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1"/>
  </p:handoutMasterIdLst>
  <p:sldIdLst>
    <p:sldId id="256" r:id="rId3"/>
    <p:sldId id="414" r:id="rId5"/>
    <p:sldId id="864" r:id="rId6"/>
    <p:sldId id="778" r:id="rId7"/>
    <p:sldId id="779" r:id="rId8"/>
    <p:sldId id="781" r:id="rId9"/>
    <p:sldId id="782" r:id="rId10"/>
    <p:sldId id="783" r:id="rId11"/>
    <p:sldId id="784" r:id="rId12"/>
    <p:sldId id="785" r:id="rId13"/>
    <p:sldId id="786" r:id="rId14"/>
    <p:sldId id="787" r:id="rId15"/>
    <p:sldId id="788" r:id="rId16"/>
    <p:sldId id="789" r:id="rId17"/>
    <p:sldId id="790" r:id="rId18"/>
    <p:sldId id="791" r:id="rId19"/>
    <p:sldId id="792" r:id="rId20"/>
    <p:sldId id="793" r:id="rId21"/>
    <p:sldId id="794" r:id="rId22"/>
    <p:sldId id="795" r:id="rId23"/>
    <p:sldId id="796" r:id="rId24"/>
    <p:sldId id="797" r:id="rId25"/>
    <p:sldId id="798" r:id="rId26"/>
    <p:sldId id="799" r:id="rId27"/>
    <p:sldId id="800" r:id="rId28"/>
    <p:sldId id="801" r:id="rId29"/>
    <p:sldId id="802" r:id="rId30"/>
    <p:sldId id="803" r:id="rId31"/>
    <p:sldId id="804" r:id="rId32"/>
    <p:sldId id="805" r:id="rId33"/>
    <p:sldId id="806" r:id="rId34"/>
    <p:sldId id="807" r:id="rId35"/>
    <p:sldId id="808" r:id="rId36"/>
    <p:sldId id="809" r:id="rId37"/>
    <p:sldId id="810" r:id="rId38"/>
    <p:sldId id="811" r:id="rId39"/>
    <p:sldId id="812" r:id="rId40"/>
    <p:sldId id="813" r:id="rId41"/>
    <p:sldId id="814" r:id="rId42"/>
    <p:sldId id="815" r:id="rId43"/>
    <p:sldId id="816" r:id="rId44"/>
    <p:sldId id="817" r:id="rId45"/>
    <p:sldId id="818" r:id="rId46"/>
    <p:sldId id="819" r:id="rId47"/>
    <p:sldId id="820" r:id="rId48"/>
    <p:sldId id="821" r:id="rId49"/>
    <p:sldId id="822" r:id="rId50"/>
    <p:sldId id="823" r:id="rId51"/>
    <p:sldId id="824" r:id="rId52"/>
    <p:sldId id="825" r:id="rId53"/>
    <p:sldId id="826" r:id="rId54"/>
    <p:sldId id="827" r:id="rId55"/>
    <p:sldId id="828" r:id="rId56"/>
    <p:sldId id="829" r:id="rId57"/>
    <p:sldId id="830" r:id="rId58"/>
    <p:sldId id="831" r:id="rId59"/>
    <p:sldId id="832" r:id="rId60"/>
    <p:sldId id="833" r:id="rId61"/>
    <p:sldId id="834" r:id="rId62"/>
    <p:sldId id="835" r:id="rId63"/>
    <p:sldId id="836" r:id="rId64"/>
    <p:sldId id="837" r:id="rId65"/>
    <p:sldId id="838" r:id="rId66"/>
    <p:sldId id="839" r:id="rId67"/>
    <p:sldId id="840" r:id="rId68"/>
    <p:sldId id="841" r:id="rId69"/>
    <p:sldId id="842" r:id="rId70"/>
    <p:sldId id="843" r:id="rId71"/>
    <p:sldId id="844" r:id="rId72"/>
    <p:sldId id="845" r:id="rId73"/>
    <p:sldId id="846" r:id="rId74"/>
    <p:sldId id="847" r:id="rId75"/>
    <p:sldId id="848" r:id="rId76"/>
    <p:sldId id="849" r:id="rId77"/>
    <p:sldId id="850" r:id="rId78"/>
    <p:sldId id="851" r:id="rId79"/>
    <p:sldId id="852" r:id="rId80"/>
    <p:sldId id="853" r:id="rId81"/>
    <p:sldId id="854" r:id="rId82"/>
    <p:sldId id="855" r:id="rId83"/>
    <p:sldId id="856" r:id="rId84"/>
    <p:sldId id="857" r:id="rId85"/>
    <p:sldId id="858" r:id="rId86"/>
    <p:sldId id="859" r:id="rId87"/>
    <p:sldId id="860" r:id="rId88"/>
    <p:sldId id="861" r:id="rId89"/>
    <p:sldId id="862" r:id="rId90"/>
  </p:sldIdLst>
  <p:sldSz cx="9144000" cy="6858000" type="screen4x3"/>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8"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Cai"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78" d="100"/>
          <a:sy n="78" d="100"/>
        </p:scale>
        <p:origin x="654" y="54"/>
      </p:cViewPr>
      <p:guideLst>
        <p:guide orient="horz" pos="2218"/>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159.xml"/><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F78F916-1CC7-43F3-A197-6678E89AF6B6}"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5.xml"/><Relationship Id="rId7" Type="http://schemas.openxmlformats.org/officeDocument/2006/relationships/image" Target="../media/image2.png"/><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1.png"/><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1.png"/><Relationship Id="rId4" Type="http://schemas.openxmlformats.org/officeDocument/2006/relationships/tags" Target="../tags/tag77.xml"/><Relationship Id="rId3" Type="http://schemas.openxmlformats.org/officeDocument/2006/relationships/image" Target="../media/image11.png"/><Relationship Id="rId2" Type="http://schemas.openxmlformats.org/officeDocument/2006/relationships/tags" Target="../tags/tag76.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image" Target="../media/image2.png"/><Relationship Id="rId10" Type="http://schemas.openxmlformats.org/officeDocument/2006/relationships/tags" Target="../tags/tag8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12.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image" Target="../media/image14.png"/><Relationship Id="rId2" Type="http://schemas.openxmlformats.org/officeDocument/2006/relationships/tags" Target="../tags/tag113.xml"/><Relationship Id="rId10" Type="http://schemas.openxmlformats.org/officeDocument/2006/relationships/tags" Target="../tags/tag12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image" Target="../media/image15.png"/><Relationship Id="rId2" Type="http://schemas.openxmlformats.org/officeDocument/2006/relationships/tags" Target="../tags/tag12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36.xml"/><Relationship Id="rId7" Type="http://schemas.openxmlformats.org/officeDocument/2006/relationships/image" Target="../media/image16.png"/><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1" Type="http://schemas.openxmlformats.org/officeDocument/2006/relationships/image" Target="../media/image6.png"/><Relationship Id="rId10" Type="http://schemas.openxmlformats.org/officeDocument/2006/relationships/tags" Target="../tags/tag3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3" Type="http://schemas.openxmlformats.org/officeDocument/2006/relationships/image" Target="../media/image5.png"/><Relationship Id="rId12" Type="http://schemas.openxmlformats.org/officeDocument/2006/relationships/tags" Target="../tags/tag42.xml"/><Relationship Id="rId11" Type="http://schemas.openxmlformats.org/officeDocument/2006/relationships/image" Target="../media/image6.png"/><Relationship Id="rId10" Type="http://schemas.openxmlformats.org/officeDocument/2006/relationships/tags" Target="../tags/tag4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8.png"/><Relationship Id="rId5" Type="http://schemas.openxmlformats.org/officeDocument/2006/relationships/tags" Target="../tags/tag45.xml"/><Relationship Id="rId4" Type="http://schemas.openxmlformats.org/officeDocument/2006/relationships/image" Target="../media/image7.png"/><Relationship Id="rId3" Type="http://schemas.openxmlformats.org/officeDocument/2006/relationships/tags" Target="../tags/tag44.xml"/><Relationship Id="rId2" Type="http://schemas.openxmlformats.org/officeDocument/2006/relationships/tags" Target="../tags/tag43.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0.png"/><Relationship Id="rId2" Type="http://schemas.openxmlformats.org/officeDocument/2006/relationships/tags" Target="../tags/tag64.xml"/><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p:custDataLst>
              <p:tags r:id="rId2"/>
            </p:custDataLst>
          </p:nvPr>
        </p:nvGrpSpPr>
        <p:grpSpPr>
          <a:xfrm>
            <a:off x="0" y="0"/>
            <a:ext cx="9144000" cy="7454900"/>
            <a:chOff x="0" y="0"/>
            <a:chExt cx="19200" cy="11740"/>
          </a:xfrm>
        </p:grpSpPr>
        <p:grpSp>
          <p:nvGrpSpPr>
            <p:cNvPr id="6" name="组合 5"/>
            <p:cNvGrpSpPr/>
            <p:nvPr userDrawn="1">
              <p:custDataLst>
                <p:tags r:id="rId3"/>
              </p:custDataLst>
            </p:nvPr>
          </p:nvGrpSpPr>
          <p:grpSpPr>
            <a:xfrm>
              <a:off x="0" y="0"/>
              <a:ext cx="19200" cy="3223"/>
              <a:chOff x="0" y="0"/>
              <a:chExt cx="12192000" cy="2046605"/>
            </a:xfrm>
          </p:grpSpPr>
          <p:pic>
            <p:nvPicPr>
              <p:cNvPr id="7" name="图片 6"/>
              <p:cNvPicPr>
                <a:picLocks noChangeAspect="1"/>
              </p:cNvPicPr>
              <p:nvPr userDrawn="1">
                <p:custDataLst>
                  <p:tags r:id="rId4"/>
                </p:custDataLst>
              </p:nvPr>
            </p:nvPicPr>
            <p:blipFill>
              <a:blip r:embed="rId5"/>
              <a:stretch>
                <a:fillRect/>
              </a:stretch>
            </p:blipFill>
            <p:spPr>
              <a:xfrm>
                <a:off x="0" y="0"/>
                <a:ext cx="12192000" cy="2046605"/>
              </a:xfrm>
              <a:prstGeom prst="rect">
                <a:avLst/>
              </a:prstGeom>
            </p:spPr>
          </p:pic>
          <p:pic>
            <p:nvPicPr>
              <p:cNvPr id="9" name="图片 8"/>
              <p:cNvPicPr>
                <a:picLocks noChangeAspect="1"/>
              </p:cNvPicPr>
              <p:nvPr userDrawn="1">
                <p:custDataLst>
                  <p:tags r:id="rId6"/>
                </p:custDataLst>
              </p:nvPr>
            </p:nvPicPr>
            <p:blipFill rotWithShape="1">
              <a:blip r:embed="rId7"/>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8"/>
              </p:custDataLst>
            </p:nvPr>
          </p:nvPicPr>
          <p:blipFill>
            <a:blip r:embed="rId9"/>
            <a:stretch>
              <a:fillRect/>
            </a:stretch>
          </p:blipFill>
          <p:spPr>
            <a:xfrm>
              <a:off x="0" y="9728"/>
              <a:ext cx="19200" cy="2012"/>
            </a:xfrm>
            <a:prstGeom prst="rect">
              <a:avLst/>
            </a:prstGeom>
          </p:spPr>
        </p:pic>
      </p:grpSp>
      <p:sp>
        <p:nvSpPr>
          <p:cNvPr id="16" name="日期占位符 15"/>
          <p:cNvSpPr>
            <a:spLocks noGrp="1"/>
          </p:cNvSpPr>
          <p:nvPr>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 hasCustomPrompt="1"/>
            <p:custDataLst>
              <p:tags r:id="rId13"/>
            </p:custDataLst>
          </p:nvPr>
        </p:nvSpPr>
        <p:spPr>
          <a:xfrm>
            <a:off x="1662589" y="3503930"/>
            <a:ext cx="5819299" cy="491490"/>
          </a:xfrm>
        </p:spPr>
        <p:txBody>
          <a:bodyPr lIns="90000" tIns="46800" rIns="90000" bIns="46800">
            <a:normAutofit/>
          </a:bodyPr>
          <a:lstStyle>
            <a:lvl1pPr marL="0" indent="0" algn="ctr" eaLnBrk="1" fontAlgn="auto" latinLnBrk="0" hangingPunct="1">
              <a:lnSpc>
                <a:spcPct val="100000"/>
              </a:lnSpc>
              <a:buNone/>
              <a:defRPr sz="15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2" name="标题 1"/>
          <p:cNvSpPr>
            <a:spLocks noGrp="1"/>
          </p:cNvSpPr>
          <p:nvPr>
            <p:ph type="ctrTitle" hasCustomPrompt="1"/>
            <p:custDataLst>
              <p:tags r:id="rId14"/>
            </p:custDataLst>
          </p:nvPr>
        </p:nvSpPr>
        <p:spPr>
          <a:xfrm>
            <a:off x="1662351" y="2292046"/>
            <a:ext cx="5819299" cy="1150960"/>
          </a:xfrm>
        </p:spPr>
        <p:txBody>
          <a:bodyPr lIns="90000" tIns="46800" rIns="90000" bIns="46800" anchor="b" anchorCtr="0">
            <a:noAutofit/>
          </a:bodyPr>
          <a:lstStyle>
            <a:lvl1pPr algn="ctr">
              <a:defRPr sz="4500" spc="600" baseline="0">
                <a:solidFill>
                  <a:schemeClr val="accent1"/>
                </a:solidFill>
                <a:ea typeface="汉仪旗黑-85S" panose="00020600040101010101" pitchFamily="18" charset="-122"/>
              </a:defRPr>
            </a:lvl1pPr>
          </a:lstStyle>
          <a:p>
            <a:r>
              <a:rPr lang="zh-CN" altLang="en-US" dirty="0"/>
              <a:t>单击此处编辑标题</a:t>
            </a:r>
            <a:endParaRPr lang="zh-CN" altLang="en-US" dirty="0"/>
          </a:p>
        </p:txBody>
      </p:sp>
      <p:sp>
        <p:nvSpPr>
          <p:cNvPr id="5" name="文本占位符 4"/>
          <p:cNvSpPr>
            <a:spLocks noGrp="1"/>
          </p:cNvSpPr>
          <p:nvPr>
            <p:ph type="body" sz="quarter" idx="13" hasCustomPrompt="1"/>
            <p:custDataLst>
              <p:tags r:id="rId15"/>
            </p:custDataLst>
          </p:nvPr>
        </p:nvSpPr>
        <p:spPr>
          <a:xfrm>
            <a:off x="3383279" y="4490846"/>
            <a:ext cx="1037320"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
        <p:nvSpPr>
          <p:cNvPr id="14" name="文本占位符 13"/>
          <p:cNvSpPr>
            <a:spLocks noGrp="1"/>
          </p:cNvSpPr>
          <p:nvPr>
            <p:ph type="body" sz="quarter" idx="14" hasCustomPrompt="1"/>
            <p:custDataLst>
              <p:tags r:id="rId16"/>
            </p:custDataLst>
          </p:nvPr>
        </p:nvSpPr>
        <p:spPr>
          <a:xfrm>
            <a:off x="4572000" y="4490846"/>
            <a:ext cx="1037319"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15240"/>
            <a:ext cx="9144000" cy="204660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502448" y="952508"/>
            <a:ext cx="8139178"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stretch>
            <a:fillRect/>
          </a:stretch>
        </p:blipFill>
        <p:spPr>
          <a:xfrm>
            <a:off x="0" y="6177281"/>
            <a:ext cx="9144000" cy="1165911"/>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0" y="35560"/>
            <a:ext cx="9144000" cy="2046605"/>
          </a:xfrm>
          <a:prstGeom prst="rect">
            <a:avLst/>
          </a:prstGeom>
        </p:spPr>
      </p:pic>
      <p:sp>
        <p:nvSpPr>
          <p:cNvPr id="2" name="标题 1"/>
          <p:cNvSpPr>
            <a:spLocks noGrp="1"/>
          </p:cNvSpPr>
          <p:nvPr>
            <p:ph type="title" hasCustomPrompt="1"/>
            <p:custDataLst>
              <p:tags r:id="rId6"/>
            </p:custDataLst>
          </p:nvPr>
        </p:nvSpPr>
        <p:spPr>
          <a:xfrm>
            <a:off x="2344229" y="2421777"/>
            <a:ext cx="445554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p:custDataLst>
              <p:tags r:id="rId10"/>
            </p:custDataLst>
          </p:nvPr>
        </p:nvPicPr>
        <p:blipFill rotWithShape="1">
          <a:blip r:embed="rId11"/>
          <a:srcRect/>
          <a:stretch>
            <a:fillRect/>
          </a:stretch>
        </p:blipFill>
        <p:spPr>
          <a:xfrm>
            <a:off x="0" y="-3"/>
            <a:ext cx="9144000" cy="1704978"/>
          </a:xfrm>
          <a:prstGeom prst="rect">
            <a:avLst/>
          </a:prstGeom>
        </p:spPr>
      </p:pic>
      <p:sp>
        <p:nvSpPr>
          <p:cNvPr id="13" name="文本占位符 12"/>
          <p:cNvSpPr>
            <a:spLocks noGrp="1"/>
          </p:cNvSpPr>
          <p:nvPr>
            <p:ph type="body" sz="quarter" idx="13" hasCustomPrompt="1"/>
            <p:custDataLst>
              <p:tags r:id="rId12"/>
            </p:custDataLst>
          </p:nvPr>
        </p:nvSpPr>
        <p:spPr>
          <a:xfrm>
            <a:off x="3474527" y="4417887"/>
            <a:ext cx="976576" cy="485285"/>
          </a:xfrm>
          <a:solidFill>
            <a:schemeClr val="accent1"/>
          </a:solidFill>
        </p:spPr>
        <p:txBody>
          <a:bodyPr/>
          <a:lstStyle>
            <a:lvl1pPr marL="0" indent="0" algn="r">
              <a:buNone/>
              <a:defRPr>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
        <p:nvSpPr>
          <p:cNvPr id="15" name="文本占位符 14"/>
          <p:cNvSpPr>
            <a:spLocks noGrp="1"/>
          </p:cNvSpPr>
          <p:nvPr>
            <p:ph type="body" sz="quarter" idx="14" hasCustomPrompt="1"/>
            <p:custDataLst>
              <p:tags r:id="rId13"/>
            </p:custDataLst>
          </p:nvPr>
        </p:nvSpPr>
        <p:spPr>
          <a:xfrm>
            <a:off x="4692899" y="4417887"/>
            <a:ext cx="976577" cy="485285"/>
          </a:xfrm>
          <a:ln>
            <a:solidFill>
              <a:schemeClr val="accent1"/>
            </a:solidFill>
          </a:ln>
        </p:spPr>
        <p:txBody>
          <a:bodyPr/>
          <a:lstStyle>
            <a:lvl1pPr marL="0" indent="0">
              <a:buNone/>
              <a:defRPr>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18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p:custDataLst>
              <p:tags r:id="rId6"/>
            </p:custDataLst>
          </p:nvPr>
        </p:nvPicPr>
        <p:blipFill>
          <a:blip r:embed="rId7"/>
          <a:stretch>
            <a:fillRect/>
          </a:stretch>
        </p:blipFill>
        <p:spPr>
          <a:xfrm>
            <a:off x="0" y="6177281"/>
            <a:ext cx="9144000" cy="131520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214789" y="273050"/>
            <a:ext cx="8712041"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baseline="0" dirty="0">
              <a:latin typeface="Arial" panose="020B0604020202020204" pitchFamily="34" charset="0"/>
              <a:ea typeface="微软雅黑" panose="020B0503020204020204" charset="-122"/>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2" name="标题 1"/>
          <p:cNvSpPr>
            <a:spLocks noGrp="1"/>
          </p:cNvSpPr>
          <p:nvPr>
            <p:ph type="title" hasCustomPrompt="1"/>
            <p:custDataLst>
              <p:tags r:id="rId4"/>
            </p:custDataLst>
          </p:nvPr>
        </p:nvSpPr>
        <p:spPr>
          <a:xfrm>
            <a:off x="961200" y="1249200"/>
            <a:ext cx="7219800" cy="723600"/>
          </a:xfrm>
        </p:spPr>
        <p:txBody>
          <a:bodyPr anchor="ct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0835" y="2163600"/>
            <a:ext cx="7219950" cy="3445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flipH="1">
            <a:off x="5304452" y="4933186"/>
            <a:ext cx="3622376" cy="165176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3617595"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olidFill>
                <a:schemeClr val="accent1"/>
              </a:solidFill>
              <a:sym typeface="+mn-ea"/>
            </a:endParaRPr>
          </a:p>
        </p:txBody>
      </p:sp>
      <p:sp>
        <p:nvSpPr>
          <p:cNvPr id="2" name="标题 1"/>
          <p:cNvSpPr>
            <a:spLocks noGrp="1"/>
          </p:cNvSpPr>
          <p:nvPr>
            <p:ph type="title" hasCustomPrompt="1"/>
            <p:custDataLst>
              <p:tags r:id="rId3"/>
            </p:custDataLst>
          </p:nvPr>
        </p:nvSpPr>
        <p:spPr>
          <a:xfrm>
            <a:off x="437400" y="770400"/>
            <a:ext cx="2970000" cy="882000"/>
          </a:xfrm>
        </p:spPr>
        <p:txBody>
          <a:bodyPr anchor="ct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40100" y="1764000"/>
            <a:ext cx="2967300" cy="4093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3825900" y="769938"/>
            <a:ext cx="4860000" cy="5087937"/>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0" name="图片 9" descr="C:\Users\kingsoft\Desktop\图片7副本.png图片7副本"/>
          <p:cNvPicPr>
            <a:picLocks noChangeAspect="1"/>
          </p:cNvPicPr>
          <p:nvPr>
            <p:custDataLst>
              <p:tags r:id="rId9"/>
            </p:custDataLst>
          </p:nvPr>
        </p:nvPicPr>
        <p:blipFill rotWithShape="1">
          <a:blip r:embed="rId10"/>
          <a:srcRect/>
          <a:stretch>
            <a:fillRect/>
          </a:stretch>
        </p:blipFill>
        <p:spPr>
          <a:xfrm flipH="1">
            <a:off x="6173998" y="5327780"/>
            <a:ext cx="2970001" cy="153022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3"/>
            </p:custDataLst>
          </p:nvPr>
        </p:nvSpPr>
        <p:spPr>
          <a:xfrm>
            <a:off x="459000" y="781200"/>
            <a:ext cx="8232300" cy="626400"/>
          </a:xfrm>
        </p:spPr>
        <p:txBody>
          <a:bodyPr anchor="ct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59000" y="1659600"/>
            <a:ext cx="8231981"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459581" y="2808000"/>
            <a:ext cx="8224200" cy="34308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6" name="图片 15" descr="C:\Users\kingsoft\Desktop\图片7副本.png图片7副本"/>
          <p:cNvPicPr>
            <a:picLocks noChangeAspect="1"/>
          </p:cNvPicPr>
          <p:nvPr>
            <p:custDataLst>
              <p:tags r:id="rId9"/>
            </p:custDataLst>
          </p:nvPr>
        </p:nvPicPr>
        <p:blipFill rotWithShape="1">
          <a:blip r:embed="rId10"/>
          <a:srcRect/>
          <a:stretch>
            <a:fillRect/>
          </a:stretch>
        </p:blipFill>
        <p:spPr>
          <a:xfrm flipH="1">
            <a:off x="6173998" y="5327780"/>
            <a:ext cx="2970001" cy="153022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2858" y="0"/>
            <a:ext cx="9144000" cy="1975485"/>
          </a:xfrm>
          <a:prstGeom prst="rect">
            <a:avLst/>
          </a:prstGeom>
        </p:spPr>
      </p:pic>
      <p:sp>
        <p:nvSpPr>
          <p:cNvPr id="13" name="矩形 12"/>
          <p:cNvSpPr/>
          <p:nvPr>
            <p:custDataLst>
              <p:tags r:id="rId4"/>
            </p:custDataLst>
          </p:nvPr>
        </p:nvSpPr>
        <p:spPr>
          <a:xfrm>
            <a:off x="0" y="50419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5"/>
            </p:custDataLst>
          </p:nvPr>
        </p:nvSpPr>
        <p:spPr>
          <a:xfrm>
            <a:off x="453600" y="669600"/>
            <a:ext cx="8232300" cy="565200"/>
          </a:xfrm>
        </p:spPr>
        <p:txBody>
          <a:bodyPr anchor="ct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453628" y="1681200"/>
            <a:ext cx="8243100" cy="3211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0"/>
            </p:custDataLst>
          </p:nvPr>
        </p:nvSpPr>
        <p:spPr>
          <a:xfrm>
            <a:off x="445500" y="5180400"/>
            <a:ext cx="82512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0" y="6242387"/>
            <a:ext cx="9144000" cy="1231226"/>
          </a:xfrm>
          <a:prstGeom prst="rect">
            <a:avLst/>
          </a:prstGeom>
        </p:spPr>
      </p:pic>
      <p:sp>
        <p:nvSpPr>
          <p:cNvPr id="15" name="矩形 14"/>
          <p:cNvSpPr/>
          <p:nvPr>
            <p:custDataLst>
              <p:tags r:id="rId4"/>
            </p:custDataLst>
          </p:nvPr>
        </p:nvSpPr>
        <p:spPr>
          <a:xfrm>
            <a:off x="0" y="0"/>
            <a:ext cx="9144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5"/>
            </p:custDataLst>
          </p:nvPr>
        </p:nvSpPr>
        <p:spPr>
          <a:xfrm>
            <a:off x="434700" y="237600"/>
            <a:ext cx="8278200" cy="441964"/>
          </a:xfrm>
        </p:spPr>
        <p:txBody>
          <a:bodyPr>
            <a:normAutofit/>
          </a:bodyPr>
          <a:lstStyle>
            <a:lvl1pPr>
              <a:defRPr sz="21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434700" y="1663200"/>
            <a:ext cx="40068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4681800" y="1663200"/>
            <a:ext cx="40257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1"/>
            </p:custDataLst>
          </p:nvPr>
        </p:nvSpPr>
        <p:spPr>
          <a:xfrm>
            <a:off x="429300" y="4816800"/>
            <a:ext cx="40068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4689900" y="4813200"/>
            <a:ext cx="40257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p:custDataLst>
              <p:tags r:id="rId2"/>
            </p:custDataLst>
          </p:nvPr>
        </p:nvSpPr>
        <p:spPr>
          <a:xfrm>
            <a:off x="0" y="959224"/>
            <a:ext cx="9144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9" name="图片 8" descr="C:\Users\kingsoft\Desktop\图片7副本.png图片7副本"/>
          <p:cNvPicPr>
            <a:picLocks noChangeAspect="1"/>
          </p:cNvPicPr>
          <p:nvPr>
            <p:custDataLst>
              <p:tags r:id="rId6"/>
            </p:custDataLst>
          </p:nvPr>
        </p:nvPicPr>
        <p:blipFill rotWithShape="1">
          <a:blip r:embed="rId7"/>
          <a:srcRect/>
          <a:stretch>
            <a:fillRect/>
          </a:stretch>
        </p:blipFill>
        <p:spPr>
          <a:xfrm flipH="1">
            <a:off x="6321812" y="4917233"/>
            <a:ext cx="2822188" cy="981917"/>
          </a:xfrm>
          <a:prstGeom prst="rect">
            <a:avLst/>
          </a:prstGeom>
        </p:spPr>
      </p:pic>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rot="10800000" flipH="1">
            <a:off x="0" y="398"/>
            <a:ext cx="3535204" cy="1229995"/>
          </a:xfrm>
          <a:prstGeom prst="rect">
            <a:avLst/>
          </a:prstGeom>
        </p:spPr>
      </p:pic>
      <p:sp>
        <p:nvSpPr>
          <p:cNvPr id="2" name="标题 1"/>
          <p:cNvSpPr>
            <a:spLocks noGrp="1"/>
          </p:cNvSpPr>
          <p:nvPr>
            <p:ph type="title" hasCustomPrompt="1"/>
            <p:custDataLst>
              <p:tags r:id="rId10"/>
            </p:custDataLst>
          </p:nvPr>
        </p:nvSpPr>
        <p:spPr>
          <a:xfrm>
            <a:off x="1142100" y="1339200"/>
            <a:ext cx="6858000" cy="23868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1"/>
            </p:custDataLst>
          </p:nvPr>
        </p:nvSpPr>
        <p:spPr>
          <a:xfrm>
            <a:off x="1141810" y="3862800"/>
            <a:ext cx="6858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2" y="952508"/>
            <a:ext cx="8139178"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p:custDataLst>
              <p:tags r:id="rId7"/>
            </p:custDataLst>
          </p:nvPr>
        </p:nvPicPr>
        <p:blipFill>
          <a:blip r:embed="rId8"/>
          <a:stretch>
            <a:fillRect/>
          </a:stretch>
        </p:blipFill>
        <p:spPr>
          <a:xfrm>
            <a:off x="0" y="6177281"/>
            <a:ext cx="9144000" cy="132453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35560"/>
            <a:ext cx="9144000" cy="2046605"/>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3938615" y="2681555"/>
            <a:ext cx="2682787" cy="716508"/>
          </a:xfrm>
        </p:spPr>
        <p:txBody>
          <a:bodyPr lIns="90000" tIns="46800" rIns="90000" bIns="0" anchor="ctr" anchorCtr="0">
            <a:normAutofit/>
          </a:bodyPr>
          <a:lstStyle>
            <a:lvl1pPr algn="dist">
              <a:defRPr sz="33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8"/>
            </p:custDataLst>
          </p:nvPr>
        </p:nvSpPr>
        <p:spPr>
          <a:xfrm>
            <a:off x="3938615" y="3459937"/>
            <a:ext cx="2682788" cy="544296"/>
          </a:xfrm>
        </p:spPr>
        <p:txBody>
          <a:bodyPr lIns="90000" tIns="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lIns="90000" tIns="46800" rIns="90000" bIns="4680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a:off x="-12382" y="5971592"/>
            <a:ext cx="2608970" cy="907998"/>
          </a:xfrm>
          <a:prstGeom prst="rect">
            <a:avLst/>
          </a:prstGeom>
        </p:spPr>
      </p:pic>
      <p:pic>
        <p:nvPicPr>
          <p:cNvPr id="11" name="图片 10" descr="C:\Users\kingsoft\Desktop\图片7副本.png图片7副本"/>
          <p:cNvPicPr>
            <a:picLocks noChangeAspect="1"/>
          </p:cNvPicPr>
          <p:nvPr>
            <p:custDataLst>
              <p:tags r:id="rId10"/>
            </p:custDataLst>
          </p:nvPr>
        </p:nvPicPr>
        <p:blipFill rotWithShape="1">
          <a:blip r:embed="rId11"/>
          <a:srcRect/>
          <a:stretch>
            <a:fillRect/>
          </a:stretch>
        </p:blipFill>
        <p:spPr>
          <a:xfrm flipH="1">
            <a:off x="6537457" y="5905492"/>
            <a:ext cx="2610830" cy="97409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10"/>
            </p:custDataLst>
          </p:nvPr>
        </p:nvPicPr>
        <p:blipFill rotWithShape="1">
          <a:blip r:embed="rId11"/>
          <a:srcRect/>
          <a:stretch>
            <a:fillRect/>
          </a:stretch>
        </p:blipFill>
        <p:spPr>
          <a:xfrm flipH="1">
            <a:off x="6537457" y="5905492"/>
            <a:ext cx="2610830" cy="974098"/>
          </a:xfrm>
          <a:prstGeom prst="rect">
            <a:avLst/>
          </a:prstGeom>
        </p:spPr>
      </p:pic>
      <p:pic>
        <p:nvPicPr>
          <p:cNvPr id="11" name="图片 10" descr="C:\Users\kingsoft\Desktop\图片7副本.png图片7副本"/>
          <p:cNvPicPr>
            <a:picLocks noChangeAspect="1"/>
          </p:cNvPicPr>
          <p:nvPr>
            <p:custDataLst>
              <p:tags r:id="rId12"/>
            </p:custDataLst>
          </p:nvPr>
        </p:nvPicPr>
        <p:blipFill rotWithShape="1">
          <a:blip r:embed="rId13"/>
          <a:srcRect/>
          <a:stretch>
            <a:fillRect/>
          </a:stretch>
        </p:blipFill>
        <p:spPr>
          <a:xfrm>
            <a:off x="-12382" y="5971592"/>
            <a:ext cx="2608970" cy="90799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0" y="-15482"/>
            <a:ext cx="2737007" cy="6857999"/>
            <a:chOff x="0" y="-15482"/>
            <a:chExt cx="3649343" cy="6857999"/>
          </a:xfrm>
        </p:grpSpPr>
        <p:pic>
          <p:nvPicPr>
            <p:cNvPr id="9" name="图片 8"/>
            <p:cNvPicPr>
              <a:picLocks noChangeAspect="1"/>
            </p:cNvPicPr>
            <p:nvPr userDrawn="1">
              <p:custDataLst>
                <p:tags r:id="rId3"/>
              </p:custDataLst>
            </p:nvPr>
          </p:nvPicPr>
          <p:blipFill>
            <a:blip r:embed="rId4"/>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5"/>
              </p:custDataLst>
            </p:nvPr>
          </p:nvPicPr>
          <p:blipFill rotWithShape="1">
            <a:blip r:embed="rId6"/>
            <a:srcRect/>
            <a:stretch>
              <a:fillRect/>
            </a:stretch>
          </p:blipFill>
          <p:spPr>
            <a:xfrm rot="5400000">
              <a:off x="-2338959" y="2323477"/>
              <a:ext cx="6857999" cy="2180082"/>
            </a:xfrm>
            <a:prstGeom prst="rect">
              <a:avLst/>
            </a:prstGeom>
          </p:spPr>
        </p:pic>
      </p:grpSp>
      <p:grpSp>
        <p:nvGrpSpPr>
          <p:cNvPr id="11" name="组合 10"/>
          <p:cNvGrpSpPr/>
          <p:nvPr>
            <p:custDataLst>
              <p:tags r:id="rId7"/>
            </p:custDataLst>
          </p:nvPr>
        </p:nvGrpSpPr>
        <p:grpSpPr>
          <a:xfrm rot="10800000">
            <a:off x="6406993" y="15483"/>
            <a:ext cx="2737007" cy="6857999"/>
            <a:chOff x="0" y="-15482"/>
            <a:chExt cx="3649343" cy="6857999"/>
          </a:xfrm>
        </p:grpSpPr>
        <p:pic>
          <p:nvPicPr>
            <p:cNvPr id="12" name="图片 11"/>
            <p:cNvPicPr>
              <a:picLocks noChangeAspect="1"/>
            </p:cNvPicPr>
            <p:nvPr userDrawn="1">
              <p:custDataLst>
                <p:tags r:id="rId8"/>
              </p:custDataLst>
            </p:nvPr>
          </p:nvPicPr>
          <p:blipFill>
            <a:blip r:embed="rId4"/>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6"/>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矩形: 圆角 13"/>
          <p:cNvSpPr/>
          <p:nvPr>
            <p:custDataLst>
              <p:tags r:id="rId14"/>
            </p:custDataLst>
          </p:nvPr>
        </p:nvSpPr>
        <p:spPr>
          <a:xfrm>
            <a:off x="4228624" y="1484173"/>
            <a:ext cx="6858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pic>
        <p:nvPicPr>
          <p:cNvPr id="9" name="图片 8" descr="C:\Users\kingsoft\Desktop\图片7副本.png图片7副本"/>
          <p:cNvPicPr>
            <a:picLocks noChangeAspect="1"/>
          </p:cNvPicPr>
          <p:nvPr>
            <p:custDataLst>
              <p:tags r:id="rId8"/>
            </p:custDataLst>
          </p:nvPr>
        </p:nvPicPr>
        <p:blipFill rotWithShape="1">
          <a:blip r:embed="rId9"/>
          <a:srcRect/>
          <a:stretch>
            <a:fillRect/>
          </a:stretch>
        </p:blipFill>
        <p:spPr>
          <a:xfrm flipH="1">
            <a:off x="6173998" y="5327780"/>
            <a:ext cx="2970001" cy="153022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rot="5400000">
            <a:off x="-2534087" y="2809615"/>
            <a:ext cx="5143502" cy="1238771"/>
          </a:xfrm>
          <a:prstGeom prst="rect">
            <a:avLst/>
          </a:prstGeom>
        </p:spPr>
      </p:pic>
      <p:sp>
        <p:nvSpPr>
          <p:cNvPr id="2" name="竖排标题 1"/>
          <p:cNvSpPr>
            <a:spLocks noGrp="1"/>
          </p:cNvSpPr>
          <p:nvPr>
            <p:ph type="title" orient="vert"/>
            <p:custDataLst>
              <p:tags r:id="rId4"/>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502444" y="952500"/>
            <a:ext cx="7371076"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9" name="图片 8" descr="C:\Users\kingsoft\Desktop\图片7副本.png图片7副本"/>
          <p:cNvPicPr>
            <a:picLocks noChangeAspect="1"/>
          </p:cNvPicPr>
          <p:nvPr>
            <p:custDataLst>
              <p:tags r:id="rId9"/>
            </p:custDataLst>
          </p:nvPr>
        </p:nvPicPr>
        <p:blipFill rotWithShape="1">
          <a:blip r:embed="rId10"/>
          <a:srcRect/>
          <a:stretch>
            <a:fillRect/>
          </a:stretch>
        </p:blipFill>
        <p:spPr>
          <a:xfrm flipH="1">
            <a:off x="6173998" y="5327780"/>
            <a:ext cx="2970001" cy="15302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144.xml"/><Relationship Id="rId25" Type="http://schemas.openxmlformats.org/officeDocument/2006/relationships/tags" Target="../tags/tag143.xml"/><Relationship Id="rId24" Type="http://schemas.openxmlformats.org/officeDocument/2006/relationships/tags" Target="../tags/tag142.xml"/><Relationship Id="rId23" Type="http://schemas.openxmlformats.org/officeDocument/2006/relationships/tags" Target="../tags/tag141.xml"/><Relationship Id="rId22" Type="http://schemas.openxmlformats.org/officeDocument/2006/relationships/tags" Target="../tags/tag140.xml"/><Relationship Id="rId21" Type="http://schemas.openxmlformats.org/officeDocument/2006/relationships/tags" Target="../tags/tag139.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502412" y="443230"/>
            <a:ext cx="8139178"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502412" y="952508"/>
            <a:ext cx="8139178"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3"/>
            </p:custDataLst>
          </p:nvPr>
        </p:nvSpPr>
        <p:spPr>
          <a:xfrm>
            <a:off x="659807" y="6349833"/>
            <a:ext cx="2025000" cy="3168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3087000" y="6349833"/>
            <a:ext cx="2970000" cy="3168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6457950" y="6349833"/>
            <a:ext cx="2025000" cy="3168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46.xml"/><Relationship Id="rId1" Type="http://schemas.openxmlformats.org/officeDocument/2006/relationships/tags" Target="../tags/tag14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30.emf"/><Relationship Id="rId3" Type="http://schemas.openxmlformats.org/officeDocument/2006/relationships/oleObject" Target="../embeddings/oleObject2.bin"/><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32.emf"/><Relationship Id="rId2" Type="http://schemas.openxmlformats.org/officeDocument/2006/relationships/oleObject" Target="../embeddings/oleObject3.bin"/><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oleObject" Target="../embeddings/oleObject4.bin"/><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9.wmf"/><Relationship Id="rId3" Type="http://schemas.openxmlformats.org/officeDocument/2006/relationships/oleObject" Target="../embeddings/oleObject1.bin"/><Relationship Id="rId2" Type="http://schemas.openxmlformats.org/officeDocument/2006/relationships/image" Target="../media/image18.png"/><Relationship Id="rId1" Type="http://schemas.openxmlformats.org/officeDocument/2006/relationships/tags" Target="../tags/tag148.xml"/></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38.emf"/><Relationship Id="rId2" Type="http://schemas.openxmlformats.org/officeDocument/2006/relationships/oleObject" Target="../embeddings/oleObject5.bin"/><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41.emf"/><Relationship Id="rId3" Type="http://schemas.openxmlformats.org/officeDocument/2006/relationships/oleObject" Target="../embeddings/oleObject6.bin"/><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oleObject" Target="../embeddings/oleObject7.bin"/><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37.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49.emf"/><Relationship Id="rId3" Type="http://schemas.openxmlformats.org/officeDocument/2006/relationships/oleObject" Target="../embeddings/oleObject8.bin"/><Relationship Id="rId2" Type="http://schemas.openxmlformats.org/officeDocument/2006/relationships/image" Target="../media/image48.png"/><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51.emf"/><Relationship Id="rId2" Type="http://schemas.openxmlformats.org/officeDocument/2006/relationships/oleObject" Target="../embeddings/oleObject9.bin"/><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53.emf"/><Relationship Id="rId2" Type="http://schemas.openxmlformats.org/officeDocument/2006/relationships/oleObject" Target="../embeddings/oleObject10.bin"/><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57.wmf"/><Relationship Id="rId2" Type="http://schemas.openxmlformats.org/officeDocument/2006/relationships/oleObject" Target="../embeddings/oleObject11.bin"/><Relationship Id="rId1"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eaverou.github.com/prefixfre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6.xml"/><Relationship Id="rId1" Type="http://schemas.openxmlformats.org/officeDocument/2006/relationships/tags" Target="../tags/tag1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9.emf"/><Relationship Id="rId1" Type="http://schemas.openxmlformats.org/officeDocument/2006/relationships/oleObject" Target="../embeddings/oleObject12.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70.emf"/><Relationship Id="rId1" Type="http://schemas.openxmlformats.org/officeDocument/2006/relationships/oleObject" Target="../embeddings/oleObject13.bin"/></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emf"/><Relationship Id="rId2" Type="http://schemas.openxmlformats.org/officeDocument/2006/relationships/oleObject" Target="../embeddings/oleObject14.bin"/><Relationship Id="rId1"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a:bodyPr>
          <a:lstStyle/>
          <a:p>
            <a:r>
              <a:rPr lang="en-US" altLang="zh-CN"/>
              <a:t>Web</a:t>
            </a:r>
            <a:r>
              <a:rPr lang="zh-CN" altLang="en-US"/>
              <a:t>编程</a:t>
            </a:r>
            <a:endParaRPr lang="zh-CN" altLang="en-US"/>
          </a:p>
        </p:txBody>
      </p:sp>
      <p:sp>
        <p:nvSpPr>
          <p:cNvPr id="4" name="副标题 3"/>
          <p:cNvSpPr/>
          <p:nvPr>
            <p:ph type="subTitle" idx="1"/>
          </p:nvPr>
        </p:nvSpPr>
        <p:spPr/>
        <p:txBody>
          <a:bodyPr>
            <a:normAutofit lnSpcReduction="10000"/>
          </a:bodyPr>
          <a:p>
            <a:r>
              <a:rPr lang="en-US" altLang="zh-CN"/>
              <a:t>——</a:t>
            </a:r>
            <a:r>
              <a:rPr lang="zh-CN" altLang="en-US"/>
              <a:t>前端开发</a:t>
            </a:r>
            <a:endParaRPr lang="zh-CN" altLang="en-US"/>
          </a:p>
        </p:txBody>
      </p:sp>
      <p:sp>
        <p:nvSpPr>
          <p:cNvPr id="3" name="文本占位符 2"/>
          <p:cNvSpPr>
            <a:spLocks noGrp="1"/>
          </p:cNvSpPr>
          <p:nvPr>
            <p:ph type="body" sz="quarter" idx="13"/>
          </p:nvPr>
        </p:nvSpPr>
        <p:spPr/>
        <p:txBody>
          <a:bodyPr/>
          <a:p>
            <a:r>
              <a:rPr lang="zh-CN" altLang="en-US"/>
              <a:t>蔡树彬</a:t>
            </a:r>
            <a:endParaRPr lang="zh-CN" altLang="en-US"/>
          </a:p>
        </p:txBody>
      </p:sp>
      <p:sp>
        <p:nvSpPr>
          <p:cNvPr id="5" name="文本占位符 4"/>
          <p:cNvSpPr>
            <a:spLocks noGrp="1"/>
          </p:cNvSpPr>
          <p:nvPr>
            <p:ph type="body" sz="quarter" idx="14"/>
          </p:nvPr>
        </p:nvSpPr>
        <p:spPr/>
        <p:txBody>
          <a:bodyPr/>
          <a:p>
            <a:r>
              <a:rPr lang="en-US" altLang="zh-CN"/>
              <a:t>2023.4</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a:t>
            </a:r>
            <a:endParaRPr lang="zh-CN" altLang="en-US" dirty="0"/>
          </a:p>
        </p:txBody>
      </p:sp>
      <p:sp>
        <p:nvSpPr>
          <p:cNvPr id="3" name="内容占位符 2"/>
          <p:cNvSpPr>
            <a:spLocks noGrp="1"/>
          </p:cNvSpPr>
          <p:nvPr>
            <p:ph idx="1"/>
          </p:nvPr>
        </p:nvSpPr>
        <p:spPr>
          <a:xfrm>
            <a:off x="502285" y="1127761"/>
            <a:ext cx="8509000" cy="1752600"/>
          </a:xfrm>
        </p:spPr>
        <p:txBody>
          <a:bodyPr>
            <a:normAutofit/>
          </a:bodyPr>
          <a:lstStyle/>
          <a:p>
            <a:pPr>
              <a:spcBef>
                <a:spcPts val="0"/>
              </a:spcBef>
              <a:spcAft>
                <a:spcPts val="0"/>
              </a:spcAft>
              <a:buNone/>
            </a:pPr>
            <a:r>
              <a:rPr lang="en-US" altLang="zh-CN" sz="1800" b="1" dirty="0"/>
              <a:t>nav </a:t>
            </a:r>
            <a:r>
              <a:rPr lang="zh-CN" altLang="en-US" sz="1800" b="1" dirty="0"/>
              <a:t>标记</a:t>
            </a:r>
            <a:endParaRPr lang="zh-CN" altLang="en-US" sz="1800" b="1" dirty="0"/>
          </a:p>
          <a:p>
            <a:pPr marL="0" indent="0">
              <a:spcBef>
                <a:spcPts val="0"/>
              </a:spcBef>
              <a:spcAft>
                <a:spcPts val="0"/>
              </a:spcAft>
              <a:buNone/>
            </a:pPr>
            <a:r>
              <a:rPr lang="en-US" altLang="zh-CN" sz="1800" dirty="0" smtClean="0"/>
              <a:t>       </a:t>
            </a:r>
            <a:r>
              <a:rPr lang="en-US" altLang="zh-CN" sz="1800" dirty="0" err="1" smtClean="0"/>
              <a:t>nav</a:t>
            </a:r>
            <a:r>
              <a:rPr lang="en-US" altLang="zh-CN" sz="1800" dirty="0" smtClean="0"/>
              <a:t> </a:t>
            </a:r>
            <a:r>
              <a:rPr lang="zh-CN" altLang="en-US" sz="1800" dirty="0"/>
              <a:t>标记代表页面的一个部分，是一个可以作为页面导航的链接组。</a:t>
            </a:r>
            <a:endParaRPr lang="en-US" altLang="zh-CN" sz="1800" dirty="0" smtClean="0"/>
          </a:p>
          <a:p>
            <a:pPr marL="0" indent="0">
              <a:spcBef>
                <a:spcPts val="0"/>
              </a:spcBef>
              <a:spcAft>
                <a:spcPts val="0"/>
              </a:spcAft>
              <a:buNone/>
            </a:pPr>
            <a:endParaRPr lang="en-US" altLang="zh-CN" sz="1800" dirty="0" smtClean="0"/>
          </a:p>
        </p:txBody>
      </p:sp>
      <p:sp>
        <p:nvSpPr>
          <p:cNvPr id="5" name="矩形 4"/>
          <p:cNvSpPr/>
          <p:nvPr/>
        </p:nvSpPr>
        <p:spPr>
          <a:xfrm>
            <a:off x="533400" y="3742690"/>
            <a:ext cx="4808220" cy="2245360"/>
          </a:xfrm>
          <a:prstGeom prst="rect">
            <a:avLst/>
          </a:prstGeom>
        </p:spPr>
        <p:txBody>
          <a:bodyPr wrap="square">
            <a:spAutoFit/>
          </a:bodyPr>
          <a:lstStyle/>
          <a:p>
            <a:pPr marL="0" indent="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&lt;body&gt;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&lt;header&gt;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nav</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ul</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&gt;&lt;a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href</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="#"&gt;HTML </a:t>
            </a:r>
            <a:r>
              <a:rPr lang="zh-CN" altLang="en-US" sz="1400" b="0" dirty="0" smtClean="0">
                <a:latin typeface="Verdana" panose="020B0604030504040204" pitchFamily="34" charset="0"/>
                <a:cs typeface="Verdana" panose="020B0604030504040204" pitchFamily="34" charset="0"/>
              </a:rPr>
              <a:t>参考手册</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&lt;/a&gt;&lt;/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&gt;&lt;a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href</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="#"&gt;HTML </a:t>
            </a:r>
            <a:r>
              <a:rPr lang="zh-CN" altLang="en-US" sz="1400" b="0" dirty="0" smtClean="0">
                <a:latin typeface="Verdana" panose="020B0604030504040204" pitchFamily="34" charset="0"/>
                <a:cs typeface="Verdana" panose="020B0604030504040204" pitchFamily="34" charset="0"/>
              </a:rPr>
              <a:t>实例</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&lt;/a&gt;&lt;/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&gt;&lt;a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href</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="#"&gt;HTML </a:t>
            </a:r>
            <a:r>
              <a:rPr lang="zh-CN" altLang="en-US" sz="1400" b="0" dirty="0" smtClean="0">
                <a:latin typeface="Verdana" panose="020B0604030504040204" pitchFamily="34" charset="0"/>
                <a:cs typeface="Verdana" panose="020B0604030504040204" pitchFamily="34" charset="0"/>
              </a:rPr>
              <a:t>测验</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&lt;/a&gt;&lt;/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ul</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nav</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&lt;/header&gt;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&lt;/body&gt;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400"/>
              </a:lnSpc>
              <a:spcBef>
                <a:spcPts val="0"/>
              </a:spcBef>
              <a:spcAft>
                <a:spcPts val="0"/>
              </a:spcAft>
              <a:buNone/>
            </a:pPr>
            <a:endParaRPr lang="zh-CN" altLang="en-US" sz="2400" b="0" dirty="0">
              <a:latin typeface="Verdana" panose="020B0604030504040204" pitchFamily="34" charset="0"/>
              <a:cs typeface="Verdana" panose="020B0604030504040204" pitchFamily="34" charset="0"/>
            </a:endParaRPr>
          </a:p>
        </p:txBody>
      </p:sp>
      <p:pic>
        <p:nvPicPr>
          <p:cNvPr id="6" name="图片 5"/>
          <p:cNvPicPr>
            <a:picLocks noChangeAspect="1"/>
          </p:cNvPicPr>
          <p:nvPr/>
        </p:nvPicPr>
        <p:blipFill>
          <a:blip r:embed="rId1"/>
          <a:srcRect r="28851"/>
          <a:stretch>
            <a:fillRect/>
          </a:stretch>
        </p:blipFill>
        <p:spPr>
          <a:xfrm>
            <a:off x="5440680" y="3429000"/>
            <a:ext cx="3601720" cy="1718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a:t>
            </a:r>
            <a:endParaRPr lang="zh-CN" altLang="en-US" dirty="0"/>
          </a:p>
        </p:txBody>
      </p:sp>
      <p:sp>
        <p:nvSpPr>
          <p:cNvPr id="3" name="内容占位符 2"/>
          <p:cNvSpPr>
            <a:spLocks noGrp="1"/>
          </p:cNvSpPr>
          <p:nvPr>
            <p:ph idx="1"/>
          </p:nvPr>
        </p:nvSpPr>
        <p:spPr>
          <a:xfrm>
            <a:off x="502285" y="1316355"/>
            <a:ext cx="8067040" cy="3886200"/>
          </a:xfrm>
        </p:spPr>
        <p:txBody>
          <a:bodyPr>
            <a:normAutofit/>
          </a:bodyPr>
          <a:lstStyle/>
          <a:p>
            <a:pPr>
              <a:buNone/>
            </a:pPr>
            <a:r>
              <a:rPr lang="en-US" altLang="zh-CN" sz="1800" b="1" dirty="0" smtClean="0"/>
              <a:t>article</a:t>
            </a:r>
            <a:r>
              <a:rPr lang="zh-CN" altLang="zh-CN" sz="1800" b="1" dirty="0"/>
              <a:t>标记</a:t>
            </a:r>
            <a:endParaRPr lang="zh-CN" altLang="zh-CN" sz="1800" dirty="0"/>
          </a:p>
          <a:p>
            <a:pPr marL="0" indent="0">
              <a:buNone/>
            </a:pPr>
            <a:r>
              <a:rPr lang="en-US" altLang="zh-CN" sz="1800" dirty="0" smtClean="0">
                <a:solidFill>
                  <a:srgbClr val="FF0000"/>
                </a:solidFill>
                <a:effectLst>
                  <a:outerShdw blurRad="38100" dist="38100" dir="2700000" algn="tl">
                    <a:srgbClr val="000000">
                      <a:alpha val="43137"/>
                    </a:srgbClr>
                  </a:outerShdw>
                </a:effectLst>
              </a:rPr>
              <a:t>       article</a:t>
            </a:r>
            <a:r>
              <a:rPr lang="zh-CN" altLang="zh-CN" sz="1800" dirty="0">
                <a:solidFill>
                  <a:srgbClr val="FF0000"/>
                </a:solidFill>
                <a:effectLst>
                  <a:outerShdw blurRad="38100" dist="38100" dir="2700000" algn="tl">
                    <a:srgbClr val="000000">
                      <a:alpha val="43137"/>
                    </a:srgbClr>
                  </a:outerShdw>
                </a:effectLst>
              </a:rPr>
              <a:t>标记</a:t>
            </a:r>
            <a:r>
              <a:rPr lang="zh-CN" altLang="zh-CN" sz="1800" dirty="0"/>
              <a:t>是一个特殊的</a:t>
            </a:r>
            <a:r>
              <a:rPr lang="en-US" altLang="zh-CN" sz="1800" dirty="0"/>
              <a:t>section</a:t>
            </a:r>
            <a:r>
              <a:rPr lang="zh-CN" altLang="zh-CN" sz="1800" dirty="0"/>
              <a:t>标记，它比</a:t>
            </a:r>
            <a:r>
              <a:rPr lang="en-US" altLang="zh-CN" sz="1800" dirty="0"/>
              <a:t>section</a:t>
            </a:r>
            <a:r>
              <a:rPr lang="zh-CN" altLang="zh-CN" sz="1800" dirty="0"/>
              <a:t>具有更明确的语义，它代表一个</a:t>
            </a:r>
            <a:r>
              <a:rPr lang="zh-CN" altLang="zh-CN" sz="1800" dirty="0">
                <a:effectLst>
                  <a:outerShdw blurRad="38100" dist="38100" dir="2700000" algn="tl">
                    <a:srgbClr val="000000">
                      <a:alpha val="43137"/>
                    </a:srgbClr>
                  </a:outerShdw>
                </a:effectLst>
              </a:rPr>
              <a:t>独立的、完整的相关内容块</a:t>
            </a:r>
            <a:r>
              <a:rPr lang="zh-CN" altLang="zh-CN" sz="1800" dirty="0"/>
              <a:t>，可独立于页面其它内容使用。例如论坛帖子、博客文章、新闻故事、评论等</a:t>
            </a:r>
            <a:r>
              <a:rPr lang="zh-CN" altLang="zh-CN" sz="1800" dirty="0" smtClean="0"/>
              <a:t>。</a:t>
            </a:r>
            <a:endParaRPr lang="en-US" altLang="zh-CN" sz="1800" dirty="0" smtClean="0"/>
          </a:p>
          <a:p>
            <a:pPr marL="0" indent="0">
              <a:buNone/>
            </a:pPr>
            <a:r>
              <a:rPr lang="en-US" altLang="zh-CN" sz="1800" dirty="0"/>
              <a:t> </a:t>
            </a:r>
            <a:r>
              <a:rPr lang="en-US" altLang="zh-CN" sz="1800" dirty="0" smtClean="0"/>
              <a:t>      </a:t>
            </a:r>
            <a:r>
              <a:rPr lang="zh-CN" altLang="zh-CN" sz="1800" dirty="0" smtClean="0"/>
              <a:t>一</a:t>
            </a:r>
            <a:r>
              <a:rPr lang="zh-CN" altLang="zh-CN" sz="1800" dirty="0"/>
              <a:t>般来说，</a:t>
            </a:r>
            <a:r>
              <a:rPr lang="en-US" altLang="zh-CN" sz="1800" dirty="0"/>
              <a:t>article</a:t>
            </a:r>
            <a:r>
              <a:rPr lang="zh-CN" altLang="zh-CN" sz="1800" dirty="0"/>
              <a:t>会有标题部分，通常包含在</a:t>
            </a:r>
            <a:r>
              <a:rPr lang="en-US" altLang="zh-CN" sz="1800" dirty="0"/>
              <a:t>header</a:t>
            </a:r>
            <a:r>
              <a:rPr lang="zh-CN" altLang="zh-CN" sz="1800" dirty="0"/>
              <a:t>内，有时也会包含</a:t>
            </a:r>
            <a:r>
              <a:rPr lang="en-US" altLang="zh-CN" sz="1800" dirty="0"/>
              <a:t>footer</a:t>
            </a:r>
            <a:r>
              <a:rPr lang="zh-CN" altLang="zh-CN" sz="1800" dirty="0"/>
              <a:t>。</a:t>
            </a:r>
            <a:r>
              <a:rPr lang="en-US" altLang="zh-CN" sz="1800" dirty="0"/>
              <a:t>article</a:t>
            </a:r>
            <a:r>
              <a:rPr lang="zh-CN" altLang="zh-CN" sz="1800" dirty="0"/>
              <a:t>标记可以嵌套，内层的</a:t>
            </a:r>
            <a:r>
              <a:rPr lang="en-US" altLang="zh-CN" sz="1800" dirty="0"/>
              <a:t>article</a:t>
            </a:r>
            <a:r>
              <a:rPr lang="zh-CN" altLang="zh-CN" sz="1800" dirty="0"/>
              <a:t>对外层的</a:t>
            </a:r>
            <a:r>
              <a:rPr lang="en-US" altLang="zh-CN" sz="1800" dirty="0"/>
              <a:t>article</a:t>
            </a:r>
            <a:r>
              <a:rPr lang="zh-CN" altLang="zh-CN" sz="1800" dirty="0"/>
              <a:t>标记有隶属关系。</a:t>
            </a:r>
            <a:endParaRPr lang="zh-CN" altLang="zh-CN"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a:t>
            </a:r>
            <a:endParaRPr lang="zh-CN" altLang="en-US" dirty="0"/>
          </a:p>
        </p:txBody>
      </p:sp>
      <p:pic>
        <p:nvPicPr>
          <p:cNvPr id="117762" name="Picture 2"/>
          <p:cNvPicPr>
            <a:picLocks noChangeAspect="1" noChangeArrowheads="1"/>
          </p:cNvPicPr>
          <p:nvPr/>
        </p:nvPicPr>
        <p:blipFill>
          <a:blip r:embed="rId1" cstate="print"/>
          <a:srcRect t="28106"/>
          <a:stretch>
            <a:fillRect/>
          </a:stretch>
        </p:blipFill>
        <p:spPr bwMode="auto">
          <a:xfrm>
            <a:off x="2134870" y="4323080"/>
            <a:ext cx="5889625" cy="2276475"/>
          </a:xfrm>
          <a:prstGeom prst="rect">
            <a:avLst/>
          </a:prstGeom>
          <a:noFill/>
          <a:ln w="9525">
            <a:noFill/>
            <a:miter lim="800000"/>
            <a:headEnd/>
            <a:tailEnd/>
          </a:ln>
        </p:spPr>
      </p:pic>
      <p:sp>
        <p:nvSpPr>
          <p:cNvPr id="5" name="矩形 4"/>
          <p:cNvSpPr/>
          <p:nvPr/>
        </p:nvSpPr>
        <p:spPr>
          <a:xfrm>
            <a:off x="180340" y="1173480"/>
            <a:ext cx="8534400" cy="3538220"/>
          </a:xfrm>
          <a:prstGeom prst="rect">
            <a:avLst/>
          </a:prstGeom>
        </p:spPr>
        <p:txBody>
          <a:bodyPr wrap="square">
            <a:spAutoFit/>
          </a:bodyPr>
          <a:lstStyle/>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sym typeface="+mn-ea"/>
              </a:rPr>
              <a:t>&lt;body&gt;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sym typeface="+mn-ea"/>
              </a:rPr>
              <a:t>  &lt;article&gt;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sym typeface="+mn-ea"/>
              </a:rPr>
              <a:t>    &lt;header&gt;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600" dirty="0" err="1">
                <a:latin typeface="Verdana" panose="020B0604030504040204" pitchFamily="34" charset="0"/>
                <a:ea typeface="Verdana" panose="020B0604030504040204" pitchFamily="34" charset="0"/>
                <a:cs typeface="Verdana" panose="020B0604030504040204" pitchFamily="34" charset="0"/>
                <a:sym typeface="+mn-ea"/>
              </a:rPr>
              <a:t>hgroup</a:t>
            </a: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&lt;h1&gt;HTML 5</a:t>
            </a:r>
            <a:r>
              <a:rPr lang="zh-CN" altLang="en-US" sz="1600" b="0" dirty="0" smtClean="0">
                <a:latin typeface="Verdana" panose="020B0604030504040204" pitchFamily="34" charset="0"/>
                <a:ea typeface="微软雅黑" panose="020B0503020204020204" charset="-122"/>
                <a:cs typeface="Verdana" panose="020B0604030504040204" pitchFamily="34" charset="0"/>
              </a:rPr>
              <a:t>结构元素的简介</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&lt;/h1&gt;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&lt;h2&gt;HTML 5</a:t>
            </a:r>
            <a:r>
              <a:rPr lang="zh-CN" altLang="en-US" sz="1600" b="0" dirty="0" smtClean="0">
                <a:latin typeface="Verdana" panose="020B0604030504040204" pitchFamily="34" charset="0"/>
                <a:ea typeface="微软雅黑" panose="020B0503020204020204" charset="-122"/>
                <a:cs typeface="Verdana" panose="020B0604030504040204" pitchFamily="34" charset="0"/>
              </a:rPr>
              <a:t>的诞生</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&lt;/h2&gt;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hgroup</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&lt;time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datetime</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="2017-04-28"&gt;2017-04-28&lt;/time&gt;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&lt;/header&gt;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&lt;p&gt;HTML5 </a:t>
            </a:r>
            <a:r>
              <a:rPr lang="zh-CN" altLang="en-US" sz="1600" b="0" dirty="0" smtClean="0">
                <a:latin typeface="Verdana" panose="020B0604030504040204" pitchFamily="34" charset="0"/>
                <a:ea typeface="微软雅黑" panose="020B0503020204020204" charset="-122"/>
                <a:cs typeface="Verdana" panose="020B0604030504040204" pitchFamily="34" charset="0"/>
              </a:rPr>
              <a:t>引入了许多新元素，包括几个用于更好地描述文本结构的元素。在本文中，我们将了解这些 </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HTML5 </a:t>
            </a:r>
            <a:r>
              <a:rPr lang="zh-CN" altLang="en-US" sz="1600" b="0" dirty="0" smtClean="0">
                <a:latin typeface="Verdana" panose="020B0604030504040204" pitchFamily="34" charset="0"/>
                <a:ea typeface="微软雅黑" panose="020B0503020204020204" charset="-122"/>
                <a:cs typeface="Verdana" panose="020B0604030504040204" pitchFamily="34" charset="0"/>
              </a:rPr>
              <a:t>引入的新的结构化元素以及如何使用它们将一个文档划分成几个内容块。</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&lt;/p&gt;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&lt;/article&gt;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&lt;/body&gt;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a:t>
            </a:r>
            <a:endParaRPr lang="zh-CN" altLang="en-US" dirty="0"/>
          </a:p>
        </p:txBody>
      </p:sp>
      <p:sp>
        <p:nvSpPr>
          <p:cNvPr id="3" name="内容占位符 2"/>
          <p:cNvSpPr>
            <a:spLocks noGrp="1"/>
          </p:cNvSpPr>
          <p:nvPr>
            <p:ph idx="1"/>
          </p:nvPr>
        </p:nvSpPr>
        <p:spPr>
          <a:xfrm>
            <a:off x="533400" y="1676400"/>
            <a:ext cx="8509000" cy="3886199"/>
          </a:xfrm>
        </p:spPr>
        <p:txBody>
          <a:bodyPr/>
          <a:lstStyle/>
          <a:p>
            <a:pPr>
              <a:buNone/>
            </a:pPr>
            <a:r>
              <a:rPr lang="en-US" altLang="zh-CN" sz="1800" b="1" dirty="0"/>
              <a:t>section </a:t>
            </a:r>
            <a:r>
              <a:rPr lang="zh-CN" altLang="en-US" sz="1800" b="1" dirty="0"/>
              <a:t>标记</a:t>
            </a:r>
            <a:endParaRPr lang="zh-CN" altLang="en-US" sz="1800" b="1" dirty="0"/>
          </a:p>
          <a:p>
            <a:pPr marL="0" indent="0">
              <a:buNone/>
            </a:pPr>
            <a:r>
              <a:rPr lang="en-US" altLang="zh-CN" sz="1800" dirty="0" smtClean="0"/>
              <a:t>       </a:t>
            </a:r>
            <a:r>
              <a:rPr lang="en-US" altLang="zh-CN" sz="1800" dirty="0" smtClean="0">
                <a:effectLst>
                  <a:outerShdw blurRad="38100" dist="38100" dir="2700000" algn="tl">
                    <a:srgbClr val="000000">
                      <a:alpha val="43137"/>
                    </a:srgbClr>
                  </a:outerShdw>
                </a:effectLst>
              </a:rPr>
              <a:t>section </a:t>
            </a:r>
            <a:r>
              <a:rPr lang="zh-CN" altLang="en-US" sz="1800" dirty="0">
                <a:effectLst>
                  <a:outerShdw blurRad="38100" dist="38100" dir="2700000" algn="tl">
                    <a:srgbClr val="000000">
                      <a:alpha val="43137"/>
                    </a:srgbClr>
                  </a:outerShdw>
                </a:effectLst>
              </a:rPr>
              <a:t>标记</a:t>
            </a:r>
            <a:r>
              <a:rPr lang="zh-CN" altLang="en-US" sz="1800" dirty="0"/>
              <a:t>定义文档中的节。例如</a:t>
            </a:r>
            <a:r>
              <a:rPr lang="zh-CN" altLang="en-US" sz="1800" dirty="0">
                <a:effectLst>
                  <a:outerShdw blurRad="38100" dist="38100" dir="2700000" algn="tl">
                    <a:srgbClr val="000000">
                      <a:alpha val="43137"/>
                    </a:srgbClr>
                  </a:outerShdw>
                </a:effectLst>
              </a:rPr>
              <a:t>章节、页眉、页脚或文档中的其他部分</a:t>
            </a:r>
            <a:r>
              <a:rPr lang="zh-CN" altLang="en-US" sz="1800" dirty="0"/>
              <a:t>。一般用</a:t>
            </a:r>
            <a:r>
              <a:rPr lang="zh-CN" altLang="en-US" sz="1800" dirty="0" smtClean="0"/>
              <a:t>于</a:t>
            </a:r>
            <a:r>
              <a:rPr lang="zh-CN" altLang="en-US" sz="1800" dirty="0" smtClean="0">
                <a:effectLst>
                  <a:outerShdw blurRad="38100" dist="38100" dir="2700000" algn="tl">
                    <a:srgbClr val="000000">
                      <a:alpha val="43137"/>
                    </a:srgbClr>
                  </a:outerShdw>
                </a:effectLst>
              </a:rPr>
              <a:t>成</a:t>
            </a:r>
            <a:r>
              <a:rPr lang="zh-CN" altLang="en-US" sz="1800" dirty="0">
                <a:effectLst>
                  <a:outerShdw blurRad="38100" dist="38100" dir="2700000" algn="tl">
                    <a:srgbClr val="000000">
                      <a:alpha val="43137"/>
                    </a:srgbClr>
                  </a:outerShdw>
                </a:effectLst>
              </a:rPr>
              <a:t>节的内容</a:t>
            </a:r>
            <a:r>
              <a:rPr lang="zh-CN" altLang="en-US" sz="1800" dirty="0"/>
              <a:t>，会在文档流中开始一个新的节。它用来表现普通的文档内容或应用区块，</a:t>
            </a:r>
            <a:r>
              <a:rPr lang="zh-CN" altLang="en-US" sz="1800" dirty="0" smtClean="0"/>
              <a:t>通常</a:t>
            </a:r>
            <a:r>
              <a:rPr lang="zh-CN" altLang="en-US" sz="1800" dirty="0"/>
              <a:t>由内容及其标题组成。</a:t>
            </a:r>
            <a:endParaRPr lang="zh-CN" altLang="en-US" sz="1800" dirty="0"/>
          </a:p>
          <a:p>
            <a:pPr marL="0" indent="0">
              <a:buNone/>
            </a:pPr>
            <a:r>
              <a:rPr lang="zh-CN" altLang="en-US" sz="1800" dirty="0"/>
              <a:t>    </a:t>
            </a:r>
            <a:r>
              <a:rPr lang="en-US" altLang="zh-CN" sz="1800" dirty="0"/>
              <a:t>section </a:t>
            </a:r>
            <a:r>
              <a:rPr lang="zh-CN" altLang="en-US" sz="1800" dirty="0"/>
              <a:t>元素不是一个普通的容器元素，它表示一段专题性的内容</a:t>
            </a:r>
            <a:r>
              <a:rPr lang="zh-CN" altLang="en-US" sz="1800" dirty="0" smtClean="0"/>
              <a:t>，可</a:t>
            </a:r>
            <a:r>
              <a:rPr lang="zh-CN" altLang="en-US" sz="1800" dirty="0"/>
              <a:t>以带有标题。</a:t>
            </a:r>
            <a:endParaRPr lang="zh-CN" altLang="en-US" sz="1800" dirty="0"/>
          </a:p>
          <a:p>
            <a:pPr marL="0" indent="0">
              <a:buNone/>
            </a:pPr>
            <a:r>
              <a:rPr lang="zh-CN" altLang="en-US" sz="1800" dirty="0"/>
              <a:t>    如果一个容器需要定义样式或定义</a:t>
            </a:r>
            <a:r>
              <a:rPr lang="zh-CN" altLang="en-US" sz="1800" dirty="0" smtClean="0"/>
              <a:t>行为</a:t>
            </a:r>
            <a:r>
              <a:rPr lang="zh-CN" altLang="en-US" sz="1800" dirty="0"/>
              <a:t>，建议用</a:t>
            </a:r>
            <a:r>
              <a:rPr lang="en-US" altLang="zh-CN" sz="1800" dirty="0"/>
              <a:t>div </a:t>
            </a:r>
            <a:r>
              <a:rPr lang="zh-CN" altLang="en-US" sz="1800" dirty="0"/>
              <a:t>元素。</a:t>
            </a:r>
            <a:endParaRPr lang="zh-CN" alt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a:t>
            </a:r>
            <a:endParaRPr lang="zh-CN" altLang="en-US" dirty="0"/>
          </a:p>
        </p:txBody>
      </p:sp>
      <p:sp>
        <p:nvSpPr>
          <p:cNvPr id="3" name="内容占位符 2"/>
          <p:cNvSpPr>
            <a:spLocks noGrp="1"/>
          </p:cNvSpPr>
          <p:nvPr>
            <p:ph idx="1"/>
          </p:nvPr>
        </p:nvSpPr>
        <p:spPr>
          <a:xfrm>
            <a:off x="533400" y="1676400"/>
            <a:ext cx="8435340" cy="3886200"/>
          </a:xfrm>
        </p:spPr>
        <p:txBody>
          <a:bodyPr/>
          <a:lstStyle/>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&lt;body&gt;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&lt;section&gt;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&lt;h1&gt;section</a:t>
            </a:r>
            <a:r>
              <a:rPr lang="zh-CN" altLang="en-US" sz="1400" dirty="0">
                <a:latin typeface="Verdana" panose="020B0604030504040204" pitchFamily="34" charset="0"/>
                <a:cs typeface="Verdana" panose="020B0604030504040204" pitchFamily="34" charset="0"/>
              </a:rPr>
              <a:t>标记</a:t>
            </a:r>
            <a:r>
              <a:rPr lang="en-US" altLang="zh-CN" sz="1400" dirty="0">
                <a:latin typeface="Verdana" panose="020B0604030504040204" pitchFamily="34" charset="0"/>
                <a:ea typeface="Verdana" panose="020B0604030504040204" pitchFamily="34" charset="0"/>
                <a:cs typeface="Verdana" panose="020B0604030504040204" pitchFamily="34" charset="0"/>
              </a:rPr>
              <a:t>&lt;/h1&gt;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&lt;p&gt;</a:t>
            </a:r>
            <a:r>
              <a:rPr lang="zh-CN" altLang="en-US" sz="1400" dirty="0">
                <a:latin typeface="Verdana" panose="020B0604030504040204" pitchFamily="34" charset="0"/>
                <a:cs typeface="Verdana" panose="020B0604030504040204" pitchFamily="34" charset="0"/>
              </a:rPr>
              <a:t>用来定义文档中的节</a:t>
            </a:r>
            <a:r>
              <a:rPr lang="en-US" altLang="zh-CN" sz="1400" dirty="0">
                <a:latin typeface="Verdana" panose="020B0604030504040204" pitchFamily="34" charset="0"/>
                <a:ea typeface="Verdana" panose="020B0604030504040204" pitchFamily="34" charset="0"/>
                <a:cs typeface="Verdana" panose="020B0604030504040204" pitchFamily="34" charset="0"/>
              </a:rPr>
              <a:t>(section</a:t>
            </a:r>
            <a:r>
              <a:rPr lang="zh-CN" altLang="en-US" sz="1400" dirty="0">
                <a:latin typeface="Verdana" panose="020B0604030504040204" pitchFamily="34" charset="0"/>
                <a:cs typeface="Verdana" panose="020B0604030504040204" pitchFamily="34" charset="0"/>
              </a:rPr>
              <a:t>、区段</a:t>
            </a:r>
            <a:r>
              <a:rPr lang="en-US" altLang="zh-CN" sz="1400" dirty="0">
                <a:latin typeface="Verdana" panose="020B0604030504040204" pitchFamily="34" charset="0"/>
                <a:ea typeface="Verdana" panose="020B0604030504040204" pitchFamily="34" charset="0"/>
                <a:cs typeface="Verdana" panose="020B0604030504040204" pitchFamily="34" charset="0"/>
              </a:rPr>
              <a:t>)</a:t>
            </a:r>
            <a:r>
              <a:rPr lang="zh-CN" altLang="en-US" sz="1400" dirty="0">
                <a:latin typeface="Verdana" panose="020B0604030504040204" pitchFamily="34" charset="0"/>
                <a:cs typeface="Verdana" panose="020B0604030504040204" pitchFamily="34" charset="0"/>
              </a:rPr>
              <a:t>。比如章节、页眉、页脚或文档中的其他部分。</a:t>
            </a:r>
            <a:r>
              <a:rPr lang="en-US" altLang="zh-CN" sz="1400" dirty="0">
                <a:latin typeface="Verdana" panose="020B0604030504040204" pitchFamily="34" charset="0"/>
                <a:ea typeface="Verdana" panose="020B0604030504040204" pitchFamily="34" charset="0"/>
                <a:cs typeface="Verdana" panose="020B0604030504040204" pitchFamily="34" charset="0"/>
              </a:rPr>
              <a:t>&lt;/p&gt;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&lt;/section&gt;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&lt;article</a:t>
            </a:r>
            <a:r>
              <a:rPr lang="en-US" altLang="zh-CN" sz="1400" dirty="0">
                <a:latin typeface="Verdana" panose="020B0604030504040204" pitchFamily="34" charset="0"/>
                <a:ea typeface="Verdana" panose="020B0604030504040204" pitchFamily="34" charset="0"/>
                <a:cs typeface="Verdana" panose="020B0604030504040204" pitchFamily="34" charset="0"/>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&lt;h1&gt;article</a:t>
            </a:r>
            <a:r>
              <a:rPr lang="zh-CN" altLang="en-US" sz="1400" dirty="0">
                <a:latin typeface="Verdana" panose="020B0604030504040204" pitchFamily="34" charset="0"/>
                <a:cs typeface="Verdana" panose="020B0604030504040204" pitchFamily="34" charset="0"/>
              </a:rPr>
              <a:t>标记</a:t>
            </a:r>
            <a:r>
              <a:rPr lang="en-US" altLang="zh-CN" sz="1400" dirty="0">
                <a:latin typeface="Verdana" panose="020B0604030504040204" pitchFamily="34" charset="0"/>
                <a:ea typeface="Verdana" panose="020B0604030504040204" pitchFamily="34" charset="0"/>
                <a:cs typeface="Verdana" panose="020B0604030504040204" pitchFamily="34" charset="0"/>
              </a:rPr>
              <a:t>&lt;/h1&gt;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&lt;p&gt;article</a:t>
            </a:r>
            <a:r>
              <a:rPr lang="zh-CN" altLang="en-US" sz="1400" dirty="0">
                <a:latin typeface="Verdana" panose="020B0604030504040204" pitchFamily="34" charset="0"/>
                <a:cs typeface="Verdana" panose="020B0604030504040204" pitchFamily="34" charset="0"/>
              </a:rPr>
              <a:t>标记标识了</a:t>
            </a:r>
            <a:r>
              <a:rPr lang="en-US" altLang="zh-CN" sz="1400" dirty="0">
                <a:latin typeface="Verdana" panose="020B0604030504040204" pitchFamily="34" charset="0"/>
                <a:ea typeface="Verdana" panose="020B0604030504040204" pitchFamily="34" charset="0"/>
                <a:cs typeface="Verdana" panose="020B0604030504040204" pitchFamily="34" charset="0"/>
              </a:rPr>
              <a:t>Web</a:t>
            </a:r>
            <a:r>
              <a:rPr lang="zh-CN" altLang="en-US" sz="1400" dirty="0">
                <a:latin typeface="Verdana" panose="020B0604030504040204" pitchFamily="34" charset="0"/>
                <a:cs typeface="Verdana" panose="020B0604030504040204" pitchFamily="34" charset="0"/>
              </a:rPr>
              <a:t>页面中的主要内容。以博客为例，每篇帖子都构成一个重要内容。</a:t>
            </a:r>
            <a:r>
              <a:rPr lang="en-US" altLang="zh-CN" sz="1400" dirty="0">
                <a:latin typeface="Verdana" panose="020B0604030504040204" pitchFamily="34" charset="0"/>
                <a:ea typeface="Verdana" panose="020B0604030504040204" pitchFamily="34" charset="0"/>
                <a:cs typeface="Verdana" panose="020B0604030504040204" pitchFamily="34" charset="0"/>
              </a:rPr>
              <a:t>&lt;/p&gt;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article</a:t>
            </a:r>
            <a:r>
              <a:rPr lang="en-US" altLang="zh-CN" sz="1400" dirty="0">
                <a:latin typeface="Verdana" panose="020B0604030504040204" pitchFamily="34" charset="0"/>
                <a:ea typeface="Verdana" panose="020B0604030504040204" pitchFamily="34" charset="0"/>
                <a:cs typeface="Verdana" panose="020B0604030504040204" pitchFamily="34" charset="0"/>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&lt;/body&gt;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zh-CN" altLang="en-US" sz="1400" dirty="0">
              <a:latin typeface="Verdana" panose="020B0604030504040204" pitchFamily="34" charset="0"/>
              <a:cs typeface="Verdana" panose="020B0604030504040204" pitchFamily="34" charset="0"/>
            </a:endParaRPr>
          </a:p>
        </p:txBody>
      </p:sp>
      <p:pic>
        <p:nvPicPr>
          <p:cNvPr id="4" name="图片 3"/>
          <p:cNvPicPr>
            <a:picLocks noChangeAspect="1"/>
          </p:cNvPicPr>
          <p:nvPr/>
        </p:nvPicPr>
        <p:blipFill>
          <a:blip r:embed="rId1"/>
          <a:stretch>
            <a:fillRect/>
          </a:stretch>
        </p:blipFill>
        <p:spPr>
          <a:xfrm>
            <a:off x="1569720" y="3950335"/>
            <a:ext cx="6362700" cy="19907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div</a:t>
            </a:r>
            <a:r>
              <a:rPr lang="zh-CN" altLang="en-US"/>
              <a:t>、</a:t>
            </a:r>
            <a:r>
              <a:rPr lang="en-US" altLang="zh-CN"/>
              <a:t>section</a:t>
            </a:r>
            <a:r>
              <a:rPr lang="zh-CN" altLang="en-US"/>
              <a:t>与</a:t>
            </a:r>
            <a:r>
              <a:rPr lang="en-US" altLang="zh-CN"/>
              <a:t>a</a:t>
            </a:r>
            <a:r>
              <a:rPr lang="en-US" altLang="zh-CN"/>
              <a:t>rticle</a:t>
            </a:r>
            <a:endParaRPr lang="en-US" altLang="zh-CN"/>
          </a:p>
        </p:txBody>
      </p:sp>
      <p:sp>
        <p:nvSpPr>
          <p:cNvPr id="3" name="内容占位符 2"/>
          <p:cNvSpPr>
            <a:spLocks noGrp="1"/>
          </p:cNvSpPr>
          <p:nvPr>
            <p:ph idx="1"/>
          </p:nvPr>
        </p:nvSpPr>
        <p:spPr/>
        <p:txBody>
          <a:bodyPr>
            <a:normAutofit/>
          </a:bodyPr>
          <a:p>
            <a:r>
              <a:rPr lang="zh-CN" altLang="en-US" sz="1800"/>
              <a:t>区域没有语义时用div</a:t>
            </a:r>
            <a:endParaRPr lang="zh-CN" altLang="en-US" sz="1800"/>
          </a:p>
          <a:p>
            <a:r>
              <a:rPr lang="zh-CN" altLang="en-US" sz="1800"/>
              <a:t>有语义时，按语义完整程度使用</a:t>
            </a:r>
            <a:r>
              <a:rPr lang="en-US" altLang="zh-CN" sz="1800"/>
              <a:t>section</a:t>
            </a:r>
            <a:r>
              <a:rPr lang="zh-CN" altLang="en-US" sz="1800"/>
              <a:t>（不太完整）或</a:t>
            </a:r>
            <a:r>
              <a:rPr lang="en-US" altLang="zh-CN" sz="1800"/>
              <a:t>article</a:t>
            </a:r>
            <a:r>
              <a:rPr lang="zh-CN" altLang="en-US" sz="1800"/>
              <a:t>（完整、独立</a:t>
            </a:r>
            <a:r>
              <a:rPr lang="en-US" altLang="zh-CN" sz="1800"/>
              <a:t>)</a:t>
            </a:r>
            <a:endParaRPr lang="zh-CN" altLang="en-US" sz="1800"/>
          </a:p>
          <a:p>
            <a:pPr lvl="1"/>
            <a:r>
              <a:rPr lang="en-US" altLang="zh-CN" sz="1800"/>
              <a:t>section</a:t>
            </a:r>
            <a:r>
              <a:rPr lang="zh-CN" altLang="en-US" sz="1800"/>
              <a:t>和</a:t>
            </a:r>
            <a:r>
              <a:rPr lang="en-US" altLang="zh-CN" sz="1800"/>
              <a:t>article</a:t>
            </a:r>
            <a:r>
              <a:rPr lang="zh-CN" altLang="en-US" sz="1800"/>
              <a:t>可以互相嵌套</a:t>
            </a:r>
            <a:endParaRPr lang="zh-CN" altLang="en-US" sz="1800"/>
          </a:p>
          <a:p>
            <a:pPr lvl="1"/>
            <a:r>
              <a:rPr lang="zh-CN" altLang="en-US" sz="1800"/>
              <a:t>一篇文章用article，文章内用多个section将分章节。</a:t>
            </a:r>
            <a:endParaRPr lang="zh-CN" altLang="en-US" sz="1800"/>
          </a:p>
          <a:p>
            <a:pPr lvl="1"/>
            <a:r>
              <a:rPr lang="zh-CN" altLang="en-US" sz="1800"/>
              <a:t>整个评论区用section，每条留言使一篇文章用article</a:t>
            </a:r>
            <a:endParaRPr lang="zh-CN" altLang="en-US" sz="1800"/>
          </a:p>
          <a:p>
            <a:pPr lvl="1"/>
            <a:r>
              <a:rPr lang="zh-CN" altLang="en-US" sz="1800"/>
              <a:t>不按区域大小，而是按区域里面内容是否完整、独立来挑选使用。</a:t>
            </a:r>
            <a:endParaRPr lang="zh-CN" altLang="en-US"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a:t>
            </a:r>
            <a:endParaRPr lang="zh-CN" altLang="en-US" dirty="0"/>
          </a:p>
        </p:txBody>
      </p:sp>
      <p:sp>
        <p:nvSpPr>
          <p:cNvPr id="3" name="内容占位符 2"/>
          <p:cNvSpPr>
            <a:spLocks noGrp="1"/>
          </p:cNvSpPr>
          <p:nvPr>
            <p:ph idx="1"/>
          </p:nvPr>
        </p:nvSpPr>
        <p:spPr>
          <a:xfrm>
            <a:off x="524510" y="2372360"/>
            <a:ext cx="8094980" cy="3802380"/>
          </a:xfrm>
        </p:spPr>
        <p:txBody>
          <a:bodyPr/>
          <a:lstStyle/>
          <a:p>
            <a:pPr fontAlgn="auto">
              <a:lnSpc>
                <a:spcPct val="100000"/>
              </a:lnSpc>
              <a:spcBef>
                <a:spcPts val="0"/>
              </a:spcBef>
              <a:spcAft>
                <a:spcPts val="0"/>
              </a:spcAft>
              <a:buNone/>
            </a:pPr>
            <a:r>
              <a:rPr lang="en-US" altLang="zh-CN" sz="1600" dirty="0" smtClean="0"/>
              <a:t>&lt;</a:t>
            </a:r>
            <a:r>
              <a:rPr lang="en-US" altLang="zh-CN" sz="1600" dirty="0"/>
              <a:t>body&gt; </a:t>
            </a:r>
            <a:endParaRPr lang="en-US" altLang="zh-CN" sz="1600" dirty="0"/>
          </a:p>
          <a:p>
            <a:pPr fontAlgn="auto">
              <a:lnSpc>
                <a:spcPct val="100000"/>
              </a:lnSpc>
              <a:spcBef>
                <a:spcPts val="0"/>
              </a:spcBef>
              <a:spcAft>
                <a:spcPts val="0"/>
              </a:spcAft>
              <a:buNone/>
            </a:pPr>
            <a:r>
              <a:rPr lang="en-US" altLang="zh-CN" sz="1600" dirty="0"/>
              <a:t>  &lt;header&gt;</a:t>
            </a:r>
            <a:r>
              <a:rPr lang="zh-CN" altLang="en-US" sz="1600" dirty="0"/>
              <a:t>我的博客</a:t>
            </a:r>
            <a:r>
              <a:rPr lang="en-US" altLang="zh-CN" sz="1600" dirty="0"/>
              <a:t>&lt;/header&gt; </a:t>
            </a:r>
            <a:endParaRPr lang="en-US" altLang="zh-CN" sz="1600" dirty="0"/>
          </a:p>
          <a:p>
            <a:pPr fontAlgn="auto">
              <a:lnSpc>
                <a:spcPct val="100000"/>
              </a:lnSpc>
              <a:spcBef>
                <a:spcPts val="0"/>
              </a:spcBef>
              <a:spcAft>
                <a:spcPts val="0"/>
              </a:spcAft>
              <a:buNone/>
            </a:pPr>
            <a:r>
              <a:rPr lang="en-US" altLang="zh-CN" sz="1600" dirty="0"/>
              <a:t>  &lt;section&gt; </a:t>
            </a:r>
            <a:endParaRPr lang="en-US" altLang="zh-CN" sz="1600" dirty="0"/>
          </a:p>
          <a:p>
            <a:pPr fontAlgn="auto">
              <a:lnSpc>
                <a:spcPct val="100000"/>
              </a:lnSpc>
              <a:spcBef>
                <a:spcPts val="0"/>
              </a:spcBef>
              <a:spcAft>
                <a:spcPts val="0"/>
              </a:spcAft>
              <a:buNone/>
            </a:pPr>
            <a:r>
              <a:rPr lang="en-US" altLang="zh-CN" sz="1600" dirty="0"/>
              <a:t>    &lt;article&gt; </a:t>
            </a:r>
            <a:endParaRPr lang="en-US" altLang="zh-CN" sz="1600" dirty="0"/>
          </a:p>
          <a:p>
            <a:pPr fontAlgn="auto">
              <a:lnSpc>
                <a:spcPct val="100000"/>
              </a:lnSpc>
              <a:spcBef>
                <a:spcPts val="0"/>
              </a:spcBef>
              <a:spcAft>
                <a:spcPts val="0"/>
              </a:spcAft>
              <a:buNone/>
            </a:pPr>
            <a:r>
              <a:rPr lang="en-US" altLang="zh-CN" sz="1600" dirty="0"/>
              <a:t>      &lt;p&gt; </a:t>
            </a:r>
            <a:r>
              <a:rPr lang="zh-CN" altLang="en-US" sz="1600" dirty="0"/>
              <a:t>这是页面上重要的内容部分。也许是博客文章。带</a:t>
            </a:r>
            <a:r>
              <a:rPr lang="en-US" altLang="zh-CN" sz="1600" dirty="0"/>
              <a:t>aside</a:t>
            </a:r>
            <a:r>
              <a:rPr lang="zh-CN" altLang="en-US" sz="1600" dirty="0"/>
              <a:t>元素。</a:t>
            </a:r>
            <a:r>
              <a:rPr lang="en-US" altLang="zh-CN" sz="1600" dirty="0"/>
              <a:t>&lt;/p&gt; </a:t>
            </a:r>
            <a:endParaRPr lang="en-US" altLang="zh-CN" sz="1600" dirty="0"/>
          </a:p>
          <a:p>
            <a:pPr fontAlgn="auto">
              <a:lnSpc>
                <a:spcPct val="100000"/>
              </a:lnSpc>
              <a:spcBef>
                <a:spcPts val="0"/>
              </a:spcBef>
              <a:spcAft>
                <a:spcPts val="0"/>
              </a:spcAft>
              <a:buNone/>
            </a:pPr>
            <a:r>
              <a:rPr lang="en-US" altLang="zh-CN" sz="1600" dirty="0"/>
              <a:t>      &lt;aside style="float:right;width:100px;height:100px;background:#EEffcc;"&gt; </a:t>
            </a:r>
            <a:endParaRPr lang="en-US" altLang="zh-CN" sz="1600" dirty="0"/>
          </a:p>
          <a:p>
            <a:pPr fontAlgn="auto">
              <a:lnSpc>
                <a:spcPct val="100000"/>
              </a:lnSpc>
              <a:spcBef>
                <a:spcPts val="0"/>
              </a:spcBef>
              <a:spcAft>
                <a:spcPts val="0"/>
              </a:spcAft>
              <a:buNone/>
            </a:pPr>
            <a:r>
              <a:rPr lang="en-US" altLang="zh-CN" sz="1600" dirty="0"/>
              <a:t>        &lt;p&gt;</a:t>
            </a:r>
            <a:r>
              <a:rPr lang="zh-CN" altLang="en-US" sz="1600" dirty="0"/>
              <a:t>这是第一篇博客文章。 </a:t>
            </a:r>
            <a:r>
              <a:rPr lang="en-US" altLang="zh-CN" sz="1600" dirty="0"/>
              <a:t>&lt;/p&gt; </a:t>
            </a:r>
            <a:endParaRPr lang="en-US" altLang="zh-CN" sz="1600" dirty="0"/>
          </a:p>
          <a:p>
            <a:pPr fontAlgn="auto">
              <a:lnSpc>
                <a:spcPct val="100000"/>
              </a:lnSpc>
              <a:spcBef>
                <a:spcPts val="0"/>
              </a:spcBef>
              <a:spcAft>
                <a:spcPts val="0"/>
              </a:spcAft>
              <a:buNone/>
            </a:pPr>
            <a:r>
              <a:rPr lang="en-US" altLang="zh-CN" sz="1600" dirty="0"/>
              <a:t>      &lt;/aside&gt;</a:t>
            </a:r>
            <a:endParaRPr lang="en-US" altLang="zh-CN" sz="1600" dirty="0"/>
          </a:p>
          <a:p>
            <a:pPr fontAlgn="auto">
              <a:lnSpc>
                <a:spcPct val="100000"/>
              </a:lnSpc>
              <a:spcBef>
                <a:spcPts val="0"/>
              </a:spcBef>
              <a:spcAft>
                <a:spcPts val="0"/>
              </a:spcAft>
              <a:buNone/>
            </a:pPr>
            <a:r>
              <a:rPr lang="en-US" altLang="zh-CN" sz="1600" dirty="0"/>
              <a:t>    &lt;/article&gt; </a:t>
            </a:r>
            <a:endParaRPr lang="en-US" altLang="zh-CN" sz="1600" dirty="0"/>
          </a:p>
          <a:p>
            <a:pPr fontAlgn="auto">
              <a:lnSpc>
                <a:spcPct val="100000"/>
              </a:lnSpc>
              <a:spcBef>
                <a:spcPts val="0"/>
              </a:spcBef>
              <a:spcAft>
                <a:spcPts val="0"/>
              </a:spcAft>
              <a:buNone/>
            </a:pPr>
            <a:r>
              <a:rPr lang="en-US" altLang="zh-CN" sz="1600" dirty="0"/>
              <a:t>    &lt;article&gt; </a:t>
            </a:r>
            <a:endParaRPr lang="en-US" altLang="zh-CN" sz="1600" dirty="0"/>
          </a:p>
          <a:p>
            <a:pPr fontAlgn="auto">
              <a:lnSpc>
                <a:spcPct val="100000"/>
              </a:lnSpc>
              <a:spcBef>
                <a:spcPts val="0"/>
              </a:spcBef>
              <a:spcAft>
                <a:spcPts val="0"/>
              </a:spcAft>
              <a:buNone/>
            </a:pPr>
            <a:r>
              <a:rPr lang="en-US" altLang="zh-CN" sz="1600" dirty="0"/>
              <a:t>      &lt;p&gt;</a:t>
            </a:r>
            <a:r>
              <a:rPr lang="zh-CN" altLang="en-US" sz="1600" dirty="0"/>
              <a:t>这是页面上重要的内容部分。也许是博客文章。不带</a:t>
            </a:r>
            <a:r>
              <a:rPr lang="en-US" altLang="zh-CN" sz="1600" dirty="0"/>
              <a:t>aside</a:t>
            </a:r>
            <a:r>
              <a:rPr lang="zh-CN" altLang="en-US" sz="1600" dirty="0"/>
              <a:t>元素</a:t>
            </a:r>
            <a:r>
              <a:rPr lang="en-US" altLang="zh-CN" sz="1600" dirty="0"/>
              <a:t>&lt;/p&gt; </a:t>
            </a:r>
            <a:endParaRPr lang="en-US" altLang="zh-CN" sz="1600" dirty="0"/>
          </a:p>
          <a:p>
            <a:pPr fontAlgn="auto">
              <a:lnSpc>
                <a:spcPct val="100000"/>
              </a:lnSpc>
              <a:spcBef>
                <a:spcPts val="0"/>
              </a:spcBef>
              <a:spcAft>
                <a:spcPts val="0"/>
              </a:spcAft>
              <a:buNone/>
            </a:pPr>
            <a:r>
              <a:rPr lang="en-US" altLang="zh-CN" sz="1600" dirty="0"/>
              <a:t>    &lt;/article&gt; </a:t>
            </a:r>
            <a:endParaRPr lang="en-US" altLang="zh-CN" sz="1600" dirty="0"/>
          </a:p>
          <a:p>
            <a:pPr fontAlgn="auto">
              <a:lnSpc>
                <a:spcPct val="100000"/>
              </a:lnSpc>
              <a:spcBef>
                <a:spcPts val="0"/>
              </a:spcBef>
              <a:spcAft>
                <a:spcPts val="0"/>
              </a:spcAft>
              <a:buNone/>
            </a:pPr>
            <a:r>
              <a:rPr lang="en-US" altLang="zh-CN" sz="1600" dirty="0"/>
              <a:t>  &lt;/section&gt;    </a:t>
            </a:r>
            <a:endParaRPr lang="en-US" altLang="zh-CN" sz="1600" dirty="0"/>
          </a:p>
          <a:p>
            <a:pPr fontAlgn="auto">
              <a:lnSpc>
                <a:spcPct val="100000"/>
              </a:lnSpc>
              <a:spcBef>
                <a:spcPts val="0"/>
              </a:spcBef>
              <a:spcAft>
                <a:spcPts val="0"/>
              </a:spcAft>
              <a:buNone/>
            </a:pPr>
            <a:r>
              <a:rPr lang="en-US" altLang="zh-CN" sz="1600" dirty="0"/>
              <a:t>&lt;/body&gt; </a:t>
            </a:r>
            <a:endParaRPr lang="en-US" altLang="zh-CN" sz="1600" dirty="0"/>
          </a:p>
          <a:p>
            <a:pPr fontAlgn="auto">
              <a:lnSpc>
                <a:spcPct val="100000"/>
              </a:lnSpc>
              <a:spcBef>
                <a:spcPts val="0"/>
              </a:spcBef>
              <a:spcAft>
                <a:spcPts val="0"/>
              </a:spcAft>
              <a:buNone/>
            </a:pPr>
            <a:endParaRPr lang="en-US" altLang="zh-CN" sz="1600" dirty="0"/>
          </a:p>
        </p:txBody>
      </p:sp>
      <p:pic>
        <p:nvPicPr>
          <p:cNvPr id="119810" name="Picture 2"/>
          <p:cNvPicPr>
            <a:picLocks noChangeAspect="1" noChangeArrowheads="1"/>
          </p:cNvPicPr>
          <p:nvPr/>
        </p:nvPicPr>
        <p:blipFill>
          <a:blip r:embed="rId1" cstate="print"/>
          <a:srcRect t="28414"/>
          <a:stretch>
            <a:fillRect/>
          </a:stretch>
        </p:blipFill>
        <p:spPr bwMode="auto">
          <a:xfrm>
            <a:off x="4459605" y="4434840"/>
            <a:ext cx="4438015" cy="2286000"/>
          </a:xfrm>
          <a:prstGeom prst="rect">
            <a:avLst/>
          </a:prstGeom>
          <a:noFill/>
          <a:ln w="9525">
            <a:noFill/>
            <a:miter lim="800000"/>
            <a:headEnd/>
            <a:tailEnd/>
          </a:ln>
        </p:spPr>
      </p:pic>
      <p:sp>
        <p:nvSpPr>
          <p:cNvPr id="4" name="内容占位符 2"/>
          <p:cNvSpPr>
            <a:spLocks noGrp="1"/>
          </p:cNvSpPr>
          <p:nvPr/>
        </p:nvSpPr>
        <p:spPr>
          <a:xfrm>
            <a:off x="502285" y="1109345"/>
            <a:ext cx="8509000" cy="1200785"/>
          </a:xfrm>
          <a:prstGeom prst="rect">
            <a:avLst/>
          </a:prstGeom>
        </p:spPr>
        <p:txBody>
          <a:bodyPr vert="horz" lIns="91440" tIns="45720" rIns="91440" bIns="45720" rtlCol="0">
            <a:normAutofit fontScale="80000"/>
          </a:bodyPr>
          <a:lstStyle>
            <a:lvl1pPr marL="171450" indent="-171450" algn="l" defTabSz="685800" rtl="0" eaLnBrk="1" latinLnBrk="0" hangingPunct="1">
              <a:lnSpc>
                <a:spcPct val="120000"/>
              </a:lnSpc>
              <a:spcBef>
                <a:spcPts val="750"/>
              </a:spcBef>
              <a:buFont typeface="Arial" panose="020B0604020202020204" pitchFamily="34" charset="0"/>
              <a:buChar char="•"/>
              <a:defRPr sz="2400" kern="1200" baseline="0">
                <a:solidFill>
                  <a:schemeClr val="tx1">
                    <a:lumMod val="75000"/>
                    <a:lumOff val="25000"/>
                  </a:schemeClr>
                </a:solidFill>
                <a:latin typeface="Arial" panose="020B0604020202020204" pitchFamily="34" charset="0"/>
                <a:ea typeface="微软雅黑" panose="020B0503020204020204" charset="-122"/>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2000" kern="1200" baseline="0">
                <a:solidFill>
                  <a:schemeClr val="tx1">
                    <a:lumMod val="75000"/>
                    <a:lumOff val="25000"/>
                  </a:schemeClr>
                </a:solidFill>
                <a:latin typeface="Arial" panose="020B0604020202020204" pitchFamily="34" charset="0"/>
                <a:ea typeface="微软雅黑" panose="020B0503020204020204" charset="-122"/>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800" kern="1200" baseline="0">
                <a:solidFill>
                  <a:schemeClr val="tx1">
                    <a:lumMod val="75000"/>
                    <a:lumOff val="25000"/>
                  </a:schemeClr>
                </a:solidFill>
                <a:latin typeface="Arial" panose="020B0604020202020204" pitchFamily="34" charset="0"/>
                <a:ea typeface="微软雅黑" panose="020B0503020204020204" charset="-122"/>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800" kern="1200" baseline="0">
                <a:solidFill>
                  <a:schemeClr val="tx1">
                    <a:lumMod val="75000"/>
                    <a:lumOff val="25000"/>
                  </a:schemeClr>
                </a:solidFill>
                <a:latin typeface="Arial" panose="020B0604020202020204" pitchFamily="34" charset="0"/>
                <a:ea typeface="微软雅黑" panose="020B0503020204020204" charset="-122"/>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1800" kern="1200" baseline="0">
                <a:solidFill>
                  <a:schemeClr val="tx1">
                    <a:lumMod val="75000"/>
                    <a:lumOff val="25000"/>
                  </a:schemeClr>
                </a:solidFill>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spcAft>
                <a:spcPts val="0"/>
              </a:spcAft>
              <a:buNone/>
            </a:pPr>
            <a:r>
              <a:rPr lang="en-US" altLang="zh-CN" b="1" dirty="0"/>
              <a:t>aside </a:t>
            </a:r>
            <a:r>
              <a:rPr lang="zh-CN" altLang="en-US" b="1" dirty="0"/>
              <a:t>标记</a:t>
            </a:r>
            <a:endParaRPr lang="zh-CN" altLang="en-US" b="1" dirty="0"/>
          </a:p>
          <a:p>
            <a:pPr marL="0" indent="0">
              <a:spcBef>
                <a:spcPts val="0"/>
              </a:spcBef>
              <a:spcAft>
                <a:spcPts val="0"/>
              </a:spcAft>
              <a:buNone/>
            </a:pPr>
            <a:r>
              <a:rPr lang="en-US" altLang="zh-CN" dirty="0" smtClean="0"/>
              <a:t>       </a:t>
            </a:r>
            <a:r>
              <a:rPr lang="en-US" altLang="zh-CN" dirty="0" smtClean="0">
                <a:solidFill>
                  <a:srgbClr val="FF0000"/>
                </a:solidFill>
                <a:effectLst>
                  <a:outerShdw blurRad="38100" dist="38100" dir="2700000" algn="tl">
                    <a:srgbClr val="000000">
                      <a:alpha val="43137"/>
                    </a:srgbClr>
                  </a:outerShdw>
                </a:effectLst>
              </a:rPr>
              <a:t>aside</a:t>
            </a:r>
            <a:r>
              <a:rPr lang="zh-CN" altLang="en-US" dirty="0">
                <a:solidFill>
                  <a:srgbClr val="FF0000"/>
                </a:solidFill>
                <a:effectLst>
                  <a:outerShdw blurRad="38100" dist="38100" dir="2700000" algn="tl">
                    <a:srgbClr val="000000">
                      <a:alpha val="43137"/>
                    </a:srgbClr>
                  </a:outerShdw>
                </a:effectLst>
              </a:rPr>
              <a:t>（侧栏，也称为旁注）标记</a:t>
            </a:r>
            <a:r>
              <a:rPr lang="zh-CN" altLang="en-US" dirty="0"/>
              <a:t>用来说明其所包含的内容与页面主要内容相关，但</a:t>
            </a:r>
            <a:r>
              <a:rPr lang="zh-CN" altLang="en-US" dirty="0" smtClean="0"/>
              <a:t>不是</a:t>
            </a:r>
            <a:r>
              <a:rPr lang="zh-CN" altLang="en-US" dirty="0"/>
              <a:t>该页面的一部分，类似于</a:t>
            </a:r>
            <a:r>
              <a:rPr lang="zh-CN" altLang="en-US" dirty="0">
                <a:solidFill>
                  <a:srgbClr val="FF0000"/>
                </a:solidFill>
              </a:rPr>
              <a:t>注释</a:t>
            </a:r>
            <a:r>
              <a:rPr lang="zh-CN" altLang="en-US" dirty="0"/>
              <a:t>。</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a:t>
            </a:r>
            <a:endParaRPr lang="zh-CN" altLang="en-US" dirty="0"/>
          </a:p>
        </p:txBody>
      </p:sp>
      <p:sp>
        <p:nvSpPr>
          <p:cNvPr id="3" name="内容占位符 2"/>
          <p:cNvSpPr>
            <a:spLocks noGrp="1"/>
          </p:cNvSpPr>
          <p:nvPr>
            <p:ph idx="1"/>
          </p:nvPr>
        </p:nvSpPr>
        <p:spPr>
          <a:xfrm>
            <a:off x="371475" y="1209675"/>
            <a:ext cx="8170545" cy="4874895"/>
          </a:xfrm>
        </p:spPr>
        <p:txBody>
          <a:bodyPr>
            <a:normAutofit/>
          </a:bodyPr>
          <a:lstStyle/>
          <a:p>
            <a:pPr>
              <a:spcBef>
                <a:spcPts val="0"/>
              </a:spcBef>
              <a:spcAft>
                <a:spcPts val="0"/>
              </a:spcAft>
              <a:buNone/>
            </a:pPr>
            <a:r>
              <a:rPr lang="en-US" altLang="zh-CN" sz="1800" b="1" dirty="0"/>
              <a:t>footer </a:t>
            </a:r>
            <a:r>
              <a:rPr lang="zh-CN" altLang="en-US" sz="1800" b="1" dirty="0"/>
              <a:t>标记</a:t>
            </a:r>
            <a:endParaRPr lang="zh-CN" altLang="en-US" sz="1800" b="1" dirty="0"/>
          </a:p>
          <a:p>
            <a:pPr marL="0" indent="0">
              <a:spcBef>
                <a:spcPts val="0"/>
              </a:spcBef>
              <a:spcAft>
                <a:spcPts val="0"/>
              </a:spcAft>
              <a:buNone/>
            </a:pPr>
            <a:r>
              <a:rPr lang="en-US" altLang="zh-CN" sz="1800" dirty="0" smtClean="0"/>
              <a:t>       </a:t>
            </a:r>
            <a:r>
              <a:rPr lang="en-US" altLang="zh-CN" sz="1800" dirty="0" smtClean="0">
                <a:effectLst>
                  <a:outerShdw blurRad="38100" dist="38100" dir="2700000" algn="tl">
                    <a:srgbClr val="000000">
                      <a:alpha val="43137"/>
                    </a:srgbClr>
                  </a:outerShdw>
                </a:effectLst>
              </a:rPr>
              <a:t>footer </a:t>
            </a:r>
            <a:r>
              <a:rPr lang="zh-CN" altLang="en-US" sz="1800" dirty="0">
                <a:effectLst>
                  <a:outerShdw blurRad="38100" dist="38100" dir="2700000" algn="tl">
                    <a:srgbClr val="000000">
                      <a:alpha val="43137"/>
                    </a:srgbClr>
                  </a:outerShdw>
                </a:effectLst>
              </a:rPr>
              <a:t>标记</a:t>
            </a:r>
            <a:r>
              <a:rPr lang="zh-CN" altLang="en-US" sz="1800" dirty="0"/>
              <a:t>定义</a:t>
            </a:r>
            <a:r>
              <a:rPr lang="en-US" altLang="zh-CN" sz="1800" dirty="0"/>
              <a:t>section </a:t>
            </a:r>
            <a:r>
              <a:rPr lang="zh-CN" altLang="en-US" sz="1800" dirty="0"/>
              <a:t>或文档的页脚，包含了与页面、文章或部分内容有关的信息</a:t>
            </a:r>
            <a:r>
              <a:rPr lang="zh-CN" altLang="en-US" sz="1800" dirty="0" smtClean="0"/>
              <a:t>，例</a:t>
            </a:r>
            <a:r>
              <a:rPr lang="zh-CN" altLang="en-US" sz="1800" dirty="0"/>
              <a:t>如文章的作者或者日期。</a:t>
            </a:r>
            <a:endParaRPr lang="zh-CN" altLang="en-US" sz="1800" dirty="0"/>
          </a:p>
          <a:p>
            <a:pPr marL="0" indent="0">
              <a:spcBef>
                <a:spcPts val="0"/>
              </a:spcBef>
              <a:spcAft>
                <a:spcPts val="0"/>
              </a:spcAft>
              <a:buNone/>
            </a:pPr>
            <a:r>
              <a:rPr lang="zh-CN" altLang="en-US" sz="1800" dirty="0"/>
              <a:t>      作为页面的页脚时，一般包含了版权、相关文件和链接。它</a:t>
            </a:r>
            <a:r>
              <a:rPr lang="zh-CN" altLang="en-US" sz="1800" dirty="0" smtClean="0"/>
              <a:t>与页</a:t>
            </a:r>
            <a:r>
              <a:rPr lang="zh-CN" altLang="en-US" sz="1800" dirty="0"/>
              <a:t>眉</a:t>
            </a:r>
            <a:r>
              <a:rPr lang="en-US" altLang="zh-CN" sz="1800" dirty="0"/>
              <a:t>header </a:t>
            </a:r>
            <a:r>
              <a:rPr lang="zh-CN" altLang="en-US" sz="1800" dirty="0"/>
              <a:t>标记用法相同，在一个页面中可以多次使用，若在一个区段的最后使用</a:t>
            </a:r>
            <a:r>
              <a:rPr lang="en-US" altLang="zh-CN" sz="1800" dirty="0" smtClean="0"/>
              <a:t>footer</a:t>
            </a:r>
            <a:r>
              <a:rPr lang="zh-CN" altLang="en-US" sz="1800" dirty="0" smtClean="0"/>
              <a:t>标</a:t>
            </a:r>
            <a:r>
              <a:rPr lang="zh-CN" altLang="en-US" sz="1800" dirty="0"/>
              <a:t>记，那么它就相当于该区段的页脚</a:t>
            </a:r>
            <a:r>
              <a:rPr lang="zh-CN" altLang="en-US" sz="1800" dirty="0" smtClean="0"/>
              <a:t>。</a:t>
            </a:r>
            <a:endParaRPr lang="zh-CN" altLang="en-US" sz="1800" dirty="0" smtClean="0"/>
          </a:p>
          <a:p>
            <a:pPr marL="0" indent="0">
              <a:spcBef>
                <a:spcPts val="0"/>
              </a:spcBef>
              <a:spcAft>
                <a:spcPts val="0"/>
              </a:spcAft>
              <a:buNone/>
            </a:pPr>
            <a:endParaRPr lang="zh-CN" altLang="en-US" sz="1800" dirty="0"/>
          </a:p>
          <a:p>
            <a:pPr marL="0" indent="0">
              <a:spcBef>
                <a:spcPts val="0"/>
              </a:spcBef>
              <a:spcAft>
                <a:spcPts val="0"/>
              </a:spcAft>
              <a:buNone/>
            </a:pPr>
            <a:r>
              <a:rPr lang="zh-CN" altLang="en-US" sz="1800" dirty="0"/>
              <a:t>整体上，</a:t>
            </a:r>
            <a:r>
              <a:rPr lang="en-US" altLang="zh-CN" sz="1800" dirty="0"/>
              <a:t>H5</a:t>
            </a:r>
            <a:r>
              <a:rPr lang="zh-CN" altLang="en-US" sz="1800" dirty="0"/>
              <a:t>新增结构元素的实际使用情况还不多</a:t>
            </a:r>
            <a:r>
              <a:rPr lang="en-US" altLang="zh-CN" sz="1800" dirty="0"/>
              <a:t>——</a:t>
            </a:r>
            <a:r>
              <a:rPr lang="zh-CN" altLang="en-US" sz="1800" dirty="0"/>
              <a:t>语义化仍是难题，就算只是简单的结构语义化。（更不用提内容的语义化）</a:t>
            </a:r>
            <a:endParaRPr lang="zh-CN" altLang="en-US" sz="1800" dirty="0"/>
          </a:p>
          <a:p>
            <a:pPr marL="0" indent="0">
              <a:spcBef>
                <a:spcPts val="0"/>
              </a:spcBef>
              <a:spcAft>
                <a:spcPts val="0"/>
              </a:spcAft>
              <a:buNone/>
            </a:pPr>
            <a:r>
              <a:rPr lang="en-US" altLang="zh-CN" sz="1800" dirty="0"/>
              <a:t>——</a:t>
            </a:r>
            <a:r>
              <a:rPr lang="zh-CN" altLang="en-US" sz="1800" dirty="0"/>
              <a:t>为什么难？</a:t>
            </a:r>
            <a:endParaRPr lang="zh-CN" altLang="en-US"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zh-CN" dirty="0"/>
              <a:t>HTML5 </a:t>
            </a:r>
            <a:r>
              <a:rPr lang="zh-CN" altLang="en-US" dirty="0"/>
              <a:t>新增页面元素</a:t>
            </a:r>
            <a:endParaRPr lang="zh-CN" altLang="en-US" dirty="0"/>
          </a:p>
        </p:txBody>
      </p:sp>
      <p:sp>
        <p:nvSpPr>
          <p:cNvPr id="98307" name="Rectangle 3"/>
          <p:cNvSpPr>
            <a:spLocks noGrp="1" noChangeArrowheads="1"/>
          </p:cNvSpPr>
          <p:nvPr>
            <p:ph idx="1"/>
          </p:nvPr>
        </p:nvSpPr>
        <p:spPr>
          <a:xfrm>
            <a:off x="502285" y="1266825"/>
            <a:ext cx="8354060" cy="4490720"/>
          </a:xfrm>
        </p:spPr>
        <p:txBody>
          <a:bodyPr>
            <a:noAutofit/>
          </a:bodyPr>
          <a:lstStyle/>
          <a:p>
            <a:pPr marL="0" indent="0">
              <a:lnSpc>
                <a:spcPct val="150000"/>
              </a:lnSpc>
              <a:buNone/>
            </a:pPr>
            <a:r>
              <a:rPr lang="en-US" altLang="zh-CN" sz="1800" dirty="0" smtClean="0"/>
              <a:t>       HTML5</a:t>
            </a:r>
            <a:r>
              <a:rPr lang="zh-CN" altLang="en-US" sz="1800" dirty="0" smtClean="0"/>
              <a:t>还</a:t>
            </a:r>
            <a:r>
              <a:rPr lang="zh-CN" altLang="zh-CN" sz="1800" dirty="0">
                <a:sym typeface="+mn-ea"/>
              </a:rPr>
              <a:t>新</a:t>
            </a:r>
            <a:r>
              <a:rPr lang="zh-CN" altLang="zh-CN" sz="1800" dirty="0"/>
              <a:t>增内联元素</a:t>
            </a:r>
            <a:r>
              <a:rPr lang="en-US" altLang="zh-CN" sz="1800" dirty="0"/>
              <a:t>(time</a:t>
            </a:r>
            <a:r>
              <a:rPr lang="zh-CN" altLang="zh-CN" sz="1800" dirty="0"/>
              <a:t>、</a:t>
            </a:r>
            <a:r>
              <a:rPr lang="en-US" altLang="zh-CN" sz="1800" dirty="0"/>
              <a:t>meter</a:t>
            </a:r>
            <a:r>
              <a:rPr lang="zh-CN" altLang="zh-CN" sz="1800" dirty="0"/>
              <a:t>及</a:t>
            </a:r>
            <a:r>
              <a:rPr lang="en-US" altLang="zh-CN" sz="1800" dirty="0"/>
              <a:t>progress</a:t>
            </a:r>
            <a:r>
              <a:rPr lang="zh-CN" altLang="zh-CN" sz="1800" dirty="0"/>
              <a:t>等</a:t>
            </a:r>
            <a:r>
              <a:rPr lang="en-US" altLang="zh-CN" sz="1800" dirty="0"/>
              <a:t>)</a:t>
            </a:r>
            <a:r>
              <a:rPr lang="zh-CN" altLang="zh-CN" sz="1800" dirty="0"/>
              <a:t>、内嵌元素</a:t>
            </a:r>
            <a:r>
              <a:rPr lang="en-US" altLang="zh-CN" sz="1800" dirty="0"/>
              <a:t>(video</a:t>
            </a:r>
            <a:r>
              <a:rPr lang="zh-CN" altLang="zh-CN" sz="1800" dirty="0"/>
              <a:t>和</a:t>
            </a:r>
            <a:r>
              <a:rPr lang="en-US" altLang="zh-CN" sz="1800" dirty="0"/>
              <a:t>audio)</a:t>
            </a:r>
            <a:r>
              <a:rPr lang="zh-CN" altLang="zh-CN" sz="1800" dirty="0"/>
              <a:t>、交互元素（</a:t>
            </a:r>
            <a:r>
              <a:rPr lang="en-US" altLang="zh-CN" sz="1800" dirty="0"/>
              <a:t>details</a:t>
            </a:r>
            <a:r>
              <a:rPr lang="zh-CN" altLang="zh-CN" sz="1800" dirty="0"/>
              <a:t>、</a:t>
            </a:r>
            <a:r>
              <a:rPr lang="en-US" altLang="zh-CN" sz="1800" dirty="0"/>
              <a:t>datagrid</a:t>
            </a:r>
            <a:r>
              <a:rPr lang="zh-CN" altLang="zh-CN" sz="1800" dirty="0"/>
              <a:t>和</a:t>
            </a:r>
            <a:r>
              <a:rPr lang="en-US" altLang="zh-CN" sz="1800" dirty="0"/>
              <a:t>command</a:t>
            </a:r>
            <a:r>
              <a:rPr lang="zh-CN" altLang="zh-CN" sz="1800" dirty="0"/>
              <a:t>等）及其它页面元素</a:t>
            </a:r>
            <a:r>
              <a:rPr lang="zh-CN" altLang="zh-CN" sz="1800" dirty="0" smtClean="0"/>
              <a:t>。</a:t>
            </a:r>
            <a:endParaRPr lang="en-US" altLang="zh-CN" sz="1800" b="1" dirty="0" smtClean="0"/>
          </a:p>
          <a:p>
            <a:pPr marL="0" indent="0">
              <a:lnSpc>
                <a:spcPct val="150000"/>
              </a:lnSpc>
              <a:spcBef>
                <a:spcPts val="0"/>
              </a:spcBef>
              <a:spcAft>
                <a:spcPts val="0"/>
              </a:spcAft>
              <a:buNone/>
            </a:pPr>
            <a:r>
              <a:rPr lang="en-US" altLang="zh-CN" sz="1800" b="1" dirty="0"/>
              <a:t>hgroup </a:t>
            </a:r>
            <a:r>
              <a:rPr lang="zh-CN" altLang="en-US" sz="1800" b="1" dirty="0"/>
              <a:t>标</a:t>
            </a:r>
            <a:r>
              <a:rPr lang="zh-CN" altLang="en-US" sz="1800" b="1" dirty="0" smtClean="0"/>
              <a:t>记</a:t>
            </a:r>
            <a:endParaRPr lang="en-US" altLang="zh-CN" sz="1800" b="1" dirty="0" smtClean="0"/>
          </a:p>
          <a:p>
            <a:pPr marL="0" indent="0">
              <a:lnSpc>
                <a:spcPct val="150000"/>
              </a:lnSpc>
              <a:spcBef>
                <a:spcPts val="0"/>
              </a:spcBef>
              <a:spcAft>
                <a:spcPts val="0"/>
              </a:spcAft>
              <a:buNone/>
            </a:pPr>
            <a:r>
              <a:rPr lang="zh-CN" altLang="en-US" sz="1800" dirty="0" smtClean="0"/>
              <a:t>       </a:t>
            </a:r>
            <a:r>
              <a:rPr lang="zh-CN" altLang="en-US" sz="1800" dirty="0" smtClean="0">
                <a:effectLst>
                  <a:outerShdw blurRad="38100" dist="38100" dir="2700000" algn="tl">
                    <a:srgbClr val="000000">
                      <a:alpha val="43137"/>
                    </a:srgbClr>
                  </a:outerShdw>
                </a:effectLst>
              </a:rPr>
              <a:t>标</a:t>
            </a:r>
            <a:r>
              <a:rPr lang="zh-CN" altLang="en-US" sz="1800" dirty="0">
                <a:effectLst>
                  <a:outerShdw blurRad="38100" dist="38100" dir="2700000" algn="tl">
                    <a:srgbClr val="000000">
                      <a:alpha val="43137"/>
                    </a:srgbClr>
                  </a:outerShdw>
                </a:effectLst>
              </a:rPr>
              <a:t>题组合</a:t>
            </a:r>
            <a:r>
              <a:rPr lang="en-US" altLang="zh-CN" sz="1800" dirty="0">
                <a:effectLst>
                  <a:outerShdw blurRad="38100" dist="38100" dir="2700000" algn="tl">
                    <a:srgbClr val="000000">
                      <a:alpha val="43137"/>
                    </a:srgbClr>
                  </a:outerShdw>
                </a:effectLst>
              </a:rPr>
              <a:t>hgroup </a:t>
            </a:r>
            <a:r>
              <a:rPr lang="zh-CN" altLang="en-US" sz="1800" dirty="0">
                <a:effectLst>
                  <a:outerShdw blurRad="38100" dist="38100" dir="2700000" algn="tl">
                    <a:srgbClr val="000000">
                      <a:alpha val="43137"/>
                    </a:srgbClr>
                  </a:outerShdw>
                </a:effectLst>
              </a:rPr>
              <a:t>标记</a:t>
            </a:r>
            <a:r>
              <a:rPr lang="zh-CN" altLang="en-US" sz="1800" dirty="0"/>
              <a:t>是对网页或区段</a:t>
            </a:r>
            <a:r>
              <a:rPr lang="en-US" altLang="zh-CN" sz="1800" dirty="0"/>
              <a:t>section </a:t>
            </a:r>
            <a:r>
              <a:rPr lang="zh-CN" altLang="en-US" sz="1800" dirty="0"/>
              <a:t>的标题元素（</a:t>
            </a:r>
            <a:r>
              <a:rPr lang="en-US" altLang="zh-CN" sz="1800" dirty="0"/>
              <a:t>h1</a:t>
            </a:r>
            <a:r>
              <a:rPr lang="zh-CN" altLang="en-US" sz="1800" dirty="0"/>
              <a:t>～</a:t>
            </a:r>
            <a:r>
              <a:rPr lang="en-US" altLang="zh-CN" sz="1800" dirty="0"/>
              <a:t>h6</a:t>
            </a:r>
            <a:r>
              <a:rPr lang="zh-CN" altLang="en-US" sz="1800" dirty="0"/>
              <a:t>）进行组合。例如</a:t>
            </a:r>
            <a:r>
              <a:rPr lang="zh-CN" altLang="en-US" sz="1800" dirty="0" smtClean="0"/>
              <a:t>，在</a:t>
            </a:r>
            <a:r>
              <a:rPr lang="zh-CN" altLang="en-US" sz="1800" dirty="0"/>
              <a:t>某一区段中需要连续设置多个标题标记，可以使用</a:t>
            </a:r>
            <a:r>
              <a:rPr lang="en-US" altLang="zh-CN" sz="1800" dirty="0"/>
              <a:t>hgroup </a:t>
            </a:r>
            <a:r>
              <a:rPr lang="zh-CN" altLang="en-US" sz="1800" dirty="0"/>
              <a:t>标记来组合</a:t>
            </a:r>
            <a:r>
              <a:rPr lang="zh-CN" altLang="en-US" sz="1800" dirty="0" smtClean="0"/>
              <a:t>。</a:t>
            </a:r>
            <a:endParaRPr lang="en-US" altLang="zh-CN" sz="1800" dirty="0" smtClean="0"/>
          </a:p>
          <a:p>
            <a:pPr marL="0" indent="0">
              <a:lnSpc>
                <a:spcPct val="150000"/>
              </a:lnSpc>
              <a:spcBef>
                <a:spcPts val="0"/>
              </a:spcBef>
              <a:spcAft>
                <a:spcPts val="0"/>
              </a:spcAft>
              <a:buNone/>
            </a:pPr>
            <a:r>
              <a:rPr lang="zh-CN" altLang="en-US" sz="1400" b="1" dirty="0"/>
              <a:t>基</a:t>
            </a:r>
            <a:r>
              <a:rPr lang="zh-CN" altLang="en-US" sz="1400" b="1" dirty="0" smtClean="0"/>
              <a:t>础语法：</a:t>
            </a:r>
            <a:endParaRPr lang="en-US" altLang="zh-CN" sz="1400" b="1" dirty="0" smtClean="0"/>
          </a:p>
          <a:p>
            <a:pPr>
              <a:lnSpc>
                <a:spcPct val="150000"/>
              </a:lnSpc>
              <a:spcBef>
                <a:spcPts val="0"/>
              </a:spcBef>
              <a:spcAft>
                <a:spcPts val="0"/>
              </a:spcAft>
              <a:buNone/>
            </a:pPr>
            <a:r>
              <a:rPr lang="en-US" altLang="zh-CN" sz="20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&lt;</a:t>
            </a:r>
            <a:r>
              <a:rPr lang="en-US" altLang="zh-CN" sz="1600" dirty="0" err="1">
                <a:solidFill>
                  <a:srgbClr val="FF0000"/>
                </a:solidFill>
                <a:latin typeface="Verdana" panose="020B0604030504040204" pitchFamily="34" charset="0"/>
                <a:ea typeface="Verdana" panose="020B0604030504040204" pitchFamily="34" charset="0"/>
                <a:cs typeface="Verdana" panose="020B0604030504040204" pitchFamily="34" charset="0"/>
              </a:rPr>
              <a:t>hgroup</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spcBef>
                <a:spcPts val="0"/>
              </a:spcBef>
              <a:spcAft>
                <a:spcPts val="0"/>
              </a:spcAft>
              <a:buNone/>
            </a:pP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&lt;h1&gt;</a:t>
            </a:r>
            <a:r>
              <a:rPr lang="zh-CN" altLang="en-US"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标题</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1&lt;/</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h1&gt;</a:t>
            </a:r>
            <a:endPar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spcBef>
                <a:spcPts val="0"/>
              </a:spcBef>
              <a:spcAft>
                <a:spcPts val="0"/>
              </a:spcAft>
              <a:buNone/>
            </a:pP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&lt;h2&gt;</a:t>
            </a:r>
            <a:r>
              <a:rPr lang="zh-CN" altLang="en-US"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标题</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2&lt;/</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h2</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spcBef>
                <a:spcPts val="0"/>
              </a:spcBef>
              <a:spcAft>
                <a:spcPts val="0"/>
              </a:spcAft>
              <a:buNone/>
            </a:pP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&lt;/</a:t>
            </a:r>
            <a:r>
              <a:rPr lang="en-US" altLang="zh-CN" sz="1600" dirty="0" err="1">
                <a:solidFill>
                  <a:srgbClr val="FF0000"/>
                </a:solidFill>
                <a:latin typeface="Verdana" panose="020B0604030504040204" pitchFamily="34" charset="0"/>
                <a:ea typeface="Verdana" panose="020B0604030504040204" pitchFamily="34" charset="0"/>
                <a:cs typeface="Verdana" panose="020B0604030504040204" pitchFamily="34" charset="0"/>
              </a:rPr>
              <a:t>hgroup</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marL="0" indent="0">
              <a:spcBef>
                <a:spcPts val="0"/>
              </a:spcBef>
              <a:spcAft>
                <a:spcPts val="0"/>
              </a:spcAft>
              <a:buNone/>
            </a:pPr>
            <a:endParaRPr lang="en-US" altLang="zh-CN" sz="1600" b="1"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zh-CN" dirty="0"/>
              <a:t>figure </a:t>
            </a:r>
            <a:r>
              <a:rPr lang="zh-CN" altLang="en-US" dirty="0"/>
              <a:t>标记与</a:t>
            </a:r>
            <a:r>
              <a:rPr lang="en-US" altLang="zh-CN" dirty="0"/>
              <a:t>figcaption </a:t>
            </a:r>
            <a:r>
              <a:rPr lang="zh-CN" altLang="en-US" dirty="0"/>
              <a:t>标记</a:t>
            </a:r>
            <a:endParaRPr lang="zh-CN" altLang="en-US" dirty="0"/>
          </a:p>
        </p:txBody>
      </p:sp>
      <p:sp>
        <p:nvSpPr>
          <p:cNvPr id="5" name="Rectangle 3"/>
          <p:cNvSpPr txBox="1">
            <a:spLocks noChangeArrowheads="1"/>
          </p:cNvSpPr>
          <p:nvPr/>
        </p:nvSpPr>
        <p:spPr bwMode="auto">
          <a:xfrm>
            <a:off x="533400" y="1676400"/>
            <a:ext cx="8534400" cy="3886200"/>
          </a:xfrm>
          <a:prstGeom prst="rect">
            <a:avLst/>
          </a:prstGeom>
          <a:solidFill>
            <a:schemeClr val="bg1"/>
          </a:solidFill>
          <a:ln w="12700">
            <a:solidFill>
              <a:schemeClr val="bg1"/>
            </a:solidFill>
            <a:miter lim="800000"/>
          </a:ln>
          <a:effectLst/>
        </p:spPr>
        <p:txBody>
          <a:bodyPr vert="horz" wrap="square" lIns="91440" tIns="45720" rIns="91440" bIns="45720" numCol="1" anchor="t" anchorCtr="0" compatLnSpc="1"/>
          <a:lstStyle/>
          <a:p>
            <a:pPr>
              <a:lnSpc>
                <a:spcPct val="100000"/>
              </a:lnSpc>
              <a:spcBef>
                <a:spcPts val="0"/>
              </a:spcBef>
            </a:pPr>
            <a:r>
              <a:rPr lang="en-US" altLang="zh-CN" b="0" dirty="0" smtClean="0">
                <a:effectLst>
                  <a:outerShdw blurRad="38100" dist="38100" dir="2700000" algn="tl">
                    <a:srgbClr val="000000">
                      <a:alpha val="43137"/>
                    </a:srgbClr>
                  </a:outerShdw>
                </a:effectLst>
                <a:latin typeface="微软雅黑" panose="020B0503020204020204" charset="-122"/>
                <a:ea typeface="微软雅黑" panose="020B0503020204020204" charset="-122"/>
              </a:rPr>
              <a:t>figure</a:t>
            </a:r>
            <a:r>
              <a:rPr lang="zh-CN" altLang="en-US" b="0" dirty="0" smtClean="0">
                <a:effectLst>
                  <a:outerShdw blurRad="38100" dist="38100" dir="2700000" algn="tl">
                    <a:srgbClr val="000000">
                      <a:alpha val="43137"/>
                    </a:srgbClr>
                  </a:outerShdw>
                </a:effectLst>
                <a:latin typeface="微软雅黑" panose="020B0503020204020204" charset="-122"/>
                <a:ea typeface="微软雅黑" panose="020B0503020204020204" charset="-122"/>
              </a:rPr>
              <a:t>标记</a:t>
            </a:r>
            <a:r>
              <a:rPr lang="zh-CN" altLang="en-US" b="0" dirty="0" smtClean="0">
                <a:latin typeface="微软雅黑" panose="020B0503020204020204" charset="-122"/>
                <a:ea typeface="微软雅黑" panose="020B0503020204020204" charset="-122"/>
              </a:rPr>
              <a:t>常用于图像与图像描述组合。</a:t>
            </a:r>
            <a:endParaRPr lang="zh-CN" altLang="en-US" b="0" dirty="0" smtClean="0">
              <a:latin typeface="微软雅黑" panose="020B0503020204020204" charset="-122"/>
              <a:ea typeface="微软雅黑" panose="020B0503020204020204" charset="-122"/>
            </a:endParaRPr>
          </a:p>
          <a:p>
            <a:pPr>
              <a:lnSpc>
                <a:spcPct val="100000"/>
              </a:lnSpc>
              <a:spcBef>
                <a:spcPts val="0"/>
              </a:spcBef>
            </a:pPr>
            <a:endParaRPr lang="en-US" altLang="zh-CN" b="0" dirty="0" err="1" smtClean="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nSpc>
                <a:spcPct val="100000"/>
              </a:lnSpc>
              <a:spcBef>
                <a:spcPts val="0"/>
              </a:spcBef>
            </a:pPr>
            <a:r>
              <a:rPr lang="en-US" altLang="zh-CN" b="0" dirty="0" err="1" smtClean="0">
                <a:effectLst>
                  <a:outerShdw blurRad="38100" dist="38100" dir="2700000" algn="tl">
                    <a:srgbClr val="000000">
                      <a:alpha val="43137"/>
                    </a:srgbClr>
                  </a:outerShdw>
                </a:effectLst>
                <a:latin typeface="微软雅黑" panose="020B0503020204020204" charset="-122"/>
                <a:ea typeface="微软雅黑" panose="020B0503020204020204" charset="-122"/>
              </a:rPr>
              <a:t>figcaption</a:t>
            </a:r>
            <a:r>
              <a:rPr lang="zh-CN" altLang="en-US" b="0" dirty="0" smtClean="0">
                <a:effectLst>
                  <a:outerShdw blurRad="38100" dist="38100" dir="2700000" algn="tl">
                    <a:srgbClr val="000000">
                      <a:alpha val="43137"/>
                    </a:srgbClr>
                  </a:outerShdw>
                </a:effectLst>
                <a:latin typeface="微软雅黑" panose="020B0503020204020204" charset="-122"/>
                <a:ea typeface="微软雅黑" panose="020B0503020204020204" charset="-122"/>
              </a:rPr>
              <a:t>（图题）</a:t>
            </a:r>
            <a:r>
              <a:rPr lang="zh-CN" altLang="en-US" b="0" dirty="0" smtClean="0">
                <a:latin typeface="微软雅黑" panose="020B0503020204020204" charset="-122"/>
                <a:ea typeface="微软雅黑" panose="020B0503020204020204" charset="-122"/>
              </a:rPr>
              <a:t>用于定义</a:t>
            </a:r>
            <a:r>
              <a:rPr lang="en-US" altLang="zh-CN" b="0" dirty="0" smtClean="0">
                <a:latin typeface="微软雅黑" panose="020B0503020204020204" charset="-122"/>
                <a:ea typeface="微软雅黑" panose="020B0503020204020204" charset="-122"/>
              </a:rPr>
              <a:t>figure</a:t>
            </a:r>
            <a:r>
              <a:rPr lang="zh-CN" altLang="en-US" b="0" dirty="0" smtClean="0">
                <a:latin typeface="微软雅黑" panose="020B0503020204020204" charset="-122"/>
                <a:ea typeface="微软雅黑" panose="020B0503020204020204" charset="-122"/>
              </a:rPr>
              <a:t>元素的标题（</a:t>
            </a:r>
            <a:r>
              <a:rPr lang="en-US" altLang="zh-CN" b="0" dirty="0" smtClean="0">
                <a:latin typeface="微软雅黑" panose="020B0503020204020204" charset="-122"/>
                <a:ea typeface="微软雅黑" panose="020B0503020204020204" charset="-122"/>
              </a:rPr>
              <a:t>caption</a:t>
            </a:r>
            <a:r>
              <a:rPr lang="zh-CN" altLang="en-US" b="0" dirty="0" smtClean="0">
                <a:latin typeface="微软雅黑" panose="020B0503020204020204" charset="-122"/>
                <a:ea typeface="微软雅黑" panose="020B0503020204020204" charset="-122"/>
              </a:rPr>
              <a:t>），但不是必需的。</a:t>
            </a:r>
            <a:endParaRPr lang="zh-CN" altLang="en-US" b="0" dirty="0" smtClean="0">
              <a:latin typeface="微软雅黑" panose="020B0503020204020204" charset="-122"/>
              <a:ea typeface="微软雅黑" panose="020B0503020204020204" charset="-122"/>
            </a:endParaRPr>
          </a:p>
          <a:p>
            <a:pPr>
              <a:lnSpc>
                <a:spcPct val="100000"/>
              </a:lnSpc>
              <a:spcBef>
                <a:spcPts val="0"/>
              </a:spcBef>
            </a:pPr>
            <a:r>
              <a:rPr lang="zh-CN" altLang="en-US" b="0" dirty="0" smtClean="0">
                <a:latin typeface="微软雅黑" panose="020B0503020204020204" charset="-122"/>
                <a:ea typeface="微软雅黑" panose="020B0503020204020204" charset="-122"/>
              </a:rPr>
              <a:t>如果包含</a:t>
            </a:r>
            <a:r>
              <a:rPr lang="en-US" altLang="zh-CN" b="0" dirty="0" err="1" smtClean="0">
                <a:latin typeface="微软雅黑" panose="020B0503020204020204" charset="-122"/>
                <a:ea typeface="微软雅黑" panose="020B0503020204020204" charset="-122"/>
              </a:rPr>
              <a:t>figcaption</a:t>
            </a:r>
            <a:r>
              <a:rPr lang="zh-CN" altLang="en-US" b="0" dirty="0" smtClean="0">
                <a:latin typeface="微软雅黑" panose="020B0503020204020204" charset="-122"/>
                <a:ea typeface="微软雅黑" panose="020B0503020204020204" charset="-122"/>
              </a:rPr>
              <a:t>元素，那么须放在</a:t>
            </a:r>
            <a:r>
              <a:rPr lang="en-US" altLang="zh-CN" b="0" dirty="0" smtClean="0">
                <a:latin typeface="微软雅黑" panose="020B0503020204020204" charset="-122"/>
                <a:ea typeface="微软雅黑" panose="020B0503020204020204" charset="-122"/>
              </a:rPr>
              <a:t>figure</a:t>
            </a:r>
            <a:r>
              <a:rPr lang="zh-CN" altLang="en-US" b="0" dirty="0" smtClean="0">
                <a:latin typeface="微软雅黑" panose="020B0503020204020204" charset="-122"/>
                <a:ea typeface="微软雅黑" panose="020B0503020204020204" charset="-122"/>
              </a:rPr>
              <a:t>的第一个或最后一个子元素位置上。</a:t>
            </a:r>
            <a:endParaRPr lang="zh-CN" altLang="en-US" b="0" dirty="0" smtClean="0">
              <a:latin typeface="微软雅黑" panose="020B0503020204020204" charset="-122"/>
              <a:ea typeface="微软雅黑" panose="020B0503020204020204" charset="-122"/>
            </a:endParaRPr>
          </a:p>
          <a:p>
            <a:pPr>
              <a:lnSpc>
                <a:spcPct val="100000"/>
              </a:lnSpc>
              <a:spcBef>
                <a:spcPts val="0"/>
              </a:spcBef>
            </a:pPr>
            <a:endParaRPr lang="en-US" altLang="zh-CN" b="0" dirty="0" smtClean="0">
              <a:latin typeface="微软雅黑" panose="020B0503020204020204" charset="-122"/>
              <a:ea typeface="微软雅黑" panose="020B0503020204020204" charset="-122"/>
            </a:endParaRPr>
          </a:p>
          <a:p>
            <a:pPr>
              <a:lnSpc>
                <a:spcPct val="100000"/>
              </a:lnSpc>
              <a:spcBef>
                <a:spcPts val="0"/>
              </a:spcBef>
            </a:pPr>
            <a:r>
              <a:rPr lang="en-US" altLang="zh-CN" b="0" dirty="0" smtClean="0">
                <a:latin typeface="微软雅黑" panose="020B0503020204020204" charset="-122"/>
                <a:ea typeface="微软雅黑" panose="020B0503020204020204" charset="-122"/>
              </a:rPr>
              <a:t>       </a:t>
            </a:r>
            <a:r>
              <a:rPr lang="zh-CN" altLang="en-US" b="0" dirty="0" smtClean="0">
                <a:latin typeface="微软雅黑" panose="020B0503020204020204" charset="-122"/>
                <a:ea typeface="微软雅黑" panose="020B0503020204020204" charset="-122"/>
              </a:rPr>
              <a:t>基础语法：</a:t>
            </a:r>
            <a:endParaRPr lang="en-US" altLang="zh-CN" b="0" dirty="0" smtClean="0">
              <a:latin typeface="微软雅黑" panose="020B0503020204020204" charset="-122"/>
              <a:ea typeface="微软雅黑" panose="020B0503020204020204" charset="-122"/>
            </a:endParaRPr>
          </a:p>
          <a:p>
            <a:pPr indent="449580">
              <a:lnSpc>
                <a:spcPts val="1800"/>
              </a:lnSpc>
              <a:spcBef>
                <a:spcPts val="0"/>
              </a:spcBef>
              <a:spcAft>
                <a:spcPts val="0"/>
              </a:spcAft>
              <a:buNone/>
            </a:pP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&lt;figure&gt;		    </a:t>
            </a:r>
            <a:endPar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a:p>
            <a:pPr indent="449580">
              <a:lnSpc>
                <a:spcPts val="1800"/>
              </a:lnSpc>
              <a:spcBef>
                <a:spcPts val="0"/>
              </a:spcBef>
              <a:spcAft>
                <a:spcPts val="0"/>
              </a:spcAft>
              <a:buNone/>
            </a:pP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&lt;p&gt;</a:t>
            </a:r>
            <a:r>
              <a:rPr lang="zh-CN" altLang="en-US"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图像文件说明内容。</a:t>
            </a: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&lt;/p&gt;</a:t>
            </a:r>
            <a:endPar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a:p>
            <a:pPr indent="449580">
              <a:lnSpc>
                <a:spcPts val="1800"/>
              </a:lnSpc>
              <a:spcBef>
                <a:spcPts val="0"/>
              </a:spcBef>
              <a:spcAft>
                <a:spcPts val="0"/>
              </a:spcAft>
              <a:buNone/>
            </a:pP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&lt;</a:t>
            </a:r>
            <a:r>
              <a:rPr lang="en-US" altLang="zh-CN" sz="1800" b="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img</a:t>
            </a: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src</a:t>
            </a: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width=""  alt="" title="" /&gt;</a:t>
            </a:r>
            <a:endPar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a:p>
            <a:pPr indent="449580">
              <a:lnSpc>
                <a:spcPts val="1800"/>
              </a:lnSpc>
              <a:spcBef>
                <a:spcPts val="0"/>
              </a:spcBef>
              <a:spcAft>
                <a:spcPts val="0"/>
              </a:spcAft>
              <a:buNone/>
            </a:pP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&lt;</a:t>
            </a:r>
            <a:r>
              <a:rPr lang="en-US" altLang="zh-CN" sz="1800" b="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figcaption</a:t>
            </a: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&gt;</a:t>
            </a:r>
            <a:r>
              <a:rPr lang="zh-CN" altLang="en-US"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为</a:t>
            </a:r>
            <a:r>
              <a:rPr lang="zh-CN" altLang="en-US" sz="1800" b="0" dirty="0" smtClean="0">
                <a:solidFill>
                  <a:srgbClr val="FF0000"/>
                </a:solidFill>
                <a:latin typeface="Verdana" panose="020B0604030504040204" pitchFamily="34" charset="0"/>
                <a:cs typeface="Verdana" panose="020B0604030504040204" pitchFamily="34" charset="0"/>
              </a:rPr>
              <a:t>图添加标题</a:t>
            </a: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&lt;/</a:t>
            </a:r>
            <a:r>
              <a:rPr lang="en-US" altLang="zh-CN" sz="1800" b="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figcaption</a:t>
            </a: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&gt;</a:t>
            </a:r>
            <a:endPar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a:p>
            <a:pPr indent="449580">
              <a:lnSpc>
                <a:spcPts val="1800"/>
              </a:lnSpc>
              <a:spcBef>
                <a:spcPts val="0"/>
              </a:spcBef>
              <a:spcAft>
                <a:spcPts val="0"/>
              </a:spcAft>
              <a:buNone/>
            </a:pP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&lt;/figure&gt;	</a:t>
            </a:r>
            <a:endPar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a:p>
            <a:pPr indent="449580">
              <a:lnSpc>
                <a:spcPts val="1800"/>
              </a:lnSpc>
              <a:spcBef>
                <a:spcPts val="0"/>
              </a:spcBef>
              <a:spcAft>
                <a:spcPts val="0"/>
              </a:spcAft>
              <a:buNone/>
            </a:pPr>
            <a:endParaRPr kumimoji="0" lang="zh-CN" altLang="en-US" sz="1600" b="0" i="0" strike="noStrike" kern="0" cap="none" spc="0" normalizeH="0" baseline="0" noProof="0" dirty="0">
              <a:ln>
                <a:noFill/>
              </a:ln>
              <a:solidFill>
                <a:srgbClr val="FF0000"/>
              </a:solidFill>
              <a:effectLst/>
              <a:uLnTx/>
              <a:uFillTx/>
              <a:latin typeface="Verdana" panose="020B0604030504040204" pitchFamily="34" charset="0"/>
              <a:ea typeface="微软雅黑" panose="020B0503020204020204" charset="-122"/>
              <a:cs typeface="Verdana" panose="020B0604030504040204" pitchFamily="34" charset="0"/>
            </a:endParaRPr>
          </a:p>
          <a:p>
            <a:pPr indent="449580">
              <a:lnSpc>
                <a:spcPts val="1800"/>
              </a:lnSpc>
              <a:spcBef>
                <a:spcPts val="0"/>
              </a:spcBef>
              <a:spcAft>
                <a:spcPts val="0"/>
              </a:spcAft>
              <a:buNone/>
            </a:pPr>
            <a:r>
              <a:rPr kumimoji="0" lang="zh-CN" altLang="en-US" sz="1600" b="0" i="0" strike="noStrike" kern="0" cap="none" spc="0" normalizeH="0" baseline="0" noProof="0" dirty="0">
                <a:ln>
                  <a:noFill/>
                </a:ln>
                <a:solidFill>
                  <a:schemeClr val="tx1">
                    <a:lumMod val="85000"/>
                    <a:lumOff val="15000"/>
                  </a:schemeClr>
                </a:solidFill>
                <a:effectLst/>
                <a:uLnTx/>
                <a:uFillTx/>
                <a:latin typeface="Verdana" panose="020B0604030504040204" pitchFamily="34" charset="0"/>
                <a:ea typeface="微软雅黑" panose="020B0503020204020204" charset="-122"/>
                <a:cs typeface="Verdana" panose="020B0604030504040204" pitchFamily="34" charset="0"/>
              </a:rPr>
              <a:t>表题在前、图题在后</a:t>
            </a:r>
            <a:endParaRPr kumimoji="0" lang="zh-CN" altLang="en-US" sz="1600" b="0" i="0" strike="noStrike" kern="0" cap="none" spc="0" normalizeH="0" baseline="0" noProof="0" dirty="0">
              <a:ln>
                <a:noFill/>
              </a:ln>
              <a:solidFill>
                <a:schemeClr val="tx1">
                  <a:lumMod val="85000"/>
                  <a:lumOff val="15000"/>
                </a:schemeClr>
              </a:solidFill>
              <a:effectLst/>
              <a:uLnTx/>
              <a:uFillTx/>
              <a:latin typeface="Verdana" panose="020B0604030504040204" pitchFamily="34" charset="0"/>
              <a:ea typeface="微软雅黑" panose="020B0503020204020204" charset="-122"/>
              <a:cs typeface="Verdana" panose="020B060403050404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p>
            <a:r>
              <a:rPr lang="en-US" altLang="zh-CN"/>
              <a:t>H5+CSS3</a:t>
            </a:r>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dirty="0"/>
              <a:t>mark </a:t>
            </a:r>
            <a:r>
              <a:rPr lang="zh-CN" altLang="en-US" dirty="0"/>
              <a:t>标记与</a:t>
            </a:r>
            <a:r>
              <a:rPr lang="en-US" altLang="zh-CN" dirty="0"/>
              <a:t>time </a:t>
            </a:r>
            <a:r>
              <a:rPr lang="zh-CN" altLang="en-US" dirty="0"/>
              <a:t>标记</a:t>
            </a:r>
            <a:endParaRPr lang="zh-CN" altLang="en-US" dirty="0"/>
          </a:p>
        </p:txBody>
      </p:sp>
      <p:sp>
        <p:nvSpPr>
          <p:cNvPr id="100355" name="Rectangle 3"/>
          <p:cNvSpPr>
            <a:spLocks noGrp="1" noChangeArrowheads="1"/>
          </p:cNvSpPr>
          <p:nvPr>
            <p:ph idx="1"/>
          </p:nvPr>
        </p:nvSpPr>
        <p:spPr>
          <a:xfrm>
            <a:off x="304800" y="1049020"/>
            <a:ext cx="8534400" cy="4595495"/>
          </a:xfrm>
        </p:spPr>
        <p:txBody>
          <a:bodyPr>
            <a:noAutofit/>
          </a:bodyPr>
          <a:lstStyle/>
          <a:p>
            <a:pPr marL="0" indent="0">
              <a:spcBef>
                <a:spcPts val="0"/>
              </a:spcBef>
              <a:spcAft>
                <a:spcPts val="0"/>
              </a:spcAft>
              <a:buNone/>
              <a:tabLst>
                <a:tab pos="0" algn="l"/>
              </a:tabLst>
            </a:pPr>
            <a:r>
              <a:rPr lang="zh-CN" altLang="en-US" sz="1800" dirty="0" smtClean="0"/>
              <a:t>       </a:t>
            </a:r>
            <a:r>
              <a:rPr lang="zh-CN" altLang="en-US" sz="1800" dirty="0" smtClean="0">
                <a:effectLst>
                  <a:outerShdw blurRad="38100" dist="38100" dir="2700000" algn="tl">
                    <a:srgbClr val="000000">
                      <a:alpha val="43137"/>
                    </a:srgbClr>
                  </a:outerShdw>
                </a:effectLst>
              </a:rPr>
              <a:t>记</a:t>
            </a:r>
            <a:r>
              <a:rPr lang="zh-CN" altLang="en-US" sz="1800" dirty="0">
                <a:effectLst>
                  <a:outerShdw blurRad="38100" dist="38100" dir="2700000" algn="tl">
                    <a:srgbClr val="000000">
                      <a:alpha val="43137"/>
                    </a:srgbClr>
                  </a:outerShdw>
                </a:effectLst>
              </a:rPr>
              <a:t>号</a:t>
            </a:r>
            <a:r>
              <a:rPr lang="en-US" altLang="zh-CN" sz="1800" dirty="0">
                <a:effectLst>
                  <a:outerShdw blurRad="38100" dist="38100" dir="2700000" algn="tl">
                    <a:srgbClr val="000000">
                      <a:alpha val="43137"/>
                    </a:srgbClr>
                  </a:outerShdw>
                </a:effectLst>
              </a:rPr>
              <a:t>mark </a:t>
            </a:r>
            <a:r>
              <a:rPr lang="zh-CN" altLang="en-US" sz="1800" dirty="0">
                <a:effectLst>
                  <a:outerShdw blurRad="38100" dist="38100" dir="2700000" algn="tl">
                    <a:srgbClr val="000000">
                      <a:alpha val="43137"/>
                    </a:srgbClr>
                  </a:outerShdw>
                </a:effectLst>
              </a:rPr>
              <a:t>标记</a:t>
            </a:r>
            <a:r>
              <a:rPr lang="zh-CN" altLang="en-US" sz="1800" dirty="0"/>
              <a:t>用来定义带有记号的文本。在需要突出显示文本时可以使用</a:t>
            </a:r>
            <a:r>
              <a:rPr lang="en-US" altLang="zh-CN" sz="1800" dirty="0"/>
              <a:t>mark </a:t>
            </a:r>
            <a:r>
              <a:rPr lang="zh-CN" altLang="en-US" sz="1800" dirty="0"/>
              <a:t>标记</a:t>
            </a:r>
            <a:r>
              <a:rPr lang="zh-CN" altLang="en-US" sz="1800" dirty="0" smtClean="0"/>
              <a:t>。此</a:t>
            </a:r>
            <a:r>
              <a:rPr lang="zh-CN" altLang="en-US" sz="1800" dirty="0"/>
              <a:t>标记对关键字做高亮处理（黄底色标注），突出显示，标注重点，在搜索方面可以应用。</a:t>
            </a:r>
            <a:endParaRPr lang="zh-CN" altLang="en-US" sz="1800" dirty="0"/>
          </a:p>
          <a:p>
            <a:pPr marL="0" indent="0">
              <a:spcBef>
                <a:spcPts val="0"/>
              </a:spcBef>
              <a:spcAft>
                <a:spcPts val="0"/>
              </a:spcAft>
              <a:buNone/>
              <a:tabLst>
                <a:tab pos="0" algn="l"/>
              </a:tabLst>
            </a:pPr>
            <a:endParaRPr lang="zh-CN" altLang="en-US" sz="1800" dirty="0" smtClean="0"/>
          </a:p>
          <a:p>
            <a:pPr marL="0" indent="0">
              <a:spcBef>
                <a:spcPts val="0"/>
              </a:spcBef>
              <a:spcAft>
                <a:spcPts val="0"/>
              </a:spcAft>
              <a:buNone/>
              <a:tabLst>
                <a:tab pos="0" algn="l"/>
              </a:tabLst>
            </a:pPr>
            <a:r>
              <a:rPr lang="zh-CN" altLang="en-US" sz="1800" dirty="0" smtClean="0"/>
              <a:t>       </a:t>
            </a:r>
            <a:r>
              <a:rPr lang="zh-CN" altLang="en-US" sz="1800" dirty="0" smtClean="0">
                <a:effectLst>
                  <a:outerShdw blurRad="38100" dist="38100" dir="2700000" algn="tl">
                    <a:srgbClr val="000000">
                      <a:alpha val="43137"/>
                    </a:srgbClr>
                  </a:outerShdw>
                </a:effectLst>
              </a:rPr>
              <a:t>时</a:t>
            </a:r>
            <a:r>
              <a:rPr lang="zh-CN" altLang="en-US" sz="1800" dirty="0">
                <a:effectLst>
                  <a:outerShdw blurRad="38100" dist="38100" dir="2700000" algn="tl">
                    <a:srgbClr val="000000">
                      <a:alpha val="43137"/>
                    </a:srgbClr>
                  </a:outerShdw>
                </a:effectLst>
              </a:rPr>
              <a:t>间</a:t>
            </a:r>
            <a:r>
              <a:rPr lang="en-US" altLang="zh-CN" sz="1800" dirty="0">
                <a:effectLst>
                  <a:outerShdw blurRad="38100" dist="38100" dir="2700000" algn="tl">
                    <a:srgbClr val="000000">
                      <a:alpha val="43137"/>
                    </a:srgbClr>
                  </a:outerShdw>
                </a:effectLst>
              </a:rPr>
              <a:t>time </a:t>
            </a:r>
            <a:r>
              <a:rPr lang="zh-CN" altLang="en-US" sz="1800" dirty="0">
                <a:effectLst>
                  <a:outerShdw blurRad="38100" dist="38100" dir="2700000" algn="tl">
                    <a:srgbClr val="000000">
                      <a:alpha val="43137"/>
                    </a:srgbClr>
                  </a:outerShdw>
                </a:effectLst>
              </a:rPr>
              <a:t>标记</a:t>
            </a:r>
            <a:r>
              <a:rPr lang="zh-CN" altLang="en-US" sz="1800" dirty="0"/>
              <a:t>用来定义时间（</a:t>
            </a:r>
            <a:r>
              <a:rPr lang="en-US" altLang="zh-CN" sz="1800" dirty="0"/>
              <a:t>24 </a:t>
            </a:r>
            <a:r>
              <a:rPr lang="zh-CN" altLang="en-US" sz="1800" dirty="0"/>
              <a:t>小时制）或日期，时间和时区偏移是可选的</a:t>
            </a:r>
            <a:r>
              <a:rPr lang="zh-CN" altLang="en-US" sz="1800" dirty="0" smtClean="0"/>
              <a:t>。该</a:t>
            </a:r>
            <a:r>
              <a:rPr lang="zh-CN" altLang="en-US" sz="1800" dirty="0"/>
              <a:t>标记能够以机器可读的方式对日期和时间进行编码。该标记不会在任何浏览器中呈现</a:t>
            </a:r>
            <a:r>
              <a:rPr lang="zh-CN" altLang="en-US" sz="1800" dirty="0" smtClean="0"/>
              <a:t>任何</a:t>
            </a:r>
            <a:r>
              <a:rPr lang="zh-CN" altLang="en-US" sz="1800" dirty="0"/>
              <a:t>特殊效果</a:t>
            </a:r>
            <a:r>
              <a:rPr lang="zh-CN" altLang="en-US" sz="1800" dirty="0" smtClean="0"/>
              <a:t>。</a:t>
            </a:r>
            <a:endParaRPr lang="zh-CN" altLang="en-US" sz="1800" dirty="0" smtClean="0"/>
          </a:p>
          <a:p>
            <a:pPr marL="0" indent="0">
              <a:spcBef>
                <a:spcPts val="0"/>
              </a:spcBef>
              <a:spcAft>
                <a:spcPts val="0"/>
              </a:spcAft>
              <a:buNone/>
              <a:tabLst>
                <a:tab pos="0" algn="l"/>
              </a:tabLst>
            </a:pPr>
            <a:r>
              <a:rPr lang="en-US" altLang="zh-CN" sz="1800" b="1" dirty="0"/>
              <a:t>1</a:t>
            </a:r>
            <a:r>
              <a:rPr lang="zh-CN" altLang="en-US" sz="1800" b="1" dirty="0"/>
              <a:t>．基本语法</a:t>
            </a:r>
            <a:endParaRPr lang="zh-CN" altLang="en-US" sz="1800" b="1" dirty="0"/>
          </a:p>
          <a:p>
            <a:pPr indent="358775">
              <a:spcBef>
                <a:spcPts val="0"/>
              </a:spcBef>
              <a:spcAft>
                <a:spcPts val="0"/>
              </a:spcAft>
              <a:buNone/>
            </a:pPr>
            <a:r>
              <a:rPr lang="en-US" altLang="zh-CN" sz="1800" dirty="0">
                <a:solidFill>
                  <a:srgbClr val="FF0000"/>
                </a:solidFill>
              </a:rPr>
              <a:t>&lt;mark&gt;</a:t>
            </a:r>
            <a:r>
              <a:rPr lang="zh-CN" altLang="en-US" sz="1800" dirty="0">
                <a:solidFill>
                  <a:srgbClr val="FF0000"/>
                </a:solidFill>
              </a:rPr>
              <a:t>重点标注的内容</a:t>
            </a:r>
            <a:r>
              <a:rPr lang="en-US" altLang="zh-CN" sz="1800" dirty="0">
                <a:solidFill>
                  <a:srgbClr val="FF0000"/>
                </a:solidFill>
              </a:rPr>
              <a:t>&lt;/mark&gt;</a:t>
            </a:r>
            <a:endParaRPr lang="en-US" altLang="zh-CN" sz="1800" dirty="0">
              <a:solidFill>
                <a:srgbClr val="FF0000"/>
              </a:solidFill>
            </a:endParaRPr>
          </a:p>
          <a:p>
            <a:pPr indent="358775">
              <a:spcBef>
                <a:spcPts val="0"/>
              </a:spcBef>
              <a:spcAft>
                <a:spcPts val="0"/>
              </a:spcAft>
              <a:buNone/>
            </a:pPr>
            <a:r>
              <a:rPr lang="en-US" altLang="zh-CN" sz="1800" dirty="0">
                <a:solidFill>
                  <a:srgbClr val="FF0000"/>
                </a:solidFill>
              </a:rPr>
              <a:t>&lt;time&gt;9:00&lt;/time&gt; &lt;!-- </a:t>
            </a:r>
            <a:r>
              <a:rPr lang="zh-CN" altLang="en-US" sz="1800" dirty="0">
                <a:solidFill>
                  <a:srgbClr val="FF0000"/>
                </a:solidFill>
              </a:rPr>
              <a:t>定义时间 </a:t>
            </a:r>
            <a:r>
              <a:rPr lang="en-US" altLang="zh-CN" sz="1800" dirty="0">
                <a:solidFill>
                  <a:srgbClr val="FF0000"/>
                </a:solidFill>
              </a:rPr>
              <a:t>--&gt;</a:t>
            </a:r>
            <a:endParaRPr lang="en-US" altLang="zh-CN" sz="1800" dirty="0">
              <a:solidFill>
                <a:srgbClr val="FF0000"/>
              </a:solidFill>
            </a:endParaRPr>
          </a:p>
          <a:p>
            <a:pPr indent="358775">
              <a:spcBef>
                <a:spcPts val="0"/>
              </a:spcBef>
              <a:spcAft>
                <a:spcPts val="0"/>
              </a:spcAft>
              <a:buNone/>
            </a:pPr>
            <a:r>
              <a:rPr lang="en-US" altLang="zh-CN" sz="1800" dirty="0">
                <a:solidFill>
                  <a:srgbClr val="FF0000"/>
                </a:solidFill>
              </a:rPr>
              <a:t>&lt;time datetime="2017-05-01" pubdate="pubdate"&gt;</a:t>
            </a:r>
            <a:r>
              <a:rPr lang="zh-CN" altLang="en-US" sz="1800" dirty="0">
                <a:solidFill>
                  <a:srgbClr val="FF0000"/>
                </a:solidFill>
              </a:rPr>
              <a:t>国际劳动节</a:t>
            </a:r>
            <a:r>
              <a:rPr lang="en-US" altLang="zh-CN" sz="1800" dirty="0">
                <a:solidFill>
                  <a:srgbClr val="FF0000"/>
                </a:solidFill>
              </a:rPr>
              <a:t>&lt;/time&gt; </a:t>
            </a:r>
            <a:r>
              <a:rPr lang="en-US" altLang="zh-CN" sz="1800" dirty="0" smtClean="0">
                <a:solidFill>
                  <a:srgbClr val="FF0000"/>
                </a:solidFill>
              </a:rPr>
              <a:t>&lt;!—</a:t>
            </a:r>
            <a:r>
              <a:rPr lang="zh-CN" altLang="en-US" sz="1800" dirty="0">
                <a:solidFill>
                  <a:srgbClr val="FF0000"/>
                </a:solidFill>
              </a:rPr>
              <a:t>定义日期 </a:t>
            </a:r>
            <a:r>
              <a:rPr lang="en-US" altLang="zh-CN" sz="1800" dirty="0" smtClean="0">
                <a:solidFill>
                  <a:srgbClr val="FF0000"/>
                </a:solidFill>
              </a:rPr>
              <a:t>--&gt;</a:t>
            </a:r>
            <a:endParaRPr lang="en-US" altLang="zh-CN" sz="1800" dirty="0" smtClean="0">
              <a:solidFill>
                <a:srgbClr val="FF0000"/>
              </a:solidFill>
            </a:endParaRPr>
          </a:p>
          <a:p>
            <a:pPr marL="0" indent="449580">
              <a:spcBef>
                <a:spcPts val="0"/>
              </a:spcBef>
              <a:spcAft>
                <a:spcPts val="0"/>
              </a:spcAft>
              <a:buNone/>
            </a:pPr>
            <a:r>
              <a:rPr lang="en-US" altLang="zh-CN" sz="1800" dirty="0"/>
              <a:t>time</a:t>
            </a:r>
            <a:r>
              <a:rPr lang="zh-CN" altLang="zh-CN" sz="1800" dirty="0"/>
              <a:t>标记的</a:t>
            </a:r>
            <a:r>
              <a:rPr lang="en-US" altLang="zh-CN" sz="1800" dirty="0"/>
              <a:t>pubdate</a:t>
            </a:r>
            <a:r>
              <a:rPr lang="zh-CN" altLang="zh-CN" sz="1800" dirty="0"/>
              <a:t>属性：指示该标记中的日期</a:t>
            </a:r>
            <a:r>
              <a:rPr lang="en-US" altLang="zh-CN" sz="1800" dirty="0"/>
              <a:t>/</a:t>
            </a:r>
            <a:r>
              <a:rPr lang="zh-CN" altLang="zh-CN" sz="1800" dirty="0"/>
              <a:t>时间是文档（或最近的</a:t>
            </a:r>
            <a:r>
              <a:rPr lang="en-US" altLang="zh-CN" sz="1800" dirty="0"/>
              <a:t>article</a:t>
            </a:r>
            <a:r>
              <a:rPr lang="zh-CN" altLang="zh-CN" sz="1800" dirty="0"/>
              <a:t>标记）的发布日期。</a:t>
            </a:r>
            <a:r>
              <a:rPr lang="en-US" altLang="zh-CN" sz="1800" dirty="0"/>
              <a:t>time</a:t>
            </a:r>
            <a:r>
              <a:rPr lang="zh-CN" altLang="zh-CN" sz="1800" dirty="0"/>
              <a:t>标记的</a:t>
            </a:r>
            <a:r>
              <a:rPr lang="en-US" altLang="zh-CN" sz="1800" dirty="0"/>
              <a:t>datetime</a:t>
            </a:r>
            <a:r>
              <a:rPr lang="zh-CN" altLang="zh-CN" sz="1800" dirty="0"/>
              <a:t>属性：规定日期</a:t>
            </a:r>
            <a:r>
              <a:rPr lang="en-US" altLang="zh-CN" sz="1800" dirty="0"/>
              <a:t>/</a:t>
            </a:r>
            <a:r>
              <a:rPr lang="zh-CN" altLang="zh-CN" sz="1800" dirty="0"/>
              <a:t>时间。</a:t>
            </a:r>
            <a:endParaRPr lang="zh-CN" altLang="zh-CN" sz="1800" dirty="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mark </a:t>
            </a:r>
            <a:r>
              <a:rPr lang="zh-CN" altLang="en-US" dirty="0"/>
              <a:t>和</a:t>
            </a:r>
            <a:r>
              <a:rPr lang="en-US" altLang="zh-CN" dirty="0"/>
              <a:t>time </a:t>
            </a:r>
            <a:r>
              <a:rPr lang="zh-CN" altLang="en-US" dirty="0"/>
              <a:t>标记的应用</a:t>
            </a:r>
            <a:endParaRPr lang="zh-CN" altLang="en-US" dirty="0"/>
          </a:p>
        </p:txBody>
      </p:sp>
      <p:pic>
        <p:nvPicPr>
          <p:cNvPr id="2050" name="Picture 2"/>
          <p:cNvPicPr>
            <a:picLocks noChangeAspect="1" noChangeArrowheads="1"/>
          </p:cNvPicPr>
          <p:nvPr/>
        </p:nvPicPr>
        <p:blipFill>
          <a:blip r:embed="rId1" cstate="print"/>
          <a:srcRect t="48722"/>
          <a:stretch>
            <a:fillRect/>
          </a:stretch>
        </p:blipFill>
        <p:spPr bwMode="auto">
          <a:xfrm>
            <a:off x="357505" y="3881755"/>
            <a:ext cx="8284210" cy="1777365"/>
          </a:xfrm>
          <a:prstGeom prst="rect">
            <a:avLst/>
          </a:prstGeom>
          <a:noFill/>
          <a:ln w="9525">
            <a:noFill/>
            <a:miter lim="800000"/>
            <a:headEnd/>
            <a:tailEnd/>
          </a:ln>
        </p:spPr>
      </p:pic>
      <p:sp>
        <p:nvSpPr>
          <p:cNvPr id="5" name="矩形 4"/>
          <p:cNvSpPr/>
          <p:nvPr/>
        </p:nvSpPr>
        <p:spPr>
          <a:xfrm>
            <a:off x="304800" y="1496854"/>
            <a:ext cx="8534400" cy="2061210"/>
          </a:xfrm>
          <a:prstGeom prst="rect">
            <a:avLst/>
          </a:prstGeom>
        </p:spPr>
        <p:txBody>
          <a:bodyPr wrap="square">
            <a:spAutoFit/>
          </a:bodyPr>
          <a:lstStyle/>
          <a:p>
            <a:pPr fontAlgn="auto">
              <a:lnSpc>
                <a:spcPct val="100000"/>
              </a:lnSpc>
              <a:spcBef>
                <a:spcPts val="0"/>
              </a:spcBef>
              <a:spcAft>
                <a:spcPts val="0"/>
              </a:spcAft>
              <a:buNone/>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&lt;p style="text-indent:2em;"&gt;</a:t>
            </a:r>
            <a:r>
              <a:rPr lang="zh-CN" altLang="en-US" sz="1600" b="0" dirty="0" smtClean="0">
                <a:latin typeface="Verdana" panose="020B0604030504040204" pitchFamily="34" charset="0"/>
                <a:cs typeface="Verdana" panose="020B0604030504040204" pitchFamily="34" charset="0"/>
              </a:rPr>
              <a:t>国际劳动节又称“</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&lt;mark&gt;</a:t>
            </a:r>
            <a:r>
              <a:rPr lang="zh-CN" altLang="en-US" sz="1600" b="0" dirty="0" smtClean="0">
                <a:latin typeface="Verdana" panose="020B0604030504040204" pitchFamily="34" charset="0"/>
                <a:cs typeface="Verdana" panose="020B0604030504040204" pitchFamily="34" charset="0"/>
              </a:rPr>
              <a:t>五一国际劳动节</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&lt;/mark&gt;”</a:t>
            </a:r>
            <a:r>
              <a:rPr lang="zh-CN" altLang="en-US" sz="1600" b="0" dirty="0" smtClean="0">
                <a:latin typeface="Verdana" panose="020B0604030504040204" pitchFamily="34" charset="0"/>
                <a:cs typeface="Verdana" panose="020B0604030504040204" pitchFamily="34" charset="0"/>
              </a:rPr>
              <a:t>、“</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&lt;mark&gt;</a:t>
            </a:r>
            <a:r>
              <a:rPr lang="zh-CN" altLang="en-US" sz="1600" b="0" dirty="0" smtClean="0">
                <a:latin typeface="Verdana" panose="020B0604030504040204" pitchFamily="34" charset="0"/>
                <a:cs typeface="Verdana" panose="020B0604030504040204" pitchFamily="34" charset="0"/>
              </a:rPr>
              <a:t>国际示威游行日</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&lt;/mark&gt;”</a:t>
            </a:r>
            <a:r>
              <a:rPr lang="zh-CN" altLang="en-US" sz="1600" b="0" dirty="0" smtClean="0">
                <a:latin typeface="Verdana" panose="020B0604030504040204" pitchFamily="34" charset="0"/>
                <a:cs typeface="Verdana" panose="020B0604030504040204" pitchFamily="34" charset="0"/>
              </a:rPr>
              <a:t>（</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International Workers' Day</a:t>
            </a:r>
            <a:r>
              <a:rPr lang="zh-CN" altLang="en-US" sz="1600" b="0" dirty="0" smtClean="0">
                <a:latin typeface="Verdana" panose="020B0604030504040204" pitchFamily="34" charset="0"/>
                <a:cs typeface="Verdana" panose="020B0604030504040204" pitchFamily="34" charset="0"/>
              </a:rPr>
              <a:t>或者</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May Day</a:t>
            </a:r>
            <a:r>
              <a:rPr lang="zh-CN" altLang="en-US" sz="1600" b="0" dirty="0" smtClean="0">
                <a:latin typeface="Verdana" panose="020B0604030504040204" pitchFamily="34" charset="0"/>
                <a:cs typeface="Verdana" panose="020B0604030504040204" pitchFamily="34" charset="0"/>
              </a:rPr>
              <a:t>），是世界上</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80</a:t>
            </a:r>
            <a:r>
              <a:rPr lang="zh-CN" altLang="en-US" sz="1600" b="0" dirty="0" smtClean="0">
                <a:latin typeface="Verdana" panose="020B0604030504040204" pitchFamily="34" charset="0"/>
                <a:cs typeface="Verdana" panose="020B0604030504040204" pitchFamily="34" charset="0"/>
              </a:rPr>
              <a:t>多个国家的全国性节日。定在每年的五月一日。它是全世界劳动人民共同拥有的节日。</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1889</a:t>
            </a:r>
            <a:r>
              <a:rPr lang="zh-CN" altLang="en-US" sz="1600" b="0" dirty="0" smtClean="0">
                <a:latin typeface="Verdana" panose="020B0604030504040204" pitchFamily="34" charset="0"/>
                <a:cs typeface="Verdana" panose="020B0604030504040204" pitchFamily="34" charset="0"/>
              </a:rPr>
              <a:t>年</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7</a:t>
            </a:r>
            <a:r>
              <a:rPr lang="zh-CN" altLang="en-US" sz="1600" b="0" dirty="0" smtClean="0">
                <a:latin typeface="Verdana" panose="020B0604030504040204" pitchFamily="34" charset="0"/>
                <a:cs typeface="Verdana" panose="020B0604030504040204" pitchFamily="34" charset="0"/>
              </a:rPr>
              <a:t>月，由恩格斯领导的第二国际在巴黎举行代表大会。会议通过决议，规定</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&lt;time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datetime</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="1890-05-01"&gt;1890-05-01&lt;/time&gt;</a:t>
            </a:r>
            <a:r>
              <a:rPr lang="zh-CN" altLang="en-US" sz="1600" b="0" dirty="0" smtClean="0">
                <a:latin typeface="Verdana" panose="020B0604030504040204" pitchFamily="34" charset="0"/>
                <a:cs typeface="Verdana" panose="020B0604030504040204" pitchFamily="34" charset="0"/>
              </a:rPr>
              <a:t>国际劳动者举行游行，并决定把</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5</a:t>
            </a:r>
            <a:r>
              <a:rPr lang="zh-CN" altLang="en-US" sz="1600" b="0" dirty="0" smtClean="0">
                <a:latin typeface="Verdana" panose="020B0604030504040204" pitchFamily="34" charset="0"/>
                <a:cs typeface="Verdana" panose="020B0604030504040204" pitchFamily="34" charset="0"/>
              </a:rPr>
              <a:t>月</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1</a:t>
            </a:r>
            <a:r>
              <a:rPr lang="zh-CN" altLang="en-US" sz="1600" b="0" dirty="0" smtClean="0">
                <a:latin typeface="Verdana" panose="020B0604030504040204" pitchFamily="34" charset="0"/>
                <a:cs typeface="Verdana" panose="020B0604030504040204" pitchFamily="34" charset="0"/>
              </a:rPr>
              <a:t>日这一天定为国际劳动节。中央人民政府政务院于</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1949</a:t>
            </a:r>
            <a:r>
              <a:rPr lang="zh-CN" altLang="en-US" sz="1600" b="0" dirty="0" smtClean="0">
                <a:latin typeface="Verdana" panose="020B0604030504040204" pitchFamily="34" charset="0"/>
                <a:cs typeface="Verdana" panose="020B0604030504040204" pitchFamily="34" charset="0"/>
              </a:rPr>
              <a:t>年</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12</a:t>
            </a:r>
            <a:r>
              <a:rPr lang="zh-CN" altLang="en-US" sz="1600" b="0" dirty="0" smtClean="0">
                <a:latin typeface="Verdana" panose="020B0604030504040204" pitchFamily="34" charset="0"/>
                <a:cs typeface="Verdana" panose="020B0604030504040204" pitchFamily="34" charset="0"/>
              </a:rPr>
              <a:t>月作出决定，将</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5</a:t>
            </a:r>
            <a:r>
              <a:rPr lang="zh-CN" altLang="en-US" sz="1600" b="0" dirty="0" smtClean="0">
                <a:latin typeface="Verdana" panose="020B0604030504040204" pitchFamily="34" charset="0"/>
                <a:cs typeface="Verdana" panose="020B0604030504040204" pitchFamily="34" charset="0"/>
              </a:rPr>
              <a:t>月</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1</a:t>
            </a:r>
            <a:r>
              <a:rPr lang="zh-CN" altLang="en-US" sz="1600" b="0" dirty="0" smtClean="0">
                <a:latin typeface="Verdana" panose="020B0604030504040204" pitchFamily="34" charset="0"/>
                <a:cs typeface="Verdana" panose="020B0604030504040204" pitchFamily="34" charset="0"/>
              </a:rPr>
              <a:t>日确定为劳动节。</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1989</a:t>
            </a:r>
            <a:r>
              <a:rPr lang="zh-CN" altLang="en-US" sz="1600" b="0" dirty="0" smtClean="0">
                <a:latin typeface="Verdana" panose="020B0604030504040204" pitchFamily="34" charset="0"/>
                <a:cs typeface="Verdana" panose="020B0604030504040204" pitchFamily="34" charset="0"/>
              </a:rPr>
              <a:t>年后，国务院基本上每</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5</a:t>
            </a:r>
            <a:r>
              <a:rPr lang="zh-CN" altLang="en-US" sz="1600" b="0" dirty="0" smtClean="0">
                <a:latin typeface="Verdana" panose="020B0604030504040204" pitchFamily="34" charset="0"/>
                <a:cs typeface="Verdana" panose="020B0604030504040204" pitchFamily="34" charset="0"/>
              </a:rPr>
              <a:t>年表彰一次全国劳动模范和先进工作者，每次表彰</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3000</a:t>
            </a:r>
            <a:r>
              <a:rPr lang="zh-CN" altLang="en-US" sz="1600" b="0" dirty="0" smtClean="0">
                <a:latin typeface="Verdana" panose="020B0604030504040204" pitchFamily="34" charset="0"/>
                <a:cs typeface="Verdana" panose="020B0604030504040204" pitchFamily="34" charset="0"/>
              </a:rPr>
              <a:t>人左右。</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&lt;/p&gt;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dirty="0"/>
              <a:t>details </a:t>
            </a:r>
            <a:r>
              <a:rPr lang="zh-CN" altLang="en-US" dirty="0"/>
              <a:t>标记与</a:t>
            </a:r>
            <a:r>
              <a:rPr lang="en-US" altLang="zh-CN" dirty="0"/>
              <a:t>summary </a:t>
            </a:r>
            <a:r>
              <a:rPr lang="zh-CN" altLang="en-US" dirty="0"/>
              <a:t>标记</a:t>
            </a:r>
            <a:endParaRPr lang="zh-CN" altLang="en-US" dirty="0"/>
          </a:p>
        </p:txBody>
      </p:sp>
      <p:sp>
        <p:nvSpPr>
          <p:cNvPr id="4" name="Rectangle 3"/>
          <p:cNvSpPr>
            <a:spLocks noGrp="1" noChangeArrowheads="1"/>
          </p:cNvSpPr>
          <p:nvPr>
            <p:ph idx="1"/>
          </p:nvPr>
        </p:nvSpPr>
        <p:spPr>
          <a:xfrm>
            <a:off x="304800" y="1414701"/>
            <a:ext cx="8534400" cy="4427933"/>
          </a:xfrm>
        </p:spPr>
        <p:txBody>
          <a:bodyPr>
            <a:normAutofit lnSpcReduction="20000"/>
          </a:bodyPr>
          <a:lstStyle/>
          <a:p>
            <a:pPr marL="0" indent="0">
              <a:spcBef>
                <a:spcPts val="0"/>
              </a:spcBef>
              <a:spcAft>
                <a:spcPts val="0"/>
              </a:spcAft>
              <a:buNone/>
            </a:pPr>
            <a:r>
              <a:rPr lang="en-US" altLang="zh-CN" sz="1600" dirty="0" smtClean="0"/>
              <a:t>       </a:t>
            </a:r>
            <a:r>
              <a:rPr lang="zh-CN" altLang="zh-CN" sz="1600" dirty="0" smtClean="0">
                <a:effectLst>
                  <a:outerShdw blurRad="38100" dist="38100" dir="2700000" algn="tl">
                    <a:srgbClr val="000000">
                      <a:alpha val="43137"/>
                    </a:srgbClr>
                  </a:outerShdw>
                </a:effectLst>
              </a:rPr>
              <a:t>细</a:t>
            </a:r>
            <a:r>
              <a:rPr lang="zh-CN" altLang="zh-CN" sz="1600" dirty="0">
                <a:effectLst>
                  <a:outerShdw blurRad="38100" dist="38100" dir="2700000" algn="tl">
                    <a:srgbClr val="000000">
                      <a:alpha val="43137"/>
                    </a:srgbClr>
                  </a:outerShdw>
                </a:effectLst>
              </a:rPr>
              <a:t>节</a:t>
            </a:r>
            <a:r>
              <a:rPr lang="en-US" altLang="zh-CN" sz="1600" dirty="0">
                <a:effectLst>
                  <a:outerShdw blurRad="38100" dist="38100" dir="2700000" algn="tl">
                    <a:srgbClr val="000000">
                      <a:alpha val="43137"/>
                    </a:srgbClr>
                  </a:outerShdw>
                </a:effectLst>
              </a:rPr>
              <a:t>details</a:t>
            </a:r>
            <a:r>
              <a:rPr lang="zh-CN" altLang="zh-CN" sz="1600" dirty="0">
                <a:effectLst>
                  <a:outerShdw blurRad="38100" dist="38100" dir="2700000" algn="tl">
                    <a:srgbClr val="000000">
                      <a:alpha val="43137"/>
                    </a:srgbClr>
                  </a:outerShdw>
                </a:effectLst>
              </a:rPr>
              <a:t>标记</a:t>
            </a:r>
            <a:r>
              <a:rPr lang="zh-CN" altLang="zh-CN" sz="1600" dirty="0"/>
              <a:t>是一个开关式、交互式控件，用来定义用户可见的或者隐藏的补充细节，任何形式的内容都能被放在该标记中。</a:t>
            </a:r>
            <a:r>
              <a:rPr lang="zh-CN" altLang="zh-CN" sz="1600" dirty="0">
                <a:sym typeface="+mn-ea"/>
              </a:rPr>
              <a:t>在设置</a:t>
            </a:r>
            <a:r>
              <a:rPr lang="en-US" altLang="zh-CN" sz="1600" dirty="0">
                <a:sym typeface="+mn-ea"/>
              </a:rPr>
              <a:t>open</a:t>
            </a:r>
            <a:r>
              <a:rPr lang="zh-CN" altLang="zh-CN" sz="1600" dirty="0">
                <a:sym typeface="+mn-ea"/>
              </a:rPr>
              <a:t>属性前，</a:t>
            </a:r>
            <a:r>
              <a:rPr lang="zh-CN" altLang="zh-CN" sz="1600" dirty="0"/>
              <a:t>该元素的容对用户是不可见的</a:t>
            </a:r>
            <a:r>
              <a:rPr lang="zh-CN" altLang="zh-CN" sz="1600" dirty="0" smtClean="0"/>
              <a:t>。</a:t>
            </a:r>
            <a:endParaRPr lang="en-US" altLang="zh-CN" sz="1600" dirty="0" smtClean="0"/>
          </a:p>
          <a:p>
            <a:pPr marL="0" indent="0">
              <a:spcBef>
                <a:spcPts val="0"/>
              </a:spcBef>
              <a:spcAft>
                <a:spcPts val="0"/>
              </a:spcAft>
              <a:buNone/>
            </a:pPr>
            <a:endParaRPr lang="en-US" altLang="zh-CN" sz="1600" dirty="0"/>
          </a:p>
          <a:p>
            <a:pPr marL="0" indent="0">
              <a:spcBef>
                <a:spcPts val="0"/>
              </a:spcBef>
              <a:spcAft>
                <a:spcPts val="0"/>
              </a:spcAft>
              <a:buNone/>
            </a:pPr>
            <a:r>
              <a:rPr lang="en-US" altLang="zh-CN" sz="1600" dirty="0"/>
              <a:t> </a:t>
            </a:r>
            <a:r>
              <a:rPr lang="en-US" altLang="zh-CN" sz="1600" dirty="0" smtClean="0"/>
              <a:t>      </a:t>
            </a:r>
            <a:r>
              <a:rPr lang="zh-CN" altLang="zh-CN" sz="1600" dirty="0" smtClean="0">
                <a:effectLst>
                  <a:outerShdw blurRad="38100" dist="38100" dir="2700000" algn="tl">
                    <a:srgbClr val="000000">
                      <a:alpha val="43137"/>
                    </a:srgbClr>
                  </a:outerShdw>
                </a:effectLst>
              </a:rPr>
              <a:t>摘</a:t>
            </a:r>
            <a:r>
              <a:rPr lang="zh-CN" altLang="zh-CN" sz="1600" dirty="0">
                <a:effectLst>
                  <a:outerShdw blurRad="38100" dist="38100" dir="2700000" algn="tl">
                    <a:srgbClr val="000000">
                      <a:alpha val="43137"/>
                    </a:srgbClr>
                  </a:outerShdw>
                </a:effectLst>
              </a:rPr>
              <a:t>要</a:t>
            </a:r>
            <a:r>
              <a:rPr lang="en-US" altLang="zh-CN" sz="1600" dirty="0">
                <a:effectLst>
                  <a:outerShdw blurRad="38100" dist="38100" dir="2700000" algn="tl">
                    <a:srgbClr val="000000">
                      <a:alpha val="43137"/>
                    </a:srgbClr>
                  </a:outerShdw>
                </a:effectLst>
              </a:rPr>
              <a:t>summary </a:t>
            </a:r>
            <a:r>
              <a:rPr lang="zh-CN" altLang="zh-CN" sz="1600" dirty="0">
                <a:effectLst>
                  <a:outerShdw blurRad="38100" dist="38100" dir="2700000" algn="tl">
                    <a:srgbClr val="000000">
                      <a:alpha val="43137"/>
                    </a:srgbClr>
                  </a:outerShdw>
                </a:effectLst>
              </a:rPr>
              <a:t>标记</a:t>
            </a:r>
            <a:r>
              <a:rPr lang="zh-CN" altLang="zh-CN" sz="1600" dirty="0"/>
              <a:t>配合使用可以为</a:t>
            </a:r>
            <a:r>
              <a:rPr lang="en-US" altLang="zh-CN" sz="1600" dirty="0"/>
              <a:t>details</a:t>
            </a:r>
            <a:r>
              <a:rPr lang="zh-CN" altLang="zh-CN" sz="1600" dirty="0"/>
              <a:t>定义标题，</a:t>
            </a:r>
            <a:r>
              <a:rPr lang="en-US" altLang="zh-CN" sz="1600" dirty="0"/>
              <a:t>summary</a:t>
            </a:r>
            <a:r>
              <a:rPr lang="zh-CN" altLang="zh-CN" sz="1600" dirty="0"/>
              <a:t>元素应该是</a:t>
            </a:r>
            <a:r>
              <a:rPr lang="en-US" altLang="zh-CN" sz="1600" dirty="0"/>
              <a:t>details</a:t>
            </a:r>
            <a:r>
              <a:rPr lang="zh-CN" altLang="zh-CN" sz="1600" dirty="0"/>
              <a:t>元素的第一个子元素。标题是可见的，用户单击标题时，会显示出</a:t>
            </a:r>
            <a:r>
              <a:rPr lang="en-US" altLang="zh-CN" sz="1600" dirty="0"/>
              <a:t>details</a:t>
            </a:r>
            <a:r>
              <a:rPr lang="zh-CN" altLang="zh-CN" sz="1600" dirty="0"/>
              <a:t>。只有</a:t>
            </a:r>
            <a:r>
              <a:rPr lang="en-US" altLang="zh-CN" sz="1600" dirty="0"/>
              <a:t>Chrome</a:t>
            </a:r>
            <a:r>
              <a:rPr lang="zh-CN" altLang="zh-CN" sz="1600" dirty="0"/>
              <a:t>、</a:t>
            </a:r>
            <a:r>
              <a:rPr lang="en-US" altLang="zh-CN" sz="1600" dirty="0"/>
              <a:t>Safari 6 </a:t>
            </a:r>
            <a:r>
              <a:rPr lang="zh-CN" altLang="zh-CN" sz="1600" dirty="0"/>
              <a:t>以上支持</a:t>
            </a:r>
            <a:r>
              <a:rPr lang="en-US" altLang="zh-CN" sz="1600" dirty="0"/>
              <a:t>summary</a:t>
            </a:r>
            <a:r>
              <a:rPr lang="zh-CN" altLang="zh-CN" sz="1600" dirty="0"/>
              <a:t>标记。</a:t>
            </a:r>
            <a:endParaRPr lang="zh-CN" altLang="zh-CN" sz="1600" dirty="0"/>
          </a:p>
          <a:p>
            <a:pPr>
              <a:spcBef>
                <a:spcPts val="0"/>
              </a:spcBef>
              <a:spcAft>
                <a:spcPts val="0"/>
              </a:spcAft>
            </a:pPr>
            <a:endParaRPr lang="zh-CN" altLang="en-US" sz="1600" dirty="0" smtClean="0"/>
          </a:p>
          <a:p>
            <a:pPr>
              <a:spcBef>
                <a:spcPts val="0"/>
              </a:spcBef>
              <a:spcAft>
                <a:spcPts val="0"/>
              </a:spcAft>
            </a:pPr>
            <a:r>
              <a:rPr lang="zh-CN" altLang="en-US" sz="1600" dirty="0" smtClean="0"/>
              <a:t>基</a:t>
            </a:r>
            <a:r>
              <a:rPr lang="zh-CN" altLang="en-US" sz="1600" dirty="0"/>
              <a:t>本语法</a:t>
            </a:r>
            <a:endParaRPr lang="zh-CN" altLang="en-US" sz="1600" dirty="0"/>
          </a:p>
          <a:p>
            <a:pPr indent="443230">
              <a:spcBef>
                <a:spcPts val="0"/>
              </a:spcBef>
              <a:spcAft>
                <a:spcPts val="0"/>
              </a:spcAft>
              <a:buNone/>
            </a:pPr>
            <a:r>
              <a:rPr lang="en-US" altLang="zh-CN" sz="1800" dirty="0">
                <a:solidFill>
                  <a:srgbClr val="FF0000"/>
                </a:solidFill>
              </a:rPr>
              <a:t>&lt;details open&gt;</a:t>
            </a:r>
            <a:endParaRPr lang="en-US" altLang="zh-CN" sz="1800" dirty="0">
              <a:solidFill>
                <a:srgbClr val="FF0000"/>
              </a:solidFill>
            </a:endParaRPr>
          </a:p>
          <a:p>
            <a:pPr indent="443230">
              <a:spcBef>
                <a:spcPts val="0"/>
              </a:spcBef>
              <a:spcAft>
                <a:spcPts val="0"/>
              </a:spcAft>
              <a:buNone/>
            </a:pPr>
            <a:r>
              <a:rPr lang="en-US" altLang="zh-CN" sz="1800" dirty="0" smtClean="0">
                <a:solidFill>
                  <a:srgbClr val="FF0000"/>
                </a:solidFill>
              </a:rPr>
              <a:t>       &lt;</a:t>
            </a:r>
            <a:r>
              <a:rPr lang="en-US" altLang="zh-CN" sz="1800" dirty="0">
                <a:solidFill>
                  <a:srgbClr val="FF0000"/>
                </a:solidFill>
              </a:rPr>
              <a:t>summary&gt; details</a:t>
            </a:r>
            <a:r>
              <a:rPr lang="zh-CN" altLang="en-US" sz="1800" dirty="0">
                <a:solidFill>
                  <a:srgbClr val="FF0000"/>
                </a:solidFill>
              </a:rPr>
              <a:t>的标题</a:t>
            </a:r>
            <a:r>
              <a:rPr lang="en-US" altLang="zh-CN" sz="1800" dirty="0">
                <a:solidFill>
                  <a:srgbClr val="FF0000"/>
                </a:solidFill>
              </a:rPr>
              <a:t>&lt;/summary&gt;</a:t>
            </a:r>
            <a:endParaRPr lang="en-US" altLang="zh-CN" sz="1800" dirty="0">
              <a:solidFill>
                <a:srgbClr val="FF0000"/>
              </a:solidFill>
            </a:endParaRPr>
          </a:p>
          <a:p>
            <a:pPr indent="443230">
              <a:spcBef>
                <a:spcPts val="0"/>
              </a:spcBef>
              <a:spcAft>
                <a:spcPts val="0"/>
              </a:spcAft>
              <a:buNone/>
            </a:pPr>
            <a:r>
              <a:rPr lang="en-US" altLang="zh-CN" sz="1800" dirty="0" smtClean="0">
                <a:solidFill>
                  <a:srgbClr val="FF0000"/>
                </a:solidFill>
              </a:rPr>
              <a:t>       details</a:t>
            </a:r>
            <a:r>
              <a:rPr lang="zh-CN" altLang="en-US" sz="1800" dirty="0">
                <a:solidFill>
                  <a:srgbClr val="FF0000"/>
                </a:solidFill>
              </a:rPr>
              <a:t>的详细内容</a:t>
            </a:r>
            <a:endParaRPr lang="zh-CN" altLang="en-US" sz="1800" dirty="0">
              <a:solidFill>
                <a:srgbClr val="FF0000"/>
              </a:solidFill>
            </a:endParaRPr>
          </a:p>
          <a:p>
            <a:pPr indent="443230">
              <a:spcBef>
                <a:spcPts val="0"/>
              </a:spcBef>
              <a:spcAft>
                <a:spcPts val="0"/>
              </a:spcAft>
              <a:buNone/>
            </a:pPr>
            <a:r>
              <a:rPr lang="en-US" altLang="zh-CN" sz="1800" dirty="0">
                <a:solidFill>
                  <a:srgbClr val="FF0000"/>
                </a:solidFill>
              </a:rPr>
              <a:t>&lt;/details&gt;</a:t>
            </a:r>
            <a:r>
              <a:rPr lang="zh-CN" altLang="en-US" sz="1800" dirty="0" smtClean="0">
                <a:solidFill>
                  <a:srgbClr val="FF0000"/>
                </a:solidFill>
                <a:ea typeface="微软雅黑" panose="020B0503020204020204" charset="-122"/>
              </a:rPr>
              <a:t>    </a:t>
            </a:r>
            <a:r>
              <a:rPr lang="zh-CN" altLang="en-US" sz="2400" dirty="0" smtClean="0">
                <a:solidFill>
                  <a:srgbClr val="FF0000"/>
                </a:solidFill>
                <a:ea typeface="微软雅黑" panose="020B0503020204020204" charset="-122"/>
              </a:rPr>
              <a:t>   </a:t>
            </a:r>
            <a:r>
              <a:rPr lang="zh-CN" altLang="en-US" sz="1800" dirty="0" smtClean="0">
                <a:solidFill>
                  <a:srgbClr val="FF0000"/>
                </a:solidFill>
                <a:ea typeface="微软雅黑" panose="020B0503020204020204" charset="-122"/>
              </a:rPr>
              <a:t> </a:t>
            </a:r>
            <a:r>
              <a:rPr lang="zh-CN" altLang="en-US" sz="1800" dirty="0" smtClean="0">
                <a:solidFill>
                  <a:srgbClr val="FF0000"/>
                </a:solidFill>
              </a:rPr>
              <a:t> </a:t>
            </a: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details </a:t>
            </a:r>
            <a:r>
              <a:rPr lang="zh-CN" altLang="en-US" dirty="0"/>
              <a:t>和</a:t>
            </a:r>
            <a:r>
              <a:rPr lang="en-US" altLang="zh-CN" dirty="0"/>
              <a:t>summary </a:t>
            </a:r>
            <a:r>
              <a:rPr lang="zh-CN" altLang="en-US" dirty="0"/>
              <a:t>标记的应用</a:t>
            </a:r>
            <a:endParaRPr lang="zh-CN" altLang="en-US" dirty="0"/>
          </a:p>
        </p:txBody>
      </p:sp>
      <p:sp>
        <p:nvSpPr>
          <p:cNvPr id="3" name="内容占位符 2"/>
          <p:cNvSpPr>
            <a:spLocks noGrp="1"/>
          </p:cNvSpPr>
          <p:nvPr>
            <p:ph idx="1"/>
          </p:nvPr>
        </p:nvSpPr>
        <p:spPr>
          <a:xfrm>
            <a:off x="533400" y="1676400"/>
            <a:ext cx="7981950" cy="3886200"/>
          </a:xfrm>
        </p:spPr>
        <p:txBody>
          <a:bodyPr/>
          <a:lstStyle/>
          <a:p>
            <a:pPr marL="0" indent="0">
              <a:lnSpc>
                <a:spcPts val="1400"/>
              </a:lnSpc>
              <a:spcBef>
                <a:spcPts val="0"/>
              </a:spcBef>
              <a:spcAft>
                <a:spcPts val="0"/>
              </a:spcAft>
              <a:buNone/>
            </a:pPr>
            <a:r>
              <a:rPr lang="en-US" altLang="zh-CN" sz="1400" dirty="0">
                <a:solidFill>
                  <a:schemeClr val="tx1">
                    <a:lumMod val="85000"/>
                    <a:lumOff val="15000"/>
                  </a:schemeClr>
                </a:solidFill>
              </a:rPr>
              <a:t>&lt;body&gt;				</a:t>
            </a:r>
            <a:endParaRPr lang="en-US" altLang="zh-CN" sz="1400" dirty="0">
              <a:solidFill>
                <a:schemeClr val="tx1">
                  <a:lumMod val="85000"/>
                  <a:lumOff val="15000"/>
                </a:schemeClr>
              </a:solidFill>
            </a:endParaRPr>
          </a:p>
          <a:p>
            <a:pPr marL="0" indent="0">
              <a:lnSpc>
                <a:spcPts val="1400"/>
              </a:lnSpc>
              <a:spcBef>
                <a:spcPts val="0"/>
              </a:spcBef>
              <a:spcAft>
                <a:spcPts val="0"/>
              </a:spcAft>
              <a:buNone/>
            </a:pPr>
            <a:r>
              <a:rPr lang="en-US" altLang="zh-CN" sz="1400" dirty="0">
                <a:solidFill>
                  <a:schemeClr val="tx1">
                    <a:lumMod val="85000"/>
                    <a:lumOff val="15000"/>
                  </a:schemeClr>
                </a:solidFill>
              </a:rPr>
              <a:t>  &lt;details&gt;</a:t>
            </a:r>
            <a:endParaRPr lang="en-US" altLang="zh-CN" sz="1400" dirty="0">
              <a:solidFill>
                <a:schemeClr val="tx1">
                  <a:lumMod val="85000"/>
                  <a:lumOff val="15000"/>
                </a:schemeClr>
              </a:solidFill>
            </a:endParaRPr>
          </a:p>
          <a:p>
            <a:pPr marL="0" indent="0">
              <a:lnSpc>
                <a:spcPts val="1400"/>
              </a:lnSpc>
              <a:spcBef>
                <a:spcPts val="0"/>
              </a:spcBef>
              <a:spcAft>
                <a:spcPts val="0"/>
              </a:spcAft>
              <a:buNone/>
            </a:pPr>
            <a:r>
              <a:rPr lang="en-US" altLang="zh-CN" sz="1400" dirty="0">
                <a:solidFill>
                  <a:schemeClr val="tx1">
                    <a:lumMod val="85000"/>
                    <a:lumOff val="15000"/>
                  </a:schemeClr>
                </a:solidFill>
                <a:effectLst>
                  <a:outerShdw blurRad="38100" dist="38100" dir="2700000" algn="tl">
                    <a:srgbClr val="000000">
                      <a:alpha val="43137"/>
                    </a:srgbClr>
                  </a:outerShdw>
                </a:effectLst>
              </a:rPr>
              <a:t>    &lt;summary&gt;HTML5</a:t>
            </a:r>
            <a:r>
              <a:rPr lang="zh-CN" altLang="en-US" sz="1400" dirty="0">
                <a:solidFill>
                  <a:schemeClr val="tx1">
                    <a:lumMod val="85000"/>
                    <a:lumOff val="15000"/>
                  </a:schemeClr>
                </a:solidFill>
                <a:effectLst>
                  <a:outerShdw blurRad="38100" dist="38100" dir="2700000" algn="tl">
                    <a:srgbClr val="000000">
                      <a:alpha val="43137"/>
                    </a:srgbClr>
                  </a:outerShdw>
                </a:effectLst>
              </a:rPr>
              <a:t>是下一代的</a:t>
            </a:r>
            <a:r>
              <a:rPr lang="en-US" altLang="zh-CN" sz="1400" dirty="0">
                <a:solidFill>
                  <a:schemeClr val="tx1">
                    <a:lumMod val="85000"/>
                    <a:lumOff val="15000"/>
                  </a:schemeClr>
                </a:solidFill>
                <a:effectLst>
                  <a:outerShdw blurRad="38100" dist="38100" dir="2700000" algn="tl">
                    <a:srgbClr val="000000">
                      <a:alpha val="43137"/>
                    </a:srgbClr>
                  </a:outerShdw>
                </a:effectLst>
              </a:rPr>
              <a:t>HTML</a:t>
            </a:r>
            <a:r>
              <a:rPr lang="zh-CN" altLang="en-US" sz="1400" dirty="0">
                <a:solidFill>
                  <a:schemeClr val="tx1">
                    <a:lumMod val="85000"/>
                    <a:lumOff val="15000"/>
                  </a:schemeClr>
                </a:solidFill>
                <a:effectLst>
                  <a:outerShdw blurRad="38100" dist="38100" dir="2700000" algn="tl">
                    <a:srgbClr val="000000">
                      <a:alpha val="43137"/>
                    </a:srgbClr>
                  </a:outerShdw>
                </a:effectLst>
              </a:rPr>
              <a:t>。</a:t>
            </a:r>
            <a:r>
              <a:rPr lang="en-US" altLang="zh-CN" sz="1400" dirty="0">
                <a:solidFill>
                  <a:schemeClr val="tx1">
                    <a:lumMod val="85000"/>
                    <a:lumOff val="15000"/>
                  </a:schemeClr>
                </a:solidFill>
                <a:effectLst>
                  <a:outerShdw blurRad="38100" dist="38100" dir="2700000" algn="tl">
                    <a:srgbClr val="000000">
                      <a:alpha val="43137"/>
                    </a:srgbClr>
                  </a:outerShdw>
                </a:effectLst>
              </a:rPr>
              <a:t>&lt;/summary&gt;</a:t>
            </a:r>
            <a:endParaRPr lang="en-US" altLang="zh-CN" sz="1400" dirty="0">
              <a:solidFill>
                <a:schemeClr val="tx1">
                  <a:lumMod val="85000"/>
                  <a:lumOff val="15000"/>
                </a:schemeClr>
              </a:solidFill>
              <a:effectLst>
                <a:outerShdw blurRad="38100" dist="38100" dir="2700000" algn="tl">
                  <a:srgbClr val="000000">
                    <a:alpha val="43137"/>
                  </a:srgbClr>
                </a:outerShdw>
              </a:effectLst>
            </a:endParaRPr>
          </a:p>
          <a:p>
            <a:pPr marL="0" indent="0">
              <a:lnSpc>
                <a:spcPts val="1400"/>
              </a:lnSpc>
              <a:spcBef>
                <a:spcPts val="0"/>
              </a:spcBef>
              <a:spcAft>
                <a:spcPts val="0"/>
              </a:spcAft>
              <a:buNone/>
            </a:pPr>
            <a:r>
              <a:rPr lang="en-US" altLang="zh-CN" sz="1400" dirty="0">
                <a:solidFill>
                  <a:schemeClr val="tx1">
                    <a:lumMod val="85000"/>
                    <a:lumOff val="15000"/>
                  </a:schemeClr>
                </a:solidFill>
              </a:rPr>
              <a:t>    &lt;h3&gt;</a:t>
            </a:r>
            <a:r>
              <a:rPr lang="zh-CN" altLang="en-US" sz="1400" dirty="0">
                <a:solidFill>
                  <a:schemeClr val="tx1">
                    <a:lumMod val="85000"/>
                    <a:lumOff val="15000"/>
                  </a:schemeClr>
                </a:solidFill>
              </a:rPr>
              <a:t>什么是</a:t>
            </a:r>
            <a:r>
              <a:rPr lang="en-US" altLang="zh-CN" sz="1400" dirty="0">
                <a:solidFill>
                  <a:schemeClr val="tx1">
                    <a:lumMod val="85000"/>
                    <a:lumOff val="15000"/>
                  </a:schemeClr>
                </a:solidFill>
              </a:rPr>
              <a:t>HTML5</a:t>
            </a:r>
            <a:r>
              <a:rPr lang="zh-CN" altLang="en-US" sz="1400" dirty="0">
                <a:solidFill>
                  <a:schemeClr val="tx1">
                    <a:lumMod val="85000"/>
                    <a:lumOff val="15000"/>
                  </a:schemeClr>
                </a:solidFill>
              </a:rPr>
              <a:t>？</a:t>
            </a:r>
            <a:r>
              <a:rPr lang="en-US" altLang="zh-CN" sz="1400" dirty="0">
                <a:solidFill>
                  <a:schemeClr val="tx1">
                    <a:lumMod val="85000"/>
                    <a:lumOff val="15000"/>
                  </a:schemeClr>
                </a:solidFill>
              </a:rPr>
              <a:t>&lt;/h3&gt;</a:t>
            </a:r>
            <a:endParaRPr lang="en-US" altLang="zh-CN" sz="1400" dirty="0">
              <a:solidFill>
                <a:schemeClr val="tx1">
                  <a:lumMod val="85000"/>
                  <a:lumOff val="15000"/>
                </a:schemeClr>
              </a:solidFill>
            </a:endParaRPr>
          </a:p>
          <a:p>
            <a:pPr marL="0" indent="0">
              <a:lnSpc>
                <a:spcPts val="1400"/>
              </a:lnSpc>
              <a:spcBef>
                <a:spcPts val="0"/>
              </a:spcBef>
              <a:spcAft>
                <a:spcPts val="0"/>
              </a:spcAft>
              <a:buNone/>
            </a:pPr>
            <a:r>
              <a:rPr lang="en-US" altLang="zh-CN" sz="1400" dirty="0">
                <a:solidFill>
                  <a:schemeClr val="tx1">
                    <a:lumMod val="85000"/>
                    <a:lumOff val="15000"/>
                  </a:schemeClr>
                </a:solidFill>
              </a:rPr>
              <a:t>    &lt;p&gt;HTML5</a:t>
            </a:r>
            <a:r>
              <a:rPr lang="zh-CN" altLang="en-US" sz="1400" dirty="0">
                <a:solidFill>
                  <a:schemeClr val="tx1">
                    <a:lumMod val="85000"/>
                    <a:lumOff val="15000"/>
                  </a:schemeClr>
                </a:solidFill>
              </a:rPr>
              <a:t>将成为</a:t>
            </a:r>
            <a:r>
              <a:rPr lang="en-US" altLang="zh-CN" sz="1400" dirty="0">
                <a:solidFill>
                  <a:schemeClr val="tx1">
                    <a:lumMod val="85000"/>
                    <a:lumOff val="15000"/>
                  </a:schemeClr>
                </a:solidFill>
              </a:rPr>
              <a:t>HTML</a:t>
            </a:r>
            <a:r>
              <a:rPr lang="zh-CN" altLang="en-US" sz="1400" dirty="0">
                <a:solidFill>
                  <a:schemeClr val="tx1">
                    <a:lumMod val="85000"/>
                    <a:lumOff val="15000"/>
                  </a:schemeClr>
                </a:solidFill>
              </a:rPr>
              <a:t>、</a:t>
            </a:r>
            <a:r>
              <a:rPr lang="en-US" altLang="zh-CN" sz="1400" dirty="0">
                <a:solidFill>
                  <a:schemeClr val="tx1">
                    <a:lumMod val="85000"/>
                    <a:lumOff val="15000"/>
                  </a:schemeClr>
                </a:solidFill>
              </a:rPr>
              <a:t>XHTML</a:t>
            </a:r>
            <a:r>
              <a:rPr lang="zh-CN" altLang="en-US" sz="1400" dirty="0">
                <a:solidFill>
                  <a:schemeClr val="tx1">
                    <a:lumMod val="85000"/>
                    <a:lumOff val="15000"/>
                  </a:schemeClr>
                </a:solidFill>
              </a:rPr>
              <a:t>以及</a:t>
            </a:r>
            <a:r>
              <a:rPr lang="en-US" altLang="zh-CN" sz="1400" dirty="0">
                <a:solidFill>
                  <a:schemeClr val="tx1">
                    <a:lumMod val="85000"/>
                    <a:lumOff val="15000"/>
                  </a:schemeClr>
                </a:solidFill>
              </a:rPr>
              <a:t>HTML DOM</a:t>
            </a:r>
            <a:r>
              <a:rPr lang="zh-CN" altLang="en-US" sz="1400" dirty="0">
                <a:solidFill>
                  <a:schemeClr val="tx1">
                    <a:lumMod val="85000"/>
                    <a:lumOff val="15000"/>
                  </a:schemeClr>
                </a:solidFill>
              </a:rPr>
              <a:t>的新标准。</a:t>
            </a:r>
            <a:r>
              <a:rPr lang="en-US" altLang="zh-CN" sz="1400" dirty="0">
                <a:solidFill>
                  <a:schemeClr val="tx1">
                    <a:lumMod val="85000"/>
                    <a:lumOff val="15000"/>
                  </a:schemeClr>
                </a:solidFill>
              </a:rPr>
              <a:t>&lt;/p&gt;</a:t>
            </a:r>
            <a:endParaRPr lang="en-US" altLang="zh-CN" sz="1400" dirty="0">
              <a:solidFill>
                <a:schemeClr val="tx1">
                  <a:lumMod val="85000"/>
                  <a:lumOff val="15000"/>
                </a:schemeClr>
              </a:solidFill>
            </a:endParaRPr>
          </a:p>
          <a:p>
            <a:pPr marL="0" indent="0">
              <a:lnSpc>
                <a:spcPts val="1400"/>
              </a:lnSpc>
              <a:spcBef>
                <a:spcPts val="0"/>
              </a:spcBef>
              <a:spcAft>
                <a:spcPts val="0"/>
              </a:spcAft>
              <a:buNone/>
            </a:pPr>
            <a:r>
              <a:rPr lang="en-US" altLang="zh-CN" sz="1400" dirty="0">
                <a:solidFill>
                  <a:schemeClr val="tx1">
                    <a:lumMod val="85000"/>
                    <a:lumOff val="15000"/>
                  </a:schemeClr>
                </a:solidFill>
              </a:rPr>
              <a:t>    &lt;p&gt;HTML</a:t>
            </a:r>
            <a:r>
              <a:rPr lang="zh-CN" altLang="en-US" sz="1400" dirty="0">
                <a:solidFill>
                  <a:schemeClr val="tx1">
                    <a:lumMod val="85000"/>
                    <a:lumOff val="15000"/>
                  </a:schemeClr>
                </a:solidFill>
              </a:rPr>
              <a:t>的上一个版本诞生于</a:t>
            </a:r>
            <a:r>
              <a:rPr lang="en-US" altLang="zh-CN" sz="1400" dirty="0">
                <a:solidFill>
                  <a:schemeClr val="tx1">
                    <a:lumMod val="85000"/>
                    <a:lumOff val="15000"/>
                  </a:schemeClr>
                </a:solidFill>
              </a:rPr>
              <a:t>1999</a:t>
            </a:r>
            <a:r>
              <a:rPr lang="zh-CN" altLang="en-US" sz="1400" dirty="0">
                <a:solidFill>
                  <a:schemeClr val="tx1">
                    <a:lumMod val="85000"/>
                    <a:lumOff val="15000"/>
                  </a:schemeClr>
                </a:solidFill>
              </a:rPr>
              <a:t>年。自从那以后，</a:t>
            </a:r>
            <a:r>
              <a:rPr lang="en-US" altLang="zh-CN" sz="1400" dirty="0">
                <a:solidFill>
                  <a:schemeClr val="tx1">
                    <a:lumMod val="85000"/>
                    <a:lumOff val="15000"/>
                  </a:schemeClr>
                </a:solidFill>
              </a:rPr>
              <a:t>Web</a:t>
            </a:r>
            <a:r>
              <a:rPr lang="zh-CN" altLang="en-US" sz="1400" dirty="0">
                <a:solidFill>
                  <a:schemeClr val="tx1">
                    <a:lumMod val="85000"/>
                    <a:lumOff val="15000"/>
                  </a:schemeClr>
                </a:solidFill>
              </a:rPr>
              <a:t>世界已经经历了巨变。</a:t>
            </a:r>
            <a:r>
              <a:rPr lang="en-US" altLang="zh-CN" sz="1400" dirty="0">
                <a:solidFill>
                  <a:schemeClr val="tx1">
                    <a:lumMod val="85000"/>
                    <a:lumOff val="15000"/>
                  </a:schemeClr>
                </a:solidFill>
              </a:rPr>
              <a:t>&lt;/p&gt;</a:t>
            </a:r>
            <a:endParaRPr lang="en-US" altLang="zh-CN" sz="1400" dirty="0">
              <a:solidFill>
                <a:schemeClr val="tx1">
                  <a:lumMod val="85000"/>
                  <a:lumOff val="15000"/>
                </a:schemeClr>
              </a:solidFill>
            </a:endParaRPr>
          </a:p>
          <a:p>
            <a:pPr marL="0" indent="0">
              <a:lnSpc>
                <a:spcPts val="1400"/>
              </a:lnSpc>
              <a:spcBef>
                <a:spcPts val="0"/>
              </a:spcBef>
              <a:spcAft>
                <a:spcPts val="0"/>
              </a:spcAft>
              <a:buNone/>
            </a:pPr>
            <a:r>
              <a:rPr lang="en-US" altLang="zh-CN" sz="1400" dirty="0">
                <a:solidFill>
                  <a:schemeClr val="tx1">
                    <a:lumMod val="85000"/>
                    <a:lumOff val="15000"/>
                  </a:schemeClr>
                </a:solidFill>
              </a:rPr>
              <a:t>    &lt;p&gt;</a:t>
            </a:r>
            <a:r>
              <a:rPr lang="zh-CN" altLang="en-US" sz="1400" dirty="0">
                <a:solidFill>
                  <a:schemeClr val="tx1">
                    <a:lumMod val="85000"/>
                    <a:lumOff val="15000"/>
                  </a:schemeClr>
                </a:solidFill>
              </a:rPr>
              <a:t>大部分现代浏览器已经具备了某些</a:t>
            </a:r>
            <a:r>
              <a:rPr lang="en-US" altLang="zh-CN" sz="1400" dirty="0">
                <a:solidFill>
                  <a:schemeClr val="tx1">
                    <a:lumMod val="85000"/>
                    <a:lumOff val="15000"/>
                  </a:schemeClr>
                </a:solidFill>
              </a:rPr>
              <a:t>HTML5</a:t>
            </a:r>
            <a:r>
              <a:rPr lang="zh-CN" altLang="en-US" sz="1400" dirty="0">
                <a:solidFill>
                  <a:schemeClr val="tx1">
                    <a:lumMod val="85000"/>
                    <a:lumOff val="15000"/>
                  </a:schemeClr>
                </a:solidFill>
              </a:rPr>
              <a:t>支持。</a:t>
            </a:r>
            <a:r>
              <a:rPr lang="en-US" altLang="zh-CN" sz="1400" dirty="0">
                <a:solidFill>
                  <a:schemeClr val="tx1">
                    <a:lumMod val="85000"/>
                    <a:lumOff val="15000"/>
                  </a:schemeClr>
                </a:solidFill>
              </a:rPr>
              <a:t>&lt;/p</a:t>
            </a:r>
            <a:r>
              <a:rPr lang="en-US" altLang="zh-CN" sz="1400" dirty="0" smtClean="0">
                <a:solidFill>
                  <a:schemeClr val="tx1">
                    <a:lumMod val="85000"/>
                    <a:lumOff val="15000"/>
                  </a:schemeClr>
                </a:solidFill>
              </a:rPr>
              <a:t>&gt;</a:t>
            </a:r>
            <a:endParaRPr lang="en-US" altLang="zh-CN" sz="1400" dirty="0">
              <a:solidFill>
                <a:schemeClr val="tx1">
                  <a:lumMod val="85000"/>
                  <a:lumOff val="15000"/>
                </a:schemeClr>
              </a:solidFill>
            </a:endParaRPr>
          </a:p>
          <a:p>
            <a:pPr marL="0" indent="0">
              <a:lnSpc>
                <a:spcPts val="1400"/>
              </a:lnSpc>
              <a:spcBef>
                <a:spcPts val="0"/>
              </a:spcBef>
              <a:spcAft>
                <a:spcPts val="0"/>
              </a:spcAft>
              <a:buNone/>
            </a:pPr>
            <a:r>
              <a:rPr lang="en-US" altLang="zh-CN" sz="1400" dirty="0">
                <a:solidFill>
                  <a:schemeClr val="tx1">
                    <a:lumMod val="85000"/>
                    <a:lumOff val="15000"/>
                  </a:schemeClr>
                </a:solidFill>
              </a:rPr>
              <a:t>  &lt;/details&gt;</a:t>
            </a:r>
            <a:endParaRPr lang="en-US" altLang="zh-CN" sz="1400" dirty="0">
              <a:solidFill>
                <a:schemeClr val="tx1">
                  <a:lumMod val="85000"/>
                  <a:lumOff val="15000"/>
                </a:schemeClr>
              </a:solidFill>
            </a:endParaRPr>
          </a:p>
          <a:p>
            <a:pPr marL="0" indent="0">
              <a:lnSpc>
                <a:spcPts val="1400"/>
              </a:lnSpc>
              <a:spcBef>
                <a:spcPts val="0"/>
              </a:spcBef>
              <a:spcAft>
                <a:spcPts val="0"/>
              </a:spcAft>
              <a:buNone/>
            </a:pPr>
            <a:r>
              <a:rPr lang="en-US" altLang="zh-CN" sz="1400" dirty="0">
                <a:solidFill>
                  <a:schemeClr val="tx1">
                    <a:lumMod val="85000"/>
                    <a:lumOff val="15000"/>
                  </a:schemeClr>
                </a:solidFill>
              </a:rPr>
              <a:t>  &lt;p&gt;&lt;strong&gt;&lt;mark&gt;</a:t>
            </a:r>
            <a:r>
              <a:rPr lang="zh-CN" altLang="en-US" sz="1400" dirty="0">
                <a:solidFill>
                  <a:schemeClr val="tx1">
                    <a:lumMod val="85000"/>
                    <a:lumOff val="15000"/>
                  </a:schemeClr>
                </a:solidFill>
              </a:rPr>
              <a:t>注意：</a:t>
            </a:r>
            <a:r>
              <a:rPr lang="en-US" altLang="zh-CN" sz="1400" dirty="0">
                <a:solidFill>
                  <a:schemeClr val="tx1">
                    <a:lumMod val="85000"/>
                    <a:lumOff val="15000"/>
                  </a:schemeClr>
                </a:solidFill>
              </a:rPr>
              <a:t>&lt;/mark&gt;&lt;/strong&gt;</a:t>
            </a:r>
            <a:r>
              <a:rPr lang="zh-CN" altLang="en-US" sz="1400" dirty="0">
                <a:solidFill>
                  <a:schemeClr val="tx1">
                    <a:lumMod val="85000"/>
                    <a:lumOff val="15000"/>
                  </a:schemeClr>
                </a:solidFill>
              </a:rPr>
              <a:t>目前，只有</a:t>
            </a:r>
            <a:r>
              <a:rPr lang="en-US" altLang="zh-CN" sz="1400" dirty="0">
                <a:solidFill>
                  <a:schemeClr val="tx1">
                    <a:lumMod val="85000"/>
                    <a:lumOff val="15000"/>
                  </a:schemeClr>
                </a:solidFill>
              </a:rPr>
              <a:t>Chrome</a:t>
            </a:r>
            <a:r>
              <a:rPr lang="zh-CN" altLang="en-US" sz="1400" dirty="0">
                <a:solidFill>
                  <a:schemeClr val="tx1">
                    <a:lumMod val="85000"/>
                    <a:lumOff val="15000"/>
                  </a:schemeClr>
                </a:solidFill>
              </a:rPr>
              <a:t>和</a:t>
            </a:r>
            <a:r>
              <a:rPr lang="en-US" altLang="zh-CN" sz="1400" dirty="0">
                <a:solidFill>
                  <a:schemeClr val="tx1">
                    <a:lumMod val="85000"/>
                    <a:lumOff val="15000"/>
                  </a:schemeClr>
                </a:solidFill>
              </a:rPr>
              <a:t>Safari 6</a:t>
            </a:r>
            <a:r>
              <a:rPr lang="zh-CN" altLang="en-US" sz="1400" dirty="0">
                <a:solidFill>
                  <a:schemeClr val="tx1">
                    <a:lumMod val="85000"/>
                    <a:lumOff val="15000"/>
                  </a:schemeClr>
                </a:solidFill>
              </a:rPr>
              <a:t>支持</a:t>
            </a:r>
            <a:r>
              <a:rPr lang="en-US" altLang="zh-CN" sz="1400" dirty="0">
                <a:solidFill>
                  <a:schemeClr val="tx1">
                    <a:lumMod val="85000"/>
                    <a:lumOff val="15000"/>
                  </a:schemeClr>
                </a:solidFill>
              </a:rPr>
              <a:t>details</a:t>
            </a:r>
            <a:r>
              <a:rPr lang="zh-CN" altLang="en-US" sz="1400" dirty="0">
                <a:solidFill>
                  <a:schemeClr val="tx1">
                    <a:lumMod val="85000"/>
                    <a:lumOff val="15000"/>
                  </a:schemeClr>
                </a:solidFill>
              </a:rPr>
              <a:t>标签。</a:t>
            </a:r>
            <a:r>
              <a:rPr lang="en-US" altLang="zh-CN" sz="1400" dirty="0">
                <a:solidFill>
                  <a:schemeClr val="tx1">
                    <a:lumMod val="85000"/>
                    <a:lumOff val="15000"/>
                  </a:schemeClr>
                </a:solidFill>
              </a:rPr>
              <a:t>&lt;/p&gt;</a:t>
            </a:r>
            <a:endParaRPr lang="en-US" altLang="zh-CN" sz="1400" dirty="0">
              <a:solidFill>
                <a:schemeClr val="tx1">
                  <a:lumMod val="85000"/>
                  <a:lumOff val="15000"/>
                </a:schemeClr>
              </a:solidFill>
            </a:endParaRPr>
          </a:p>
          <a:p>
            <a:pPr marL="0" indent="0">
              <a:lnSpc>
                <a:spcPts val="1400"/>
              </a:lnSpc>
              <a:spcBef>
                <a:spcPts val="0"/>
              </a:spcBef>
              <a:spcAft>
                <a:spcPts val="0"/>
              </a:spcAft>
              <a:buNone/>
            </a:pPr>
            <a:r>
              <a:rPr lang="en-US" altLang="zh-CN" sz="1400" dirty="0">
                <a:solidFill>
                  <a:schemeClr val="tx1">
                    <a:lumMod val="85000"/>
                    <a:lumOff val="15000"/>
                  </a:schemeClr>
                </a:solidFill>
              </a:rPr>
              <a:t>&lt;/body&gt;</a:t>
            </a:r>
            <a:endParaRPr lang="en-US" altLang="zh-CN" sz="1400" dirty="0">
              <a:solidFill>
                <a:schemeClr val="tx1">
                  <a:lumMod val="85000"/>
                  <a:lumOff val="15000"/>
                </a:schemeClr>
              </a:solidFill>
            </a:endParaRPr>
          </a:p>
          <a:p>
            <a:pPr marL="0" indent="0">
              <a:lnSpc>
                <a:spcPts val="1400"/>
              </a:lnSpc>
              <a:spcBef>
                <a:spcPts val="0"/>
              </a:spcBef>
              <a:spcAft>
                <a:spcPts val="0"/>
              </a:spcAft>
              <a:buNone/>
            </a:pPr>
            <a:endParaRPr lang="en-US" altLang="zh-CN" sz="1400" dirty="0">
              <a:solidFill>
                <a:schemeClr val="tx1">
                  <a:lumMod val="85000"/>
                  <a:lumOff val="15000"/>
                </a:schemeClr>
              </a:solidFill>
            </a:endParaRPr>
          </a:p>
        </p:txBody>
      </p:sp>
      <p:pic>
        <p:nvPicPr>
          <p:cNvPr id="1027" name="Picture 3"/>
          <p:cNvPicPr>
            <a:picLocks noChangeAspect="1" noChangeArrowheads="1"/>
          </p:cNvPicPr>
          <p:nvPr/>
        </p:nvPicPr>
        <p:blipFill>
          <a:blip r:embed="rId1" cstate="print"/>
          <a:srcRect t="37724"/>
          <a:stretch>
            <a:fillRect/>
          </a:stretch>
        </p:blipFill>
        <p:spPr bwMode="auto">
          <a:xfrm>
            <a:off x="290195" y="4905375"/>
            <a:ext cx="2894330" cy="753745"/>
          </a:xfrm>
          <a:prstGeom prst="rect">
            <a:avLst/>
          </a:prstGeom>
          <a:noFill/>
          <a:ln w="9525">
            <a:noFill/>
            <a:miter lim="800000"/>
            <a:headEnd/>
            <a:tailEnd/>
          </a:ln>
        </p:spPr>
      </p:pic>
      <p:pic>
        <p:nvPicPr>
          <p:cNvPr id="1028" name="Picture 4"/>
          <p:cNvPicPr>
            <a:picLocks noChangeAspect="1" noChangeArrowheads="1"/>
          </p:cNvPicPr>
          <p:nvPr/>
        </p:nvPicPr>
        <p:blipFill>
          <a:blip r:embed="rId2" cstate="print"/>
          <a:srcRect t="19374"/>
          <a:stretch>
            <a:fillRect/>
          </a:stretch>
        </p:blipFill>
        <p:spPr bwMode="auto">
          <a:xfrm>
            <a:off x="3676650" y="4506595"/>
            <a:ext cx="2956560" cy="1437005"/>
          </a:xfrm>
          <a:prstGeom prst="rect">
            <a:avLst/>
          </a:prstGeom>
          <a:noFill/>
          <a:ln w="9525">
            <a:noFill/>
            <a:miter lim="800000"/>
            <a:headEnd/>
            <a:tailEnd/>
          </a:ln>
        </p:spPr>
      </p:pic>
      <p:graphicFrame>
        <p:nvGraphicFramePr>
          <p:cNvPr id="4" name="对象 3">
            <a:hlinkClick r:id="" action="ppaction://ole?verb="/>
          </p:cNvPr>
          <p:cNvGraphicFramePr>
            <a:graphicFrameLocks noChangeAspect="1"/>
          </p:cNvGraphicFramePr>
          <p:nvPr/>
        </p:nvGraphicFramePr>
        <p:xfrm>
          <a:off x="7124700" y="4953635"/>
          <a:ext cx="1123950" cy="542925"/>
        </p:xfrm>
        <a:graphic>
          <a:graphicData uri="http://schemas.openxmlformats.org/presentationml/2006/ole">
            <mc:AlternateContent xmlns:mc="http://schemas.openxmlformats.org/markup-compatibility/2006">
              <mc:Choice xmlns:v="urn:schemas-microsoft-com:vml" Requires="v">
                <p:oleObj spid="_x0000_s1025" name="" r:id="rId3" imgW="1123950" imgH="542925" progId="Package">
                  <p:embed/>
                </p:oleObj>
              </mc:Choice>
              <mc:Fallback>
                <p:oleObj name="" r:id="rId3" imgW="1123950" imgH="542925" progId="Package">
                  <p:embed/>
                  <p:pic>
                    <p:nvPicPr>
                      <p:cNvPr id="0" name="图片 1024"/>
                      <p:cNvPicPr/>
                      <p:nvPr/>
                    </p:nvPicPr>
                    <p:blipFill>
                      <a:blip r:embed="rId4"/>
                      <a:stretch>
                        <a:fillRect/>
                      </a:stretch>
                    </p:blipFill>
                    <p:spPr>
                      <a:xfrm>
                        <a:off x="7124700" y="4953635"/>
                        <a:ext cx="1123950" cy="5429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zh-CN" dirty="0"/>
              <a:t>progress </a:t>
            </a:r>
            <a:r>
              <a:rPr lang="zh-CN" altLang="en-US" dirty="0"/>
              <a:t>标记与</a:t>
            </a:r>
            <a:r>
              <a:rPr lang="en-US" altLang="zh-CN" dirty="0"/>
              <a:t>meter </a:t>
            </a:r>
            <a:r>
              <a:rPr lang="zh-CN" altLang="en-US" dirty="0"/>
              <a:t>标记</a:t>
            </a:r>
            <a:endParaRPr lang="zh-CN" altLang="en-US" dirty="0"/>
          </a:p>
        </p:txBody>
      </p:sp>
      <p:sp>
        <p:nvSpPr>
          <p:cNvPr id="4" name="内容占位符 3"/>
          <p:cNvSpPr>
            <a:spLocks noGrp="1"/>
          </p:cNvSpPr>
          <p:nvPr>
            <p:ph idx="1"/>
          </p:nvPr>
        </p:nvSpPr>
        <p:spPr>
          <a:xfrm>
            <a:off x="533400" y="1676400"/>
            <a:ext cx="8534400" cy="2057400"/>
          </a:xfrm>
        </p:spPr>
        <p:txBody>
          <a:bodyPr>
            <a:normAutofit lnSpcReduction="10000"/>
          </a:bodyPr>
          <a:lstStyle/>
          <a:p>
            <a:pPr marL="0" indent="541655">
              <a:spcBef>
                <a:spcPts val="0"/>
              </a:spcBef>
              <a:spcAft>
                <a:spcPts val="0"/>
              </a:spcAft>
            </a:pPr>
            <a:r>
              <a:rPr lang="zh-CN" altLang="zh-CN" sz="1800" dirty="0" smtClean="0"/>
              <a:t>进度</a:t>
            </a:r>
            <a:r>
              <a:rPr lang="en-US" altLang="zh-CN" sz="1800" dirty="0" smtClean="0"/>
              <a:t>Progress</a:t>
            </a:r>
            <a:r>
              <a:rPr lang="zh-CN" altLang="zh-CN" sz="1800" dirty="0" smtClean="0"/>
              <a:t>标记用来定义运行中的任务进度。</a:t>
            </a:r>
            <a:endParaRPr lang="zh-CN" altLang="zh-CN" sz="1800" dirty="0" smtClean="0"/>
          </a:p>
          <a:p>
            <a:pPr marL="457200" lvl="1" indent="541655">
              <a:spcBef>
                <a:spcPts val="0"/>
              </a:spcBef>
              <a:spcAft>
                <a:spcPts val="0"/>
              </a:spcAft>
            </a:pPr>
            <a:r>
              <a:rPr lang="en-US" altLang="zh-CN" sz="1800" dirty="0" smtClean="0"/>
              <a:t>max</a:t>
            </a:r>
            <a:r>
              <a:rPr lang="zh-CN" altLang="zh-CN" sz="1800" dirty="0" smtClean="0">
                <a:sym typeface="+mn-ea"/>
              </a:rPr>
              <a:t>属性</a:t>
            </a:r>
            <a:r>
              <a:rPr lang="zh-CN" altLang="zh-CN" sz="1800" dirty="0" smtClean="0"/>
              <a:t>表示规定需要完成的值；</a:t>
            </a:r>
            <a:r>
              <a:rPr lang="en-US" altLang="zh-CN" sz="1800" dirty="0" smtClean="0"/>
              <a:t>value</a:t>
            </a:r>
            <a:r>
              <a:rPr lang="zh-CN" altLang="zh-CN" sz="1800" dirty="0" smtClean="0"/>
              <a:t>规定进程的当前值。</a:t>
            </a:r>
            <a:endParaRPr lang="zh-CN" altLang="zh-CN" sz="1800" dirty="0" smtClean="0"/>
          </a:p>
          <a:p>
            <a:pPr marL="0" lvl="0" indent="541655">
              <a:spcBef>
                <a:spcPts val="0"/>
              </a:spcBef>
              <a:spcAft>
                <a:spcPts val="0"/>
              </a:spcAft>
            </a:pPr>
            <a:endParaRPr lang="zh-CN" altLang="zh-CN" sz="1800" dirty="0" smtClean="0"/>
          </a:p>
          <a:p>
            <a:pPr marL="0" lvl="0" indent="541655">
              <a:spcBef>
                <a:spcPts val="0"/>
              </a:spcBef>
              <a:spcAft>
                <a:spcPts val="0"/>
              </a:spcAft>
            </a:pPr>
            <a:r>
              <a:rPr lang="zh-CN" altLang="zh-CN" sz="1800" dirty="0" smtClean="0"/>
              <a:t>度量</a:t>
            </a:r>
            <a:r>
              <a:rPr lang="en-US" altLang="zh-CN" sz="1800" dirty="0" smtClean="0"/>
              <a:t>meter </a:t>
            </a:r>
            <a:r>
              <a:rPr lang="zh-CN" altLang="zh-CN" sz="1800" dirty="0" smtClean="0"/>
              <a:t>标记定义已知范围或分数值内的标量测量。如</a:t>
            </a:r>
            <a:r>
              <a:rPr lang="en-US" altLang="zh-CN" sz="1800" dirty="0" smtClean="0"/>
              <a:t>CPU</a:t>
            </a:r>
            <a:r>
              <a:rPr lang="zh-CN" altLang="zh-CN" sz="1800" dirty="0" smtClean="0"/>
              <a:t>使用率等等。</a:t>
            </a:r>
            <a:r>
              <a:rPr lang="en-US" altLang="zh-CN" sz="1800" dirty="0" smtClean="0"/>
              <a:t>meter</a:t>
            </a:r>
            <a:r>
              <a:rPr lang="zh-CN" altLang="zh-CN" sz="1800" dirty="0" smtClean="0"/>
              <a:t>标记属性如下所示。</a:t>
            </a:r>
            <a:endParaRPr lang="en-US" altLang="zh-CN" sz="1800" dirty="0" smtClean="0"/>
          </a:p>
          <a:p>
            <a:pPr marL="0" indent="541655"/>
            <a:endParaRPr lang="en-US" altLang="zh-CN" dirty="0" smtClean="0"/>
          </a:p>
          <a:p>
            <a:pPr marL="0" indent="541655"/>
            <a:endParaRPr lang="zh-CN" altLang="zh-CN" dirty="0"/>
          </a:p>
          <a:p>
            <a:endParaRPr lang="zh-CN" altLang="en-US" dirty="0"/>
          </a:p>
        </p:txBody>
      </p:sp>
      <p:graphicFrame>
        <p:nvGraphicFramePr>
          <p:cNvPr id="9" name="表格 8"/>
          <p:cNvGraphicFramePr>
            <a:graphicFrameLocks noGrp="1"/>
          </p:cNvGraphicFramePr>
          <p:nvPr>
            <p:custDataLst>
              <p:tags r:id="rId1"/>
            </p:custDataLst>
          </p:nvPr>
        </p:nvGraphicFramePr>
        <p:xfrm>
          <a:off x="1527175" y="4209415"/>
          <a:ext cx="5580380" cy="1706880"/>
        </p:xfrm>
        <a:graphic>
          <a:graphicData uri="http://schemas.openxmlformats.org/drawingml/2006/table">
            <a:tbl>
              <a:tblPr>
                <a:tableStyleId>{5DA37D80-6434-44D0-A028-1B22A696006F}</a:tableStyleId>
              </a:tblPr>
              <a:tblGrid>
                <a:gridCol w="960120"/>
                <a:gridCol w="869315"/>
                <a:gridCol w="3750945"/>
              </a:tblGrid>
              <a:tr h="190500">
                <a:tc>
                  <a:txBody>
                    <a:bodyPr/>
                    <a:lstStyle/>
                    <a:p>
                      <a:pPr algn="ctr" fontAlgn="auto">
                        <a:lnSpc>
                          <a:spcPct val="100000"/>
                        </a:lnSpc>
                        <a:spcAft>
                          <a:spcPts val="0"/>
                        </a:spcAft>
                      </a:pPr>
                      <a:r>
                        <a:rPr lang="zh-CN" sz="1400" kern="100" dirty="0">
                          <a:latin typeface="微软雅黑" panose="020B0503020204020204" charset="-122"/>
                          <a:ea typeface="微软雅黑" panose="020B0503020204020204" charset="-122"/>
                        </a:rPr>
                        <a:t>属性名</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ctr" fontAlgn="auto">
                        <a:lnSpc>
                          <a:spcPct val="100000"/>
                        </a:lnSpc>
                        <a:spcAft>
                          <a:spcPts val="0"/>
                        </a:spcAft>
                      </a:pPr>
                      <a:r>
                        <a:rPr lang="zh-CN" sz="1400" kern="100" dirty="0">
                          <a:latin typeface="微软雅黑" panose="020B0503020204020204" charset="-122"/>
                          <a:ea typeface="微软雅黑" panose="020B0503020204020204" charset="-122"/>
                        </a:rPr>
                        <a:t>值</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ctr" fontAlgn="auto">
                        <a:lnSpc>
                          <a:spcPct val="100000"/>
                        </a:lnSpc>
                        <a:spcAft>
                          <a:spcPts val="0"/>
                        </a:spcAft>
                      </a:pPr>
                      <a:r>
                        <a:rPr lang="zh-CN" sz="1400" kern="100" dirty="0">
                          <a:latin typeface="微软雅黑" panose="020B0503020204020204" charset="-122"/>
                          <a:ea typeface="微软雅黑" panose="020B0503020204020204" charset="-122"/>
                        </a:rPr>
                        <a:t>描述</a:t>
                      </a:r>
                      <a:endParaRPr lang="zh-CN" sz="1400" kern="100" dirty="0">
                        <a:latin typeface="微软雅黑" panose="020B0503020204020204" charset="-122"/>
                        <a:ea typeface="微软雅黑" panose="020B0503020204020204" charset="-122"/>
                      </a:endParaRPr>
                    </a:p>
                  </a:txBody>
                  <a:tcPr marL="68580" marR="68580" marT="0" marB="0" anchor="ctr"/>
                </a:tc>
              </a:tr>
              <a:tr h="190500">
                <a:tc>
                  <a:txBody>
                    <a:bodyPr/>
                    <a:lstStyle/>
                    <a:p>
                      <a:pPr algn="just" fontAlgn="auto">
                        <a:lnSpc>
                          <a:spcPct val="100000"/>
                        </a:lnSpc>
                        <a:spcAft>
                          <a:spcPts val="0"/>
                        </a:spcAft>
                      </a:pPr>
                      <a:r>
                        <a:rPr lang="en-US" sz="1400" kern="100" dirty="0">
                          <a:latin typeface="微软雅黑" panose="020B0503020204020204" charset="-122"/>
                          <a:ea typeface="微软雅黑" panose="020B0503020204020204" charset="-122"/>
                        </a:rPr>
                        <a:t>form</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en-US" sz="1400" kern="100" dirty="0" err="1">
                          <a:latin typeface="微软雅黑" panose="020B0503020204020204" charset="-122"/>
                          <a:ea typeface="微软雅黑" panose="020B0503020204020204" charset="-122"/>
                        </a:rPr>
                        <a:t>form_id</a:t>
                      </a:r>
                      <a:endParaRPr lang="en-US" sz="1400" kern="100" dirty="0" err="1">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规定</a:t>
                      </a:r>
                      <a:r>
                        <a:rPr lang="en-US" sz="1400" kern="100" dirty="0">
                          <a:latin typeface="微软雅黑" panose="020B0503020204020204" charset="-122"/>
                          <a:ea typeface="微软雅黑" panose="020B0503020204020204" charset="-122"/>
                        </a:rPr>
                        <a:t>meter</a:t>
                      </a:r>
                      <a:r>
                        <a:rPr lang="zh-CN" sz="1400" kern="100" dirty="0">
                          <a:latin typeface="微软雅黑" panose="020B0503020204020204" charset="-122"/>
                          <a:ea typeface="微软雅黑" panose="020B0503020204020204" charset="-122"/>
                        </a:rPr>
                        <a:t>元素所属的表单。</a:t>
                      </a:r>
                      <a:endParaRPr lang="zh-CN" sz="1400" kern="100" dirty="0">
                        <a:latin typeface="微软雅黑" panose="020B0503020204020204" charset="-122"/>
                        <a:ea typeface="微软雅黑" panose="020B0503020204020204" charset="-122"/>
                      </a:endParaRPr>
                    </a:p>
                  </a:txBody>
                  <a:tcPr marL="68580" marR="68580" marT="0" marB="0" anchor="ctr"/>
                </a:tc>
              </a:tr>
              <a:tr h="190500">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high</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en-US" sz="1400" kern="100" dirty="0">
                          <a:latin typeface="微软雅黑" panose="020B0503020204020204" charset="-122"/>
                          <a:ea typeface="微软雅黑" panose="020B0503020204020204" charset="-122"/>
                        </a:rPr>
                        <a:t>number</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规定被界定为高值的范围。</a:t>
                      </a:r>
                      <a:endParaRPr lang="zh-CN" sz="1400" kern="100" dirty="0">
                        <a:latin typeface="微软雅黑" panose="020B0503020204020204" charset="-122"/>
                        <a:ea typeface="微软雅黑" panose="020B0503020204020204" charset="-122"/>
                      </a:endParaRPr>
                    </a:p>
                  </a:txBody>
                  <a:tcPr marL="68580" marR="68580" marT="0" marB="0" anchor="ctr"/>
                </a:tc>
              </a:tr>
              <a:tr h="190500">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low</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en-US" sz="1400" kern="100" dirty="0">
                          <a:latin typeface="微软雅黑" panose="020B0503020204020204" charset="-122"/>
                          <a:ea typeface="微软雅黑" panose="020B0503020204020204" charset="-122"/>
                        </a:rPr>
                        <a:t>number</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规定被界定为低值的范围。</a:t>
                      </a:r>
                      <a:endParaRPr lang="zh-CN" sz="1400" kern="100" dirty="0">
                        <a:latin typeface="微软雅黑" panose="020B0503020204020204" charset="-122"/>
                        <a:ea typeface="微软雅黑" panose="020B0503020204020204" charset="-122"/>
                      </a:endParaRPr>
                    </a:p>
                  </a:txBody>
                  <a:tcPr marL="68580" marR="68580" marT="0" marB="0" anchor="ctr"/>
                </a:tc>
              </a:tr>
              <a:tr h="213360">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max</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number</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规定范围的最大值。</a:t>
                      </a:r>
                      <a:endParaRPr lang="zh-CN" sz="1400" kern="100" dirty="0">
                        <a:latin typeface="微软雅黑" panose="020B0503020204020204" charset="-122"/>
                        <a:ea typeface="微软雅黑" panose="020B0503020204020204" charset="-122"/>
                      </a:endParaRPr>
                    </a:p>
                  </a:txBody>
                  <a:tcPr marL="68580" marR="68580" marT="0" marB="0" anchor="ctr"/>
                </a:tc>
              </a:tr>
              <a:tr h="190500">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min</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number</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规定范围的最小值。</a:t>
                      </a:r>
                      <a:endParaRPr lang="zh-CN" sz="1400" kern="100" dirty="0">
                        <a:latin typeface="微软雅黑" panose="020B0503020204020204" charset="-122"/>
                        <a:ea typeface="微软雅黑" panose="020B0503020204020204" charset="-122"/>
                      </a:endParaRPr>
                    </a:p>
                  </a:txBody>
                  <a:tcPr marL="68580" marR="68580" marT="0" marB="0" anchor="ctr"/>
                </a:tc>
              </a:tr>
              <a:tr h="190500">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optimum</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number</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规定度量的最优值。</a:t>
                      </a:r>
                      <a:endParaRPr lang="zh-CN" sz="1400" kern="100" dirty="0">
                        <a:latin typeface="微软雅黑" panose="020B0503020204020204" charset="-122"/>
                        <a:ea typeface="微软雅黑" panose="020B0503020204020204" charset="-122"/>
                      </a:endParaRPr>
                    </a:p>
                  </a:txBody>
                  <a:tcPr marL="68580" marR="68580" marT="0" marB="0" anchor="ctr"/>
                </a:tc>
              </a:tr>
              <a:tr h="213360">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value</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en-US" sz="1400" kern="100">
                          <a:latin typeface="微软雅黑" panose="020B0503020204020204" charset="-122"/>
                          <a:ea typeface="微软雅黑" panose="020B0503020204020204" charset="-122"/>
                        </a:rPr>
                        <a:t>number</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必需。规定度量的当前值。</a:t>
                      </a:r>
                      <a:endParaRPr lang="zh-CN" sz="1400" kern="100" dirty="0">
                        <a:latin typeface="微软雅黑" panose="020B0503020204020204" charset="-122"/>
                        <a:ea typeface="微软雅黑" panose="020B0503020204020204" charset="-122"/>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progress </a:t>
            </a:r>
            <a:r>
              <a:rPr lang="zh-CN" altLang="en-US" dirty="0"/>
              <a:t>和</a:t>
            </a:r>
            <a:r>
              <a:rPr lang="en-US" altLang="zh-CN" dirty="0"/>
              <a:t>meter </a:t>
            </a:r>
            <a:r>
              <a:rPr lang="zh-CN" altLang="en-US" dirty="0"/>
              <a:t>标记的应用</a:t>
            </a:r>
            <a:endParaRPr lang="zh-CN" altLang="en-US" dirty="0"/>
          </a:p>
        </p:txBody>
      </p:sp>
      <p:sp>
        <p:nvSpPr>
          <p:cNvPr id="3" name="内容占位符 2"/>
          <p:cNvSpPr>
            <a:spLocks noGrp="1"/>
          </p:cNvSpPr>
          <p:nvPr>
            <p:ph idx="1"/>
          </p:nvPr>
        </p:nvSpPr>
        <p:spPr>
          <a:xfrm>
            <a:off x="342900" y="1485900"/>
            <a:ext cx="4417695" cy="3886200"/>
          </a:xfrm>
        </p:spPr>
        <p:txBody>
          <a:bodyPr>
            <a:normAutofit lnSpcReduction="20000"/>
          </a:bodyPr>
          <a:lstStyle/>
          <a:p>
            <a:pPr fontAlgn="auto">
              <a:lnSpc>
                <a:spcPct val="100000"/>
              </a:lnSpc>
              <a:spcBef>
                <a:spcPts val="0"/>
              </a:spcBef>
              <a:spcAft>
                <a:spcPts val="0"/>
              </a:spcAft>
              <a:buNone/>
            </a:pPr>
            <a:r>
              <a:rPr lang="en-US" altLang="zh-CN" sz="1600" dirty="0"/>
              <a:t>&lt;body&gt;				</a:t>
            </a:r>
            <a:endParaRPr lang="en-US" altLang="zh-CN" sz="1600" dirty="0"/>
          </a:p>
          <a:p>
            <a:pPr fontAlgn="auto">
              <a:lnSpc>
                <a:spcPct val="100000"/>
              </a:lnSpc>
              <a:spcBef>
                <a:spcPts val="0"/>
              </a:spcBef>
              <a:spcAft>
                <a:spcPts val="0"/>
              </a:spcAft>
              <a:buNone/>
            </a:pPr>
            <a:r>
              <a:rPr lang="en-US" altLang="zh-CN" sz="1600" dirty="0"/>
              <a:t>  &lt;p&gt;&lt;strong&gt;</a:t>
            </a:r>
            <a:r>
              <a:rPr lang="zh-CN" altLang="en-US" sz="1600" dirty="0"/>
              <a:t>文件下载进度：</a:t>
            </a:r>
            <a:r>
              <a:rPr lang="en-US" altLang="zh-CN" sz="1600" dirty="0"/>
              <a:t>&lt;/strong&gt;</a:t>
            </a:r>
            <a:endParaRPr lang="en-US" altLang="zh-CN" sz="1600" dirty="0"/>
          </a:p>
          <a:p>
            <a:pPr fontAlgn="auto">
              <a:lnSpc>
                <a:spcPct val="100000"/>
              </a:lnSpc>
              <a:spcBef>
                <a:spcPts val="0"/>
              </a:spcBef>
              <a:spcAft>
                <a:spcPts val="0"/>
              </a:spcAft>
              <a:buNone/>
            </a:pPr>
            <a:r>
              <a:rPr lang="en-US" altLang="zh-CN" sz="1600" dirty="0"/>
              <a:t>    &lt;progress value="22" max="100"&gt;</a:t>
            </a:r>
            <a:r>
              <a:rPr lang="zh-CN" altLang="en-US" sz="1600" dirty="0"/>
              <a:t>设置属性</a:t>
            </a:r>
            <a:r>
              <a:rPr lang="en-US" altLang="zh-CN" sz="1600" dirty="0"/>
              <a:t>&lt;/progress&gt;</a:t>
            </a:r>
            <a:endParaRPr lang="en-US" altLang="zh-CN" sz="1600" dirty="0"/>
          </a:p>
          <a:p>
            <a:pPr fontAlgn="auto">
              <a:lnSpc>
                <a:spcPct val="100000"/>
              </a:lnSpc>
              <a:spcBef>
                <a:spcPts val="0"/>
              </a:spcBef>
              <a:spcAft>
                <a:spcPts val="0"/>
              </a:spcAft>
              <a:buNone/>
            </a:pPr>
            <a:r>
              <a:rPr lang="en-US" altLang="zh-CN" sz="1600" dirty="0"/>
              <a:t>  &lt;/p&gt;</a:t>
            </a:r>
            <a:endParaRPr lang="en-US" altLang="zh-CN" sz="1600" dirty="0"/>
          </a:p>
          <a:p>
            <a:pPr fontAlgn="auto">
              <a:lnSpc>
                <a:spcPct val="100000"/>
              </a:lnSpc>
              <a:spcBef>
                <a:spcPts val="0"/>
              </a:spcBef>
              <a:spcAft>
                <a:spcPts val="0"/>
              </a:spcAft>
              <a:buNone/>
            </a:pPr>
            <a:r>
              <a:rPr lang="en-US" altLang="zh-CN" sz="1600" dirty="0"/>
              <a:t>  &lt;p&gt;&lt;strong&gt;</a:t>
            </a:r>
            <a:r>
              <a:rPr lang="zh-CN" altLang="en-US" sz="1600" dirty="0"/>
              <a:t>空进度条：</a:t>
            </a:r>
            <a:r>
              <a:rPr lang="en-US" altLang="zh-CN" sz="1600" dirty="0"/>
              <a:t>&lt;/strong&gt;</a:t>
            </a:r>
            <a:endParaRPr lang="en-US" altLang="zh-CN" sz="1600" dirty="0"/>
          </a:p>
          <a:p>
            <a:pPr fontAlgn="auto">
              <a:lnSpc>
                <a:spcPct val="100000"/>
              </a:lnSpc>
              <a:spcBef>
                <a:spcPts val="0"/>
              </a:spcBef>
              <a:spcAft>
                <a:spcPts val="0"/>
              </a:spcAft>
              <a:buNone/>
            </a:pPr>
            <a:r>
              <a:rPr lang="en-US" altLang="zh-CN" sz="1600" dirty="0"/>
              <a:t>    &lt;progress&gt;</a:t>
            </a:r>
            <a:r>
              <a:rPr lang="zh-CN" altLang="en-US" sz="1600" dirty="0"/>
              <a:t>未设置属性</a:t>
            </a:r>
            <a:r>
              <a:rPr lang="en-US" altLang="zh-CN" sz="1600" dirty="0"/>
              <a:t>&lt;/progress&gt;</a:t>
            </a:r>
            <a:endParaRPr lang="en-US" altLang="zh-CN" sz="1600" dirty="0"/>
          </a:p>
          <a:p>
            <a:pPr fontAlgn="auto">
              <a:lnSpc>
                <a:spcPct val="100000"/>
              </a:lnSpc>
              <a:spcBef>
                <a:spcPts val="0"/>
              </a:spcBef>
              <a:spcAft>
                <a:spcPts val="0"/>
              </a:spcAft>
              <a:buNone/>
            </a:pPr>
            <a:r>
              <a:rPr lang="en-US" altLang="zh-CN" sz="1600" dirty="0"/>
              <a:t>  &lt;/p&gt;</a:t>
            </a:r>
            <a:endParaRPr lang="en-US" altLang="zh-CN" sz="1600" dirty="0"/>
          </a:p>
          <a:p>
            <a:pPr fontAlgn="auto">
              <a:lnSpc>
                <a:spcPct val="100000"/>
              </a:lnSpc>
              <a:spcBef>
                <a:spcPts val="0"/>
              </a:spcBef>
              <a:spcAft>
                <a:spcPts val="0"/>
              </a:spcAft>
              <a:buNone/>
            </a:pPr>
            <a:r>
              <a:rPr lang="en-US" altLang="zh-CN" sz="1600" dirty="0"/>
              <a:t>  &lt;p&gt;&lt;strong&gt;</a:t>
            </a:r>
            <a:r>
              <a:rPr lang="zh-CN" altLang="en-US" sz="1600" dirty="0"/>
              <a:t>服务器</a:t>
            </a:r>
            <a:r>
              <a:rPr lang="en-US" altLang="zh-CN" sz="1600" dirty="0"/>
              <a:t>CPU</a:t>
            </a:r>
            <a:r>
              <a:rPr lang="zh-CN" altLang="en-US" sz="1600" dirty="0"/>
              <a:t>使用情况：</a:t>
            </a:r>
            <a:r>
              <a:rPr lang="en-US" altLang="zh-CN" sz="1600" dirty="0"/>
              <a:t>&lt;/strong&gt;</a:t>
            </a:r>
            <a:endParaRPr lang="en-US" altLang="zh-CN" sz="1600" dirty="0"/>
          </a:p>
          <a:p>
            <a:pPr fontAlgn="auto">
              <a:lnSpc>
                <a:spcPct val="100000"/>
              </a:lnSpc>
              <a:spcBef>
                <a:spcPts val="0"/>
              </a:spcBef>
              <a:spcAft>
                <a:spcPts val="0"/>
              </a:spcAft>
              <a:buNone/>
            </a:pPr>
            <a:r>
              <a:rPr lang="en-US" altLang="zh-CN" sz="1600" dirty="0"/>
              <a:t>    &lt;meter value="0.3" high="0.9" low="0.1" optimum="0.5"&gt;3/10&lt;/meter&gt;</a:t>
            </a:r>
            <a:endParaRPr lang="en-US" altLang="zh-CN" sz="1600" dirty="0"/>
          </a:p>
          <a:p>
            <a:pPr fontAlgn="auto">
              <a:lnSpc>
                <a:spcPct val="100000"/>
              </a:lnSpc>
              <a:spcBef>
                <a:spcPts val="0"/>
              </a:spcBef>
              <a:spcAft>
                <a:spcPts val="0"/>
              </a:spcAft>
              <a:buNone/>
            </a:pPr>
            <a:r>
              <a:rPr lang="en-US" altLang="zh-CN" sz="1600" dirty="0"/>
              <a:t>  &lt;/p&gt;</a:t>
            </a:r>
            <a:endParaRPr lang="en-US" altLang="zh-CN" sz="1600" dirty="0"/>
          </a:p>
          <a:p>
            <a:pPr fontAlgn="auto">
              <a:lnSpc>
                <a:spcPct val="100000"/>
              </a:lnSpc>
              <a:spcBef>
                <a:spcPts val="0"/>
              </a:spcBef>
              <a:spcAft>
                <a:spcPts val="0"/>
              </a:spcAft>
              <a:buNone/>
            </a:pPr>
            <a:r>
              <a:rPr lang="en-US" altLang="zh-CN" sz="1600" dirty="0"/>
              <a:t>  &lt;p&gt;&lt;strong&gt;</a:t>
            </a:r>
            <a:r>
              <a:rPr lang="zh-CN" altLang="en-US" sz="1600" dirty="0"/>
              <a:t>内存使用情况：</a:t>
            </a:r>
            <a:r>
              <a:rPr lang="en-US" altLang="zh-CN" sz="1600" dirty="0"/>
              <a:t>&lt;/strong&gt;</a:t>
            </a:r>
            <a:endParaRPr lang="en-US" altLang="zh-CN" sz="1600" dirty="0"/>
          </a:p>
          <a:p>
            <a:pPr fontAlgn="auto">
              <a:lnSpc>
                <a:spcPct val="100000"/>
              </a:lnSpc>
              <a:spcBef>
                <a:spcPts val="0"/>
              </a:spcBef>
              <a:spcAft>
                <a:spcPts val="0"/>
              </a:spcAft>
              <a:buNone/>
            </a:pPr>
            <a:r>
              <a:rPr lang="en-US" altLang="zh-CN" sz="1600" dirty="0"/>
              <a:t>    &lt;meter value="0.6" max="1" min="0" optimum=".75" &gt;60%&lt;/meter&gt;</a:t>
            </a:r>
            <a:endParaRPr lang="en-US" altLang="zh-CN" sz="1600" dirty="0"/>
          </a:p>
          <a:p>
            <a:pPr fontAlgn="auto">
              <a:lnSpc>
                <a:spcPct val="100000"/>
              </a:lnSpc>
              <a:spcBef>
                <a:spcPts val="0"/>
              </a:spcBef>
              <a:spcAft>
                <a:spcPts val="0"/>
              </a:spcAft>
              <a:buNone/>
            </a:pPr>
            <a:r>
              <a:rPr lang="en-US" altLang="zh-CN" sz="1600" dirty="0"/>
              <a:t>  &lt;/p&gt;</a:t>
            </a:r>
            <a:endParaRPr lang="en-US" altLang="zh-CN" sz="1600" dirty="0"/>
          </a:p>
          <a:p>
            <a:pPr fontAlgn="auto">
              <a:lnSpc>
                <a:spcPct val="100000"/>
              </a:lnSpc>
              <a:spcBef>
                <a:spcPts val="0"/>
              </a:spcBef>
              <a:spcAft>
                <a:spcPts val="0"/>
              </a:spcAft>
              <a:buNone/>
            </a:pPr>
            <a:r>
              <a:rPr lang="en-US" altLang="zh-CN" sz="1600" dirty="0"/>
              <a:t>  &lt;p&gt;&lt;mark&gt;</a:t>
            </a:r>
            <a:r>
              <a:rPr lang="zh-CN" altLang="en-US" sz="1600" dirty="0"/>
              <a:t>注释：</a:t>
            </a:r>
            <a:r>
              <a:rPr lang="en-US" altLang="zh-CN" sz="1600" dirty="0"/>
              <a:t>&lt;/mark&gt;IE9</a:t>
            </a:r>
            <a:r>
              <a:rPr lang="zh-CN" altLang="en-US" sz="1600" dirty="0"/>
              <a:t>以及更早的版本不支持</a:t>
            </a:r>
            <a:r>
              <a:rPr lang="en-US" altLang="zh-CN" sz="1600" dirty="0"/>
              <a:t>progress</a:t>
            </a:r>
            <a:r>
              <a:rPr lang="zh-CN" altLang="en-US" sz="1600" dirty="0"/>
              <a:t>、</a:t>
            </a:r>
            <a:r>
              <a:rPr lang="en-US" altLang="zh-CN" sz="1600" dirty="0"/>
              <a:t>meter </a:t>
            </a:r>
            <a:r>
              <a:rPr lang="zh-CN" altLang="en-US" sz="1600" dirty="0"/>
              <a:t>标记。</a:t>
            </a:r>
            <a:r>
              <a:rPr lang="en-US" altLang="zh-CN" sz="1600" dirty="0"/>
              <a:t>&lt;/p&gt;</a:t>
            </a:r>
            <a:endParaRPr lang="en-US" altLang="zh-CN" sz="1600" dirty="0"/>
          </a:p>
          <a:p>
            <a:pPr fontAlgn="auto">
              <a:lnSpc>
                <a:spcPct val="100000"/>
              </a:lnSpc>
              <a:spcBef>
                <a:spcPts val="0"/>
              </a:spcBef>
              <a:spcAft>
                <a:spcPts val="0"/>
              </a:spcAft>
              <a:buNone/>
            </a:pPr>
            <a:r>
              <a:rPr lang="en-US" altLang="zh-CN" sz="1600" dirty="0"/>
              <a:t>&lt;/body</a:t>
            </a:r>
            <a:r>
              <a:rPr lang="en-US" altLang="zh-CN" sz="1600" dirty="0" smtClean="0"/>
              <a:t>&gt;</a:t>
            </a:r>
            <a:endParaRPr lang="en-US" altLang="zh-CN" sz="1600" dirty="0" smtClean="0"/>
          </a:p>
          <a:p>
            <a:pPr fontAlgn="auto">
              <a:lnSpc>
                <a:spcPct val="100000"/>
              </a:lnSpc>
              <a:spcBef>
                <a:spcPts val="0"/>
              </a:spcBef>
              <a:spcAft>
                <a:spcPts val="0"/>
              </a:spcAft>
              <a:buNone/>
            </a:pPr>
            <a:endParaRPr lang="en-US" altLang="zh-CN" sz="1600" dirty="0" smtClean="0"/>
          </a:p>
        </p:txBody>
      </p:sp>
      <p:pic>
        <p:nvPicPr>
          <p:cNvPr id="5" name="图片 4"/>
          <p:cNvPicPr>
            <a:picLocks noChangeAspect="1"/>
          </p:cNvPicPr>
          <p:nvPr/>
        </p:nvPicPr>
        <p:blipFill>
          <a:blip r:embed="rId1"/>
          <a:stretch>
            <a:fillRect/>
          </a:stretch>
        </p:blipFill>
        <p:spPr>
          <a:xfrm>
            <a:off x="4957445" y="1577975"/>
            <a:ext cx="3825240" cy="3794760"/>
          </a:xfrm>
          <a:prstGeom prst="rect">
            <a:avLst/>
          </a:prstGeom>
        </p:spPr>
      </p:pic>
      <p:graphicFrame>
        <p:nvGraphicFramePr>
          <p:cNvPr id="6" name="对象 5">
            <a:hlinkClick r:id="" action="ppaction://ole?verb="/>
          </p:cNvPr>
          <p:cNvGraphicFramePr>
            <a:graphicFrameLocks noChangeAspect="1"/>
          </p:cNvGraphicFramePr>
          <p:nvPr/>
        </p:nvGraphicFramePr>
        <p:xfrm>
          <a:off x="5932170" y="5828665"/>
          <a:ext cx="1123950" cy="542925"/>
        </p:xfrm>
        <a:graphic>
          <a:graphicData uri="http://schemas.openxmlformats.org/presentationml/2006/ole">
            <mc:AlternateContent xmlns:mc="http://schemas.openxmlformats.org/markup-compatibility/2006">
              <mc:Choice xmlns:v="urn:schemas-microsoft-com:vml" Requires="v">
                <p:oleObj spid="_x0000_s2050" name="" r:id="rId2" imgW="1123950" imgH="542925" progId="Package">
                  <p:embed/>
                </p:oleObj>
              </mc:Choice>
              <mc:Fallback>
                <p:oleObj name="" r:id="rId2" imgW="1123950" imgH="542925" progId="Package">
                  <p:embed/>
                  <p:pic>
                    <p:nvPicPr>
                      <p:cNvPr id="0" name="图片 2049"/>
                      <p:cNvPicPr/>
                      <p:nvPr/>
                    </p:nvPicPr>
                    <p:blipFill>
                      <a:blip r:embed="rId3"/>
                      <a:stretch>
                        <a:fillRect/>
                      </a:stretch>
                    </p:blipFill>
                    <p:spPr>
                      <a:xfrm>
                        <a:off x="5932170" y="5828665"/>
                        <a:ext cx="1123950" cy="5429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ltLang="zh-CN" dirty="0"/>
              <a:t>input </a:t>
            </a:r>
            <a:r>
              <a:rPr lang="zh-CN" altLang="en-US" dirty="0"/>
              <a:t>标记与</a:t>
            </a:r>
            <a:r>
              <a:rPr lang="en-US" altLang="zh-CN" dirty="0"/>
              <a:t>datalist </a:t>
            </a:r>
            <a:r>
              <a:rPr lang="zh-CN" altLang="en-US" dirty="0"/>
              <a:t>标记</a:t>
            </a:r>
            <a:endParaRPr lang="zh-CN" altLang="en-US" dirty="0"/>
          </a:p>
        </p:txBody>
      </p:sp>
      <p:sp>
        <p:nvSpPr>
          <p:cNvPr id="103427" name="Rectangle 3"/>
          <p:cNvSpPr>
            <a:spLocks noGrp="1" noChangeArrowheads="1"/>
          </p:cNvSpPr>
          <p:nvPr>
            <p:ph idx="1"/>
          </p:nvPr>
        </p:nvSpPr>
        <p:spPr>
          <a:xfrm>
            <a:off x="533400" y="1676400"/>
            <a:ext cx="8534400" cy="3886200"/>
          </a:xfrm>
        </p:spPr>
        <p:txBody>
          <a:bodyPr>
            <a:normAutofit/>
          </a:bodyPr>
          <a:lstStyle/>
          <a:p>
            <a:pPr marL="0" indent="449580"/>
            <a:r>
              <a:rPr lang="en-US" altLang="zh-CN" sz="1800" dirty="0"/>
              <a:t>input </a:t>
            </a:r>
            <a:r>
              <a:rPr lang="zh-CN" altLang="en-US" sz="1800" dirty="0"/>
              <a:t>标记用于搜集用户信息。</a:t>
            </a:r>
            <a:endParaRPr lang="zh-CN" altLang="en-US" sz="1800" dirty="0"/>
          </a:p>
          <a:p>
            <a:pPr marL="0" indent="449580"/>
            <a:r>
              <a:rPr lang="zh-CN" altLang="en-US" sz="1800" dirty="0"/>
              <a:t>选项列表</a:t>
            </a:r>
            <a:r>
              <a:rPr lang="en-US" altLang="zh-CN" sz="1800" dirty="0"/>
              <a:t>datalist </a:t>
            </a:r>
            <a:r>
              <a:rPr lang="zh-CN" altLang="en-US" sz="1800" dirty="0"/>
              <a:t>标记用来定义</a:t>
            </a:r>
            <a:r>
              <a:rPr lang="en-US" altLang="zh-CN" sz="1800" dirty="0"/>
              <a:t>input </a:t>
            </a:r>
            <a:r>
              <a:rPr lang="zh-CN" altLang="en-US" sz="1800" dirty="0"/>
              <a:t>标记可能的选项列表。一般与</a:t>
            </a:r>
            <a:r>
              <a:rPr lang="en-US" altLang="zh-CN" sz="1800" dirty="0"/>
              <a:t>input </a:t>
            </a:r>
            <a:r>
              <a:rPr lang="zh-CN" altLang="en-US" sz="1800" dirty="0"/>
              <a:t>标记配合</a:t>
            </a:r>
            <a:r>
              <a:rPr lang="zh-CN" altLang="en-US" sz="1800" dirty="0" smtClean="0"/>
              <a:t>使用</a:t>
            </a:r>
            <a:r>
              <a:rPr lang="zh-CN" altLang="en-US" sz="1800" dirty="0"/>
              <a:t>，主要用来定义</a:t>
            </a:r>
            <a:r>
              <a:rPr lang="en-US" altLang="zh-CN" sz="1800" dirty="0"/>
              <a:t>input </a:t>
            </a:r>
            <a:r>
              <a:rPr lang="zh-CN" altLang="en-US" sz="1800" dirty="0"/>
              <a:t>可能的值，提供“自动完成”的功能，方便用户输入。</a:t>
            </a:r>
            <a:endParaRPr lang="zh-CN" altLang="en-US" sz="1800" dirty="0"/>
          </a:p>
          <a:p>
            <a:pPr marL="0" indent="449580"/>
            <a:r>
              <a:rPr lang="en-US" altLang="zh-CN" sz="1800" dirty="0" err="1"/>
              <a:t>datalist</a:t>
            </a:r>
            <a:r>
              <a:rPr lang="en-US" altLang="zh-CN" sz="1800" dirty="0"/>
              <a:t> </a:t>
            </a:r>
            <a:r>
              <a:rPr lang="zh-CN" altLang="en-US" sz="1800" dirty="0" smtClean="0"/>
              <a:t>标记</a:t>
            </a:r>
            <a:r>
              <a:rPr lang="zh-CN" altLang="en-US" sz="1800" dirty="0"/>
              <a:t>及其选项不会被显示出来，只有当用户鼠标盘旋在</a:t>
            </a:r>
            <a:r>
              <a:rPr lang="en-US" altLang="zh-CN" sz="1800" dirty="0"/>
              <a:t>input </a:t>
            </a:r>
            <a:r>
              <a:rPr lang="zh-CN" altLang="en-US" sz="1800" dirty="0"/>
              <a:t>标记域时，才能看到“▼”，</a:t>
            </a:r>
            <a:r>
              <a:rPr lang="zh-CN" altLang="en-US" sz="1800" dirty="0" smtClean="0"/>
              <a:t>然后</a:t>
            </a:r>
            <a:r>
              <a:rPr lang="zh-CN" altLang="en-US" sz="1800" dirty="0"/>
              <a:t>单击“▼”弹出一个下拉列表，提供用户选择作为用户的输入数据</a:t>
            </a:r>
            <a:r>
              <a:rPr lang="zh-CN" altLang="en-US" sz="1800" dirty="0" smtClean="0"/>
              <a:t>。</a:t>
            </a:r>
            <a:endParaRPr lang="en-US" altLang="zh-CN" sz="1800" dirty="0" smtClean="0"/>
          </a:p>
          <a:p>
            <a:pPr marL="0" indent="449580">
              <a:spcBef>
                <a:spcPts val="0"/>
              </a:spcBef>
              <a:spcAft>
                <a:spcPts val="0"/>
              </a:spcAft>
            </a:pPr>
            <a:endParaRPr lang="en-US" altLang="zh-CN" sz="18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input</a:t>
            </a:r>
            <a:r>
              <a:rPr lang="zh-CN" altLang="zh-CN" dirty="0"/>
              <a:t>和</a:t>
            </a:r>
            <a:r>
              <a:rPr lang="en-US" altLang="zh-CN" dirty="0"/>
              <a:t>datalist</a:t>
            </a:r>
            <a:r>
              <a:rPr lang="zh-CN" altLang="zh-CN" dirty="0"/>
              <a:t>标记的应用</a:t>
            </a:r>
            <a:endParaRPr lang="zh-CN" altLang="en-US" dirty="0"/>
          </a:p>
        </p:txBody>
      </p:sp>
      <p:sp>
        <p:nvSpPr>
          <p:cNvPr id="3" name="内容占位符 2"/>
          <p:cNvSpPr>
            <a:spLocks noGrp="1"/>
          </p:cNvSpPr>
          <p:nvPr>
            <p:ph idx="1"/>
          </p:nvPr>
        </p:nvSpPr>
        <p:spPr>
          <a:xfrm>
            <a:off x="533400" y="1676400"/>
            <a:ext cx="8154035" cy="3124200"/>
          </a:xfrm>
        </p:spPr>
        <p:txBody>
          <a:bodyPr>
            <a:normAutofit/>
          </a:bodyPr>
          <a:lstStyle/>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&lt;body&gt;			</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&lt;input </a:t>
            </a:r>
            <a:r>
              <a:rPr lang="en-US" altLang="zh-CN" sz="1400" b="1" dirty="0">
                <a:solidFill>
                  <a:srgbClr val="FF0000"/>
                </a:solidFill>
                <a:latin typeface="Verdana" panose="020B0604030504040204" pitchFamily="34" charset="0"/>
                <a:ea typeface="Verdana" panose="020B0604030504040204" pitchFamily="34" charset="0"/>
                <a:cs typeface="Verdana" panose="020B0604030504040204" pitchFamily="34" charset="0"/>
              </a:rPr>
              <a:t>list="</a:t>
            </a:r>
            <a:r>
              <a:rPr lang="en-US" altLang="zh-CN" sz="1400" b="1" dirty="0" err="1">
                <a:solidFill>
                  <a:srgbClr val="FF0000"/>
                </a:solidFill>
                <a:latin typeface="Verdana" panose="020B0604030504040204" pitchFamily="34" charset="0"/>
                <a:ea typeface="Verdana" panose="020B0604030504040204" pitchFamily="34" charset="0"/>
                <a:cs typeface="Verdana" panose="020B0604030504040204" pitchFamily="34" charset="0"/>
              </a:rPr>
              <a:t>courese</a:t>
            </a:r>
            <a:r>
              <a:rPr lang="en-US" altLang="zh-CN" sz="1400"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400" dirty="0">
                <a:latin typeface="Verdana" panose="020B0604030504040204" pitchFamily="34" charset="0"/>
                <a:ea typeface="Verdana" panose="020B0604030504040204" pitchFamily="34" charset="0"/>
                <a:cs typeface="Verdana" panose="020B0604030504040204" pitchFamily="34" charset="0"/>
              </a:rPr>
              <a:t>placeholder="</a:t>
            </a:r>
            <a:r>
              <a:rPr lang="zh-CN" altLang="en-US" sz="1400" dirty="0">
                <a:latin typeface="Verdana" panose="020B0604030504040204" pitchFamily="34" charset="0"/>
                <a:cs typeface="Verdana" panose="020B0604030504040204" pitchFamily="34" charset="0"/>
              </a:rPr>
              <a:t>请选择课程</a:t>
            </a:r>
            <a:r>
              <a:rPr lang="en-US" altLang="zh-CN" sz="1400" dirty="0">
                <a:latin typeface="Verdana" panose="020B0604030504040204" pitchFamily="34" charset="0"/>
                <a:ea typeface="Verdana" panose="020B0604030504040204" pitchFamily="34" charset="0"/>
                <a:cs typeface="Verdana" panose="020B0604030504040204" pitchFamily="34" charset="0"/>
              </a:rPr>
              <a:t>" /&gt;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a:t>
            </a:r>
            <a:r>
              <a:rPr lang="en-US" altLang="zh-CN" sz="1400" dirty="0" err="1">
                <a:latin typeface="Verdana" panose="020B0604030504040204" pitchFamily="34" charset="0"/>
                <a:ea typeface="Verdana" panose="020B0604030504040204" pitchFamily="34" charset="0"/>
                <a:cs typeface="Verdana" panose="020B0604030504040204" pitchFamily="34" charset="0"/>
              </a:rPr>
              <a:t>datalist</a:t>
            </a:r>
            <a:r>
              <a:rPr lang="en-US" altLang="zh-CN" sz="1400" dirty="0">
                <a:latin typeface="Verdana" panose="020B0604030504040204" pitchFamily="34" charset="0"/>
                <a:ea typeface="Verdana" panose="020B0604030504040204" pitchFamily="34" charset="0"/>
                <a:cs typeface="Verdana" panose="020B0604030504040204" pitchFamily="34" charset="0"/>
              </a:rPr>
              <a:t> </a:t>
            </a:r>
            <a:r>
              <a:rPr lang="en-US" altLang="zh-CN" sz="1400" b="1" u="sng" dirty="0">
                <a:solidFill>
                  <a:srgbClr val="FF0000"/>
                </a:solidFill>
                <a:latin typeface="Verdana" panose="020B0604030504040204" pitchFamily="34" charset="0"/>
                <a:ea typeface="Verdana" panose="020B0604030504040204" pitchFamily="34" charset="0"/>
                <a:cs typeface="Verdana" panose="020B0604030504040204" pitchFamily="34" charset="0"/>
              </a:rPr>
              <a:t>id="</a:t>
            </a:r>
            <a:r>
              <a:rPr lang="en-US" altLang="zh-CN" sz="1400" b="1" u="sng" dirty="0" err="1">
                <a:solidFill>
                  <a:srgbClr val="FF0000"/>
                </a:solidFill>
                <a:latin typeface="Verdana" panose="020B0604030504040204" pitchFamily="34" charset="0"/>
                <a:ea typeface="Verdana" panose="020B0604030504040204" pitchFamily="34" charset="0"/>
                <a:cs typeface="Verdana" panose="020B0604030504040204" pitchFamily="34" charset="0"/>
              </a:rPr>
              <a:t>courese</a:t>
            </a:r>
            <a:r>
              <a:rPr lang="en-US" altLang="zh-CN" sz="1400" b="1" u="sng" dirty="0">
                <a:solidFill>
                  <a:srgbClr val="FF0000"/>
                </a:solidFill>
                <a:latin typeface="Verdana" panose="020B0604030504040204" pitchFamily="34" charset="0"/>
                <a:ea typeface="Verdana" panose="020B0604030504040204" pitchFamily="34" charset="0"/>
                <a:cs typeface="Verdana" panose="020B0604030504040204" pitchFamily="34" charset="0"/>
              </a:rPr>
              <a:t>"&gt;</a:t>
            </a:r>
            <a:endParaRPr lang="en-US" altLang="zh-CN" sz="1400" b="1" u="sng"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&lt;option value="HTML5</a:t>
            </a:r>
            <a:r>
              <a:rPr lang="zh-CN" altLang="en-US" sz="1400" dirty="0">
                <a:latin typeface="Verdana" panose="020B0604030504040204" pitchFamily="34" charset="0"/>
                <a:cs typeface="Verdana" panose="020B0604030504040204" pitchFamily="34" charset="0"/>
              </a:rPr>
              <a:t>移动应用开发</a:t>
            </a:r>
            <a:r>
              <a:rPr lang="en-US" altLang="zh-CN" sz="1400" dirty="0">
                <a:latin typeface="Verdana" panose="020B0604030504040204" pitchFamily="34" charset="0"/>
                <a:ea typeface="Verdana" panose="020B0604030504040204" pitchFamily="34" charset="0"/>
                <a:cs typeface="Verdana" panose="020B0604030504040204" pitchFamily="34" charset="0"/>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&lt;option value=".NET</a:t>
            </a:r>
            <a:r>
              <a:rPr lang="zh-CN" altLang="en-US" sz="1400" dirty="0">
                <a:latin typeface="Verdana" panose="020B0604030504040204" pitchFamily="34" charset="0"/>
                <a:cs typeface="Verdana" panose="020B0604030504040204" pitchFamily="34" charset="0"/>
              </a:rPr>
              <a:t>应用开发</a:t>
            </a:r>
            <a:r>
              <a:rPr lang="en-US" altLang="zh-CN" sz="1400" dirty="0">
                <a:latin typeface="Verdana" panose="020B0604030504040204" pitchFamily="34" charset="0"/>
                <a:ea typeface="Verdana" panose="020B0604030504040204" pitchFamily="34" charset="0"/>
                <a:cs typeface="Verdana" panose="020B0604030504040204" pitchFamily="34" charset="0"/>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&lt;option value="</a:t>
            </a:r>
            <a:r>
              <a:rPr lang="en-US" altLang="zh-CN" sz="1400" dirty="0" err="1">
                <a:latin typeface="Verdana" panose="020B0604030504040204" pitchFamily="34" charset="0"/>
                <a:ea typeface="Verdana" panose="020B0604030504040204" pitchFamily="34" charset="0"/>
                <a:cs typeface="Verdana" panose="020B0604030504040204" pitchFamily="34" charset="0"/>
              </a:rPr>
              <a:t>JavaEE</a:t>
            </a:r>
            <a:r>
              <a:rPr lang="zh-CN" altLang="en-US" sz="1400" dirty="0">
                <a:latin typeface="Verdana" panose="020B0604030504040204" pitchFamily="34" charset="0"/>
                <a:cs typeface="Verdana" panose="020B0604030504040204" pitchFamily="34" charset="0"/>
              </a:rPr>
              <a:t>应用开发</a:t>
            </a:r>
            <a:r>
              <a:rPr lang="en-US" altLang="zh-CN" sz="1400" dirty="0">
                <a:latin typeface="Verdana" panose="020B0604030504040204" pitchFamily="34" charset="0"/>
                <a:ea typeface="Verdana" panose="020B0604030504040204" pitchFamily="34" charset="0"/>
                <a:cs typeface="Verdana" panose="020B0604030504040204" pitchFamily="34" charset="0"/>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&lt;option value="</a:t>
            </a:r>
            <a:r>
              <a:rPr lang="en-US" altLang="zh-CN" sz="1400" dirty="0" err="1">
                <a:latin typeface="Verdana" panose="020B0604030504040204" pitchFamily="34" charset="0"/>
                <a:ea typeface="Verdana" panose="020B0604030504040204" pitchFamily="34" charset="0"/>
                <a:cs typeface="Verdana" panose="020B0604030504040204" pitchFamily="34" charset="0"/>
              </a:rPr>
              <a:t>PHP+MySQL</a:t>
            </a:r>
            <a:r>
              <a:rPr lang="zh-CN" altLang="en-US" sz="1400" dirty="0">
                <a:latin typeface="Verdana" panose="020B0604030504040204" pitchFamily="34" charset="0"/>
                <a:cs typeface="Verdana" panose="020B0604030504040204" pitchFamily="34" charset="0"/>
              </a:rPr>
              <a:t>应用开发</a:t>
            </a:r>
            <a:r>
              <a:rPr lang="en-US" altLang="zh-CN" sz="1400" dirty="0">
                <a:latin typeface="Verdana" panose="020B0604030504040204" pitchFamily="34" charset="0"/>
                <a:ea typeface="Verdana" panose="020B0604030504040204" pitchFamily="34" charset="0"/>
                <a:cs typeface="Verdana" panose="020B0604030504040204" pitchFamily="34" charset="0"/>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a:t>
            </a:r>
            <a:r>
              <a:rPr lang="en-US" altLang="zh-CN" sz="1400" dirty="0" err="1">
                <a:latin typeface="Verdana" panose="020B0604030504040204" pitchFamily="34" charset="0"/>
                <a:ea typeface="Verdana" panose="020B0604030504040204" pitchFamily="34" charset="0"/>
                <a:cs typeface="Verdana" panose="020B0604030504040204" pitchFamily="34" charset="0"/>
              </a:rPr>
              <a:t>datalist</a:t>
            </a:r>
            <a:r>
              <a:rPr lang="en-US" altLang="zh-CN" sz="1400" dirty="0">
                <a:latin typeface="Verdana" panose="020B0604030504040204" pitchFamily="34" charset="0"/>
                <a:ea typeface="Verdana" panose="020B0604030504040204" pitchFamily="34" charset="0"/>
                <a:cs typeface="Verdana" panose="020B0604030504040204" pitchFamily="34" charset="0"/>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&lt;p&gt;&lt;mark&gt;</a:t>
            </a:r>
            <a:r>
              <a:rPr lang="zh-CN" altLang="en-US" sz="1400" dirty="0">
                <a:latin typeface="Verdana" panose="020B0604030504040204" pitchFamily="34" charset="0"/>
                <a:cs typeface="Verdana" panose="020B0604030504040204" pitchFamily="34" charset="0"/>
              </a:rPr>
              <a:t>注释：</a:t>
            </a:r>
            <a:r>
              <a:rPr lang="en-US" altLang="zh-CN" sz="1400" dirty="0">
                <a:latin typeface="Verdana" panose="020B0604030504040204" pitchFamily="34" charset="0"/>
                <a:ea typeface="Verdana" panose="020B0604030504040204" pitchFamily="34" charset="0"/>
                <a:cs typeface="Verdana" panose="020B0604030504040204" pitchFamily="34" charset="0"/>
              </a:rPr>
              <a:t>&lt;/mark&gt;</a:t>
            </a:r>
            <a:r>
              <a:rPr lang="zh-CN" altLang="en-US" sz="1400" dirty="0">
                <a:latin typeface="Verdana" panose="020B0604030504040204" pitchFamily="34" charset="0"/>
                <a:cs typeface="Verdana" panose="020B0604030504040204" pitchFamily="34" charset="0"/>
              </a:rPr>
              <a:t>除了</a:t>
            </a:r>
            <a:r>
              <a:rPr lang="en-US" altLang="zh-CN" sz="1400" dirty="0">
                <a:latin typeface="Verdana" panose="020B0604030504040204" pitchFamily="34" charset="0"/>
                <a:ea typeface="Verdana" panose="020B0604030504040204" pitchFamily="34" charset="0"/>
                <a:cs typeface="Verdana" panose="020B0604030504040204" pitchFamily="34" charset="0"/>
              </a:rPr>
              <a:t>IE9</a:t>
            </a:r>
            <a:r>
              <a:rPr lang="zh-CN" altLang="en-US" sz="1400" dirty="0">
                <a:latin typeface="Verdana" panose="020B0604030504040204" pitchFamily="34" charset="0"/>
                <a:cs typeface="Verdana" panose="020B0604030504040204" pitchFamily="34" charset="0"/>
              </a:rPr>
              <a:t>和更早版本的</a:t>
            </a:r>
            <a:r>
              <a:rPr lang="en-US" altLang="zh-CN" sz="1400" dirty="0">
                <a:latin typeface="Verdana" panose="020B0604030504040204" pitchFamily="34" charset="0"/>
                <a:ea typeface="Verdana" panose="020B0604030504040204" pitchFamily="34" charset="0"/>
                <a:cs typeface="Verdana" panose="020B0604030504040204" pitchFamily="34" charset="0"/>
              </a:rPr>
              <a:t>IE</a:t>
            </a:r>
            <a:r>
              <a:rPr lang="zh-CN" altLang="en-US" sz="1400" dirty="0">
                <a:latin typeface="Verdana" panose="020B0604030504040204" pitchFamily="34" charset="0"/>
                <a:cs typeface="Verdana" panose="020B0604030504040204" pitchFamily="34" charset="0"/>
              </a:rPr>
              <a:t>浏览器以及</a:t>
            </a:r>
            <a:r>
              <a:rPr lang="en-US" altLang="zh-CN" sz="1400" dirty="0">
                <a:latin typeface="Verdana" panose="020B0604030504040204" pitchFamily="34" charset="0"/>
                <a:ea typeface="Verdana" panose="020B0604030504040204" pitchFamily="34" charset="0"/>
                <a:cs typeface="Verdana" panose="020B0604030504040204" pitchFamily="34" charset="0"/>
              </a:rPr>
              <a:t>Safari</a:t>
            </a:r>
            <a:r>
              <a:rPr lang="zh-CN" altLang="en-US" sz="1400" dirty="0">
                <a:latin typeface="Verdana" panose="020B0604030504040204" pitchFamily="34" charset="0"/>
                <a:cs typeface="Verdana" panose="020B0604030504040204" pitchFamily="34" charset="0"/>
              </a:rPr>
              <a:t>不支持</a:t>
            </a:r>
            <a:r>
              <a:rPr lang="en-US" altLang="zh-CN" sz="1400" dirty="0" err="1">
                <a:latin typeface="Verdana" panose="020B0604030504040204" pitchFamily="34" charset="0"/>
                <a:ea typeface="Verdana" panose="020B0604030504040204" pitchFamily="34" charset="0"/>
                <a:cs typeface="Verdana" panose="020B0604030504040204" pitchFamily="34" charset="0"/>
              </a:rPr>
              <a:t>datalist</a:t>
            </a:r>
            <a:r>
              <a:rPr lang="zh-CN" altLang="en-US" sz="1400" dirty="0">
                <a:latin typeface="Verdana" panose="020B0604030504040204" pitchFamily="34" charset="0"/>
                <a:cs typeface="Verdana" panose="020B0604030504040204" pitchFamily="34" charset="0"/>
              </a:rPr>
              <a:t>标记，其余均支持。</a:t>
            </a:r>
            <a:r>
              <a:rPr lang="en-US" altLang="zh-CN" sz="1400" dirty="0">
                <a:latin typeface="Verdana" panose="020B0604030504040204" pitchFamily="34" charset="0"/>
                <a:ea typeface="Verdana" panose="020B0604030504040204" pitchFamily="34" charset="0"/>
                <a:cs typeface="Verdana" panose="020B0604030504040204" pitchFamily="34" charset="0"/>
              </a:rPr>
              <a:t>&lt;/p&gt;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&lt;/body&gt;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zh-CN" altLang="en-US" sz="1400" dirty="0">
              <a:latin typeface="Verdana" panose="020B0604030504040204" pitchFamily="34" charset="0"/>
              <a:cs typeface="Verdana" panose="020B0604030504040204" pitchFamily="34" charset="0"/>
            </a:endParaRPr>
          </a:p>
        </p:txBody>
      </p:sp>
      <p:pic>
        <p:nvPicPr>
          <p:cNvPr id="101378" name="Picture 2"/>
          <p:cNvPicPr>
            <a:picLocks noChangeAspect="1" noChangeArrowheads="1"/>
          </p:cNvPicPr>
          <p:nvPr/>
        </p:nvPicPr>
        <p:blipFill>
          <a:blip r:embed="rId1" cstate="print"/>
          <a:srcRect t="40254"/>
          <a:stretch>
            <a:fillRect/>
          </a:stretch>
        </p:blipFill>
        <p:spPr bwMode="auto">
          <a:xfrm>
            <a:off x="301625" y="4041140"/>
            <a:ext cx="2748280" cy="626745"/>
          </a:xfrm>
          <a:prstGeom prst="rect">
            <a:avLst/>
          </a:prstGeom>
          <a:noFill/>
          <a:ln w="9525">
            <a:noFill/>
            <a:miter lim="800000"/>
            <a:headEnd/>
            <a:tailEnd/>
          </a:ln>
        </p:spPr>
      </p:pic>
      <p:pic>
        <p:nvPicPr>
          <p:cNvPr id="101379" name="Picture 3"/>
          <p:cNvPicPr>
            <a:picLocks noChangeAspect="1" noChangeArrowheads="1"/>
          </p:cNvPicPr>
          <p:nvPr/>
        </p:nvPicPr>
        <p:blipFill>
          <a:blip r:embed="rId2" cstate="print"/>
          <a:srcRect t="37629"/>
          <a:stretch>
            <a:fillRect/>
          </a:stretch>
        </p:blipFill>
        <p:spPr bwMode="auto">
          <a:xfrm>
            <a:off x="2504440" y="4899025"/>
            <a:ext cx="3053080" cy="842010"/>
          </a:xfrm>
          <a:prstGeom prst="rect">
            <a:avLst/>
          </a:prstGeom>
          <a:noFill/>
          <a:ln w="9525">
            <a:noFill/>
            <a:miter lim="800000"/>
            <a:headEnd/>
            <a:tailEnd/>
          </a:ln>
        </p:spPr>
      </p:pic>
      <p:pic>
        <p:nvPicPr>
          <p:cNvPr id="101380" name="Picture 4"/>
          <p:cNvPicPr>
            <a:picLocks noChangeAspect="1" noChangeArrowheads="1"/>
          </p:cNvPicPr>
          <p:nvPr/>
        </p:nvPicPr>
        <p:blipFill>
          <a:blip r:embed="rId3" cstate="print"/>
          <a:srcRect t="37184"/>
          <a:stretch>
            <a:fillRect/>
          </a:stretch>
        </p:blipFill>
        <p:spPr bwMode="auto">
          <a:xfrm>
            <a:off x="5333365" y="5890260"/>
            <a:ext cx="2672080" cy="742315"/>
          </a:xfrm>
          <a:prstGeom prst="rect">
            <a:avLst/>
          </a:prstGeom>
          <a:noFill/>
          <a:ln w="9525">
            <a:noFill/>
            <a:miter lim="800000"/>
            <a:headEnd/>
            <a:tailEnd/>
          </a:ln>
        </p:spPr>
      </p:pic>
      <p:graphicFrame>
        <p:nvGraphicFramePr>
          <p:cNvPr id="4" name="对象 3">
            <a:hlinkClick r:id="" action="ppaction://ole?verb="/>
          </p:cNvPr>
          <p:cNvGraphicFramePr>
            <a:graphicFrameLocks noChangeAspect="1"/>
          </p:cNvGraphicFramePr>
          <p:nvPr/>
        </p:nvGraphicFramePr>
        <p:xfrm>
          <a:off x="6881495" y="4993005"/>
          <a:ext cx="1123950" cy="542925"/>
        </p:xfrm>
        <a:graphic>
          <a:graphicData uri="http://schemas.openxmlformats.org/presentationml/2006/ole">
            <mc:AlternateContent xmlns:mc="http://schemas.openxmlformats.org/markup-compatibility/2006">
              <mc:Choice xmlns:v="urn:schemas-microsoft-com:vml" Requires="v">
                <p:oleObj spid="_x0000_s3073" name="" r:id="rId4" imgW="1123950" imgH="542925" progId="Package">
                  <p:embed/>
                </p:oleObj>
              </mc:Choice>
              <mc:Fallback>
                <p:oleObj name="" r:id="rId4" imgW="1123950" imgH="542925" progId="Package">
                  <p:embed/>
                  <p:pic>
                    <p:nvPicPr>
                      <p:cNvPr id="0" name="图片 3072"/>
                      <p:cNvPicPr/>
                      <p:nvPr/>
                    </p:nvPicPr>
                    <p:blipFill>
                      <a:blip r:embed="rId5"/>
                      <a:stretch>
                        <a:fillRect/>
                      </a:stretch>
                    </p:blipFill>
                    <p:spPr>
                      <a:xfrm>
                        <a:off x="6881495" y="4993005"/>
                        <a:ext cx="1123950" cy="542925"/>
                      </a:xfrm>
                      <a:prstGeom prst="rect">
                        <a:avLst/>
                      </a:prstGeom>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表单</a:t>
            </a:r>
            <a:endParaRPr lang="zh-CN" altLang="en-US" dirty="0"/>
          </a:p>
        </p:txBody>
      </p:sp>
      <p:sp>
        <p:nvSpPr>
          <p:cNvPr id="3" name="内容占位符 2"/>
          <p:cNvSpPr>
            <a:spLocks noGrp="1"/>
          </p:cNvSpPr>
          <p:nvPr>
            <p:ph idx="1"/>
          </p:nvPr>
        </p:nvSpPr>
        <p:spPr>
          <a:xfrm>
            <a:off x="533400" y="1676400"/>
            <a:ext cx="8045450" cy="3810000"/>
          </a:xfrm>
        </p:spPr>
        <p:txBody>
          <a:bodyPr/>
          <a:lstStyle/>
          <a:p>
            <a:pPr marL="0" indent="0">
              <a:buNone/>
            </a:pPr>
            <a:r>
              <a:rPr lang="en-US" altLang="zh-CN" sz="1800" dirty="0"/>
              <a:t> </a:t>
            </a:r>
            <a:r>
              <a:rPr lang="en-US" altLang="zh-CN" sz="1800" dirty="0" smtClean="0"/>
              <a:t>      </a:t>
            </a:r>
            <a:r>
              <a:rPr lang="zh-CN" altLang="en-US" sz="1800" dirty="0" smtClean="0"/>
              <a:t>在</a:t>
            </a:r>
            <a:r>
              <a:rPr lang="en-US" altLang="zh-CN" sz="1800" dirty="0"/>
              <a:t>HTML5 </a:t>
            </a:r>
            <a:r>
              <a:rPr lang="zh-CN" altLang="en-US" sz="1800" dirty="0"/>
              <a:t>中增加了从用户收集特定类型数据的新方法和在浏览器中检查</a:t>
            </a:r>
            <a:r>
              <a:rPr lang="zh-CN" altLang="en-US" sz="1800" dirty="0" smtClean="0"/>
              <a:t>数据</a:t>
            </a:r>
            <a:r>
              <a:rPr lang="zh-CN" altLang="en-US" sz="1800" dirty="0"/>
              <a:t>的能力，但在使用有些新增特性前最好先检查一下浏览器的支持情况</a:t>
            </a:r>
            <a:r>
              <a:rPr lang="zh-CN" altLang="en-US" sz="1800" dirty="0" smtClean="0"/>
              <a:t>。</a:t>
            </a:r>
            <a:endParaRPr lang="en-US" altLang="zh-CN" sz="1800" dirty="0" smtClean="0"/>
          </a:p>
          <a:p>
            <a:pPr marL="0" indent="0">
              <a:buNone/>
            </a:pPr>
            <a:endParaRPr lang="en-US" altLang="zh-CN" sz="1800" dirty="0"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zh-CN" dirty="0"/>
              <a:t>HTML5 </a:t>
            </a:r>
            <a:r>
              <a:rPr lang="zh-CN" altLang="en-US" dirty="0"/>
              <a:t>新增的表单属性</a:t>
            </a:r>
            <a:endParaRPr lang="zh-CN" altLang="en-US" dirty="0"/>
          </a:p>
        </p:txBody>
      </p:sp>
      <p:sp>
        <p:nvSpPr>
          <p:cNvPr id="72705" name="Rectangle 1"/>
          <p:cNvSpPr>
            <a:spLocks noChangeArrowheads="1"/>
          </p:cNvSpPr>
          <p:nvPr/>
        </p:nvSpPr>
        <p:spPr bwMode="auto">
          <a:xfrm>
            <a:off x="541655" y="1448435"/>
            <a:ext cx="8060055" cy="3138170"/>
          </a:xfrm>
          <a:prstGeom prst="rect">
            <a:avLst/>
          </a:prstGeom>
          <a:noFill/>
          <a:ln w="9525">
            <a:noFill/>
            <a:miter lim="800000"/>
          </a:ln>
          <a:effectLst/>
        </p:spPr>
        <p:txBody>
          <a:bodyPr vert="horz" wrap="square" lIns="91440" tIns="45720" rIns="91440" bIns="45720" numCol="1" anchor="ctr" anchorCtr="0" compatLnSpc="1">
            <a:spAutoFit/>
          </a:bodyPr>
          <a:lstStyle/>
          <a:p>
            <a:pPr marR="0" lvl="0" algn="l" defTabSz="914400" rtl="0" eaLnBrk="1" fontAlgn="base" latinLnBrk="0" hangingPunct="1">
              <a:lnSpc>
                <a:spcPct val="100000"/>
              </a:lnSpc>
              <a:spcBef>
                <a:spcPts val="0"/>
              </a:spcBef>
              <a:spcAft>
                <a:spcPct val="0"/>
              </a:spcAft>
              <a:buClrTx/>
              <a:buSzTx/>
              <a:buFontTx/>
              <a:buNone/>
            </a:pPr>
            <a:r>
              <a:rPr kumimoji="0" lang="en-US" altLang="zh-CN"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a:t>
            </a:r>
            <a:r>
              <a:rPr kumimoji="0" lang="zh-CN" altLang="en-US"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b="0"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autocomplete</a:t>
            </a:r>
            <a:r>
              <a:rPr kumimoji="0" lang="zh-CN" altLang="en-US"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属性</a:t>
            </a:r>
            <a:endParaRPr kumimoji="0" lang="en-US" altLang="zh-CN"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a:lnSpc>
                <a:spcPct val="100000"/>
              </a:lnSpc>
              <a:spcBef>
                <a:spcPts val="0"/>
              </a:spcBef>
            </a:pPr>
            <a:r>
              <a:rPr lang="en-US" altLang="zh-CN" b="0" dirty="0" smtClean="0">
                <a:latin typeface="微软雅黑" panose="020B0503020204020204" charset="-122"/>
                <a:ea typeface="微软雅黑" panose="020B0503020204020204" charset="-122"/>
              </a:rPr>
              <a:t>    </a:t>
            </a:r>
            <a:r>
              <a:rPr lang="en-US" altLang="zh-CN" b="0" dirty="0" err="1" smtClean="0">
                <a:solidFill>
                  <a:srgbClr val="FF0000"/>
                </a:solidFill>
                <a:latin typeface="微软雅黑" panose="020B0503020204020204" charset="-122"/>
                <a:ea typeface="微软雅黑" panose="020B0503020204020204" charset="-122"/>
              </a:rPr>
              <a:t>autocomplete</a:t>
            </a:r>
            <a:r>
              <a:rPr lang="zh-CN" altLang="zh-CN" b="0" dirty="0" smtClean="0">
                <a:solidFill>
                  <a:srgbClr val="FF0000"/>
                </a:solidFill>
                <a:latin typeface="微软雅黑" panose="020B0503020204020204" charset="-122"/>
                <a:ea typeface="微软雅黑" panose="020B0503020204020204" charset="-122"/>
              </a:rPr>
              <a:t>：</a:t>
            </a:r>
            <a:r>
              <a:rPr lang="en-US" altLang="zh-CN" b="0" dirty="0" err="1" smtClean="0">
                <a:solidFill>
                  <a:srgbClr val="FF0000"/>
                </a:solidFill>
                <a:latin typeface="微软雅黑" panose="020B0503020204020204" charset="-122"/>
                <a:ea typeface="微软雅黑" panose="020B0503020204020204" charset="-122"/>
              </a:rPr>
              <a:t>on|off</a:t>
            </a:r>
            <a:r>
              <a:rPr lang="zh-CN" altLang="zh-CN" b="0" dirty="0" smtClean="0">
                <a:solidFill>
                  <a:srgbClr val="FF0000"/>
                </a:solidFill>
                <a:latin typeface="微软雅黑" panose="020B0503020204020204" charset="-122"/>
                <a:ea typeface="微软雅黑" panose="020B0503020204020204" charset="-122"/>
              </a:rPr>
              <a:t>。</a:t>
            </a:r>
            <a:r>
              <a:rPr lang="zh-CN" altLang="zh-CN" b="0" dirty="0" smtClean="0">
                <a:latin typeface="微软雅黑" panose="020B0503020204020204" charset="-122"/>
                <a:ea typeface="微软雅黑" panose="020B0503020204020204" charset="-122"/>
              </a:rPr>
              <a:t>属性规定</a:t>
            </a:r>
            <a:r>
              <a:rPr lang="en-US" altLang="zh-CN" b="0" dirty="0" smtClean="0">
                <a:latin typeface="微软雅黑" panose="020B0503020204020204" charset="-122"/>
                <a:ea typeface="微软雅黑" panose="020B0503020204020204" charset="-122"/>
              </a:rPr>
              <a:t>form</a:t>
            </a:r>
            <a:r>
              <a:rPr lang="zh-CN" altLang="zh-CN" b="0" dirty="0" smtClean="0">
                <a:latin typeface="微软雅黑" panose="020B0503020204020204" charset="-122"/>
                <a:ea typeface="微软雅黑" panose="020B0503020204020204" charset="-122"/>
              </a:rPr>
              <a:t>标记或类型为</a:t>
            </a:r>
            <a:r>
              <a:rPr lang="en-US" altLang="zh-CN" b="0" dirty="0" smtClean="0">
                <a:latin typeface="微软雅黑" panose="020B0503020204020204" charset="-122"/>
                <a:ea typeface="微软雅黑" panose="020B0503020204020204" charset="-122"/>
              </a:rPr>
              <a:t>text</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search</a:t>
            </a:r>
            <a:r>
              <a:rPr lang="zh-CN" altLang="zh-CN" b="0" dirty="0" smtClean="0">
                <a:latin typeface="微软雅黑" panose="020B0503020204020204" charset="-122"/>
                <a:ea typeface="微软雅黑" panose="020B0503020204020204" charset="-122"/>
              </a:rPr>
              <a:t>、</a:t>
            </a:r>
            <a:r>
              <a:rPr lang="en-US" altLang="zh-CN" b="0" dirty="0" err="1" smtClean="0">
                <a:latin typeface="微软雅黑" panose="020B0503020204020204" charset="-122"/>
                <a:ea typeface="微软雅黑" panose="020B0503020204020204" charset="-122"/>
              </a:rPr>
              <a:t>url</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telephone</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email</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password</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date pickers</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range</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color</a:t>
            </a:r>
            <a:r>
              <a:rPr lang="zh-CN" altLang="zh-CN" b="0" dirty="0" smtClean="0">
                <a:latin typeface="微软雅黑" panose="020B0503020204020204" charset="-122"/>
                <a:ea typeface="微软雅黑" panose="020B0503020204020204" charset="-122"/>
              </a:rPr>
              <a:t>的</a:t>
            </a:r>
            <a:r>
              <a:rPr lang="en-US" altLang="zh-CN" b="0" dirty="0" smtClean="0">
                <a:latin typeface="微软雅黑" panose="020B0503020204020204" charset="-122"/>
                <a:ea typeface="微软雅黑" panose="020B0503020204020204" charset="-122"/>
              </a:rPr>
              <a:t>input</a:t>
            </a:r>
            <a:r>
              <a:rPr lang="zh-CN" altLang="zh-CN" b="0" dirty="0" smtClean="0">
                <a:latin typeface="微软雅黑" panose="020B0503020204020204" charset="-122"/>
                <a:ea typeface="微软雅黑" panose="020B0503020204020204" charset="-122"/>
              </a:rPr>
              <a:t>标记是否具有自动完成的功能。当表单元素设置了自动完成功能后，会记录用户输入过的内容，双击表单元素会显示历史输入。</a:t>
            </a:r>
            <a:endParaRPr lang="zh-CN" altLang="zh-CN" b="0" dirty="0" smtClean="0">
              <a:latin typeface="微软雅黑" panose="020B0503020204020204" charset="-122"/>
              <a:ea typeface="微软雅黑" panose="020B0503020204020204" charset="-122"/>
            </a:endParaRPr>
          </a:p>
          <a:p>
            <a:pPr>
              <a:lnSpc>
                <a:spcPct val="100000"/>
              </a:lnSpc>
              <a:spcBef>
                <a:spcPts val="0"/>
              </a:spcBef>
            </a:pPr>
            <a:endParaRPr lang="en-US" altLang="zh-CN" b="0" dirty="0" smtClean="0">
              <a:latin typeface="微软雅黑" panose="020B0503020204020204" charset="-122"/>
              <a:ea typeface="微软雅黑" panose="020B0503020204020204" charset="-122"/>
            </a:endParaRPr>
          </a:p>
          <a:p>
            <a:pPr>
              <a:lnSpc>
                <a:spcPct val="100000"/>
              </a:lnSpc>
              <a:spcBef>
                <a:spcPts val="0"/>
              </a:spcBef>
            </a:pPr>
            <a:endParaRPr lang="en-US" altLang="zh-CN" b="0" dirty="0" smtClean="0">
              <a:latin typeface="微软雅黑" panose="020B0503020204020204" charset="-122"/>
              <a:ea typeface="微软雅黑" panose="020B0503020204020204" charset="-122"/>
            </a:endParaRPr>
          </a:p>
          <a:p>
            <a:pPr>
              <a:lnSpc>
                <a:spcPct val="100000"/>
              </a:lnSpc>
              <a:spcBef>
                <a:spcPts val="0"/>
              </a:spcBef>
            </a:pPr>
            <a:r>
              <a:rPr lang="en-US" altLang="zh-CN" b="0" dirty="0" smtClean="0">
                <a:latin typeface="微软雅黑" panose="020B0503020204020204" charset="-122"/>
                <a:ea typeface="微软雅黑" panose="020B0503020204020204" charset="-122"/>
              </a:rPr>
              <a:t>2</a:t>
            </a:r>
            <a:r>
              <a:rPr lang="zh-CN" altLang="zh-CN" b="0" dirty="0" smtClean="0">
                <a:latin typeface="微软雅黑" panose="020B0503020204020204" charset="-122"/>
                <a:ea typeface="微软雅黑" panose="020B0503020204020204" charset="-122"/>
              </a:rPr>
              <a:t>）</a:t>
            </a:r>
            <a:r>
              <a:rPr lang="en-US" altLang="zh-CN" b="0" dirty="0" err="1" smtClean="0">
                <a:latin typeface="微软雅黑" panose="020B0503020204020204" charset="-122"/>
                <a:ea typeface="微软雅黑" panose="020B0503020204020204" charset="-122"/>
              </a:rPr>
              <a:t>novalidate</a:t>
            </a:r>
            <a:r>
              <a:rPr lang="zh-CN" altLang="zh-CN" b="0" dirty="0" smtClean="0">
                <a:latin typeface="微软雅黑" panose="020B0503020204020204" charset="-122"/>
                <a:ea typeface="微软雅黑" panose="020B0503020204020204" charset="-122"/>
              </a:rPr>
              <a:t>属性</a:t>
            </a:r>
            <a:endParaRPr lang="zh-CN" altLang="zh-CN" b="0" dirty="0" smtClean="0">
              <a:latin typeface="微软雅黑" panose="020B0503020204020204" charset="-122"/>
              <a:ea typeface="微软雅黑" panose="020B0503020204020204" charset="-122"/>
            </a:endParaRPr>
          </a:p>
          <a:p>
            <a:pPr>
              <a:lnSpc>
                <a:spcPct val="100000"/>
              </a:lnSpc>
              <a:spcBef>
                <a:spcPts val="0"/>
              </a:spcBef>
            </a:pPr>
            <a:r>
              <a:rPr lang="en-US" altLang="zh-CN" b="0" dirty="0" smtClean="0">
                <a:latin typeface="微软雅黑" panose="020B0503020204020204" charset="-122"/>
                <a:ea typeface="微软雅黑" panose="020B0503020204020204" charset="-122"/>
              </a:rPr>
              <a:t>      </a:t>
            </a:r>
            <a:r>
              <a:rPr lang="en-US" altLang="zh-CN" b="0" dirty="0" err="1" smtClean="0">
                <a:solidFill>
                  <a:srgbClr val="FF0000"/>
                </a:solidFill>
                <a:latin typeface="微软雅黑" panose="020B0503020204020204" charset="-122"/>
                <a:ea typeface="微软雅黑" panose="020B0503020204020204" charset="-122"/>
              </a:rPr>
              <a:t>novalidate</a:t>
            </a:r>
            <a:r>
              <a:rPr lang="zh-CN" altLang="zh-CN" b="0" dirty="0" smtClean="0">
                <a:solidFill>
                  <a:srgbClr val="FF0000"/>
                </a:solidFill>
                <a:latin typeface="微软雅黑" panose="020B0503020204020204" charset="-122"/>
                <a:ea typeface="微软雅黑" panose="020B0503020204020204" charset="-122"/>
              </a:rPr>
              <a:t>：</a:t>
            </a:r>
            <a:r>
              <a:rPr lang="en-US" altLang="zh-CN" b="0" dirty="0" err="1" smtClean="0">
                <a:solidFill>
                  <a:srgbClr val="FF0000"/>
                </a:solidFill>
                <a:latin typeface="微软雅黑" panose="020B0503020204020204" charset="-122"/>
                <a:ea typeface="微软雅黑" panose="020B0503020204020204" charset="-122"/>
              </a:rPr>
              <a:t>true|false</a:t>
            </a:r>
            <a:r>
              <a:rPr lang="zh-CN" altLang="zh-CN" b="0" dirty="0" smtClean="0">
                <a:solidFill>
                  <a:srgbClr val="FF0000"/>
                </a:solidFill>
                <a:latin typeface="微软雅黑" panose="020B0503020204020204" charset="-122"/>
                <a:ea typeface="微软雅黑" panose="020B0503020204020204" charset="-122"/>
              </a:rPr>
              <a:t>。</a:t>
            </a:r>
            <a:r>
              <a:rPr lang="zh-CN" altLang="zh-CN" b="0" dirty="0" smtClean="0">
                <a:latin typeface="微软雅黑" panose="020B0503020204020204" charset="-122"/>
                <a:ea typeface="微软雅黑" panose="020B0503020204020204" charset="-122"/>
              </a:rPr>
              <a:t>属性规定在提交表单时不进行验证</a:t>
            </a:r>
            <a:r>
              <a:rPr lang="en-US" altLang="zh-CN" b="0" dirty="0" smtClean="0">
                <a:latin typeface="微软雅黑" panose="020B0503020204020204" charset="-122"/>
                <a:ea typeface="微软雅黑" panose="020B0503020204020204" charset="-122"/>
              </a:rPr>
              <a:t>form</a:t>
            </a:r>
            <a:r>
              <a:rPr lang="zh-CN" altLang="zh-CN" b="0" dirty="0" smtClean="0">
                <a:latin typeface="微软雅黑" panose="020B0503020204020204" charset="-122"/>
                <a:ea typeface="微软雅黑" panose="020B0503020204020204" charset="-122"/>
              </a:rPr>
              <a:t>或类型为</a:t>
            </a:r>
            <a:r>
              <a:rPr lang="en-US" altLang="zh-CN" b="0" dirty="0" smtClean="0">
                <a:latin typeface="微软雅黑" panose="020B0503020204020204" charset="-122"/>
                <a:ea typeface="微软雅黑" panose="020B0503020204020204" charset="-122"/>
              </a:rPr>
              <a:t>text</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search</a:t>
            </a:r>
            <a:r>
              <a:rPr lang="zh-CN" altLang="zh-CN" b="0" dirty="0" smtClean="0">
                <a:latin typeface="微软雅黑" panose="020B0503020204020204" charset="-122"/>
                <a:ea typeface="微软雅黑" panose="020B0503020204020204" charset="-122"/>
              </a:rPr>
              <a:t>、</a:t>
            </a:r>
            <a:r>
              <a:rPr lang="en-US" altLang="zh-CN" b="0" dirty="0" err="1" smtClean="0">
                <a:latin typeface="微软雅黑" panose="020B0503020204020204" charset="-122"/>
                <a:ea typeface="微软雅黑" panose="020B0503020204020204" charset="-122"/>
              </a:rPr>
              <a:t>url</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telephone</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email</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password</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date pickers</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range</a:t>
            </a:r>
            <a:r>
              <a:rPr lang="zh-CN" altLang="zh-CN"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color</a:t>
            </a:r>
            <a:r>
              <a:rPr lang="zh-CN" altLang="zh-CN" b="0" dirty="0" smtClean="0">
                <a:latin typeface="微软雅黑" panose="020B0503020204020204" charset="-122"/>
                <a:ea typeface="微软雅黑" panose="020B0503020204020204" charset="-122"/>
              </a:rPr>
              <a:t>的</a:t>
            </a:r>
            <a:r>
              <a:rPr lang="en-US" altLang="zh-CN" b="0" dirty="0" smtClean="0">
                <a:latin typeface="微软雅黑" panose="020B0503020204020204" charset="-122"/>
                <a:ea typeface="微软雅黑" panose="020B0503020204020204" charset="-122"/>
              </a:rPr>
              <a:t>input</a:t>
            </a:r>
            <a:r>
              <a:rPr lang="zh-CN" altLang="zh-CN" b="0" dirty="0" smtClean="0">
                <a:latin typeface="微软雅黑" panose="020B0503020204020204" charset="-122"/>
                <a:ea typeface="微软雅黑" panose="020B0503020204020204" charset="-122"/>
              </a:rPr>
              <a:t>标记。</a:t>
            </a:r>
            <a:endParaRPr kumimoji="0" lang="zh-CN" altLang="zh-CN"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HTML5</a:t>
            </a:r>
            <a:r>
              <a:t>的特性</a:t>
            </a:r>
          </a:p>
        </p:txBody>
      </p:sp>
      <p:sp>
        <p:nvSpPr>
          <p:cNvPr id="3" name="内容占位符 2"/>
          <p:cNvSpPr>
            <a:spLocks noGrp="1"/>
          </p:cNvSpPr>
          <p:nvPr>
            <p:ph idx="1"/>
          </p:nvPr>
        </p:nvSpPr>
        <p:spPr>
          <a:xfrm>
            <a:off x="502285" y="952500"/>
            <a:ext cx="8308975" cy="5388610"/>
          </a:xfrm>
        </p:spPr>
        <p:txBody>
          <a:bodyPr>
            <a:normAutofit fontScale="90000" lnSpcReduction="10000"/>
          </a:bodyPr>
          <a:p>
            <a:r>
              <a:rPr lang="en-US" altLang="zh-CN" sz="2000">
                <a:solidFill>
                  <a:schemeClr val="tx1"/>
                </a:solidFill>
              </a:rPr>
              <a:t>08(5draft) -&gt; 14(5) -&gt;16(5.1) -&gt;17(5.2) -&gt;18(5.3draft) -&gt; </a:t>
            </a:r>
            <a:r>
              <a:rPr sz="2000">
                <a:solidFill>
                  <a:schemeClr val="tx1"/>
                </a:solidFill>
              </a:rPr>
              <a:t>生离</a:t>
            </a:r>
            <a:endParaRPr lang="zh-CN" altLang="en-US" sz="2000">
              <a:solidFill>
                <a:srgbClr val="FF0000"/>
              </a:solidFill>
            </a:endParaRPr>
          </a:p>
          <a:p>
            <a:r>
              <a:rPr lang="zh-CN" altLang="en-US" sz="2000">
                <a:solidFill>
                  <a:srgbClr val="FF0000"/>
                </a:solidFill>
              </a:rPr>
              <a:t>语义</a:t>
            </a:r>
            <a:endParaRPr lang="zh-CN" altLang="en-US" sz="2000">
              <a:solidFill>
                <a:srgbClr val="FF0000"/>
              </a:solidFill>
            </a:endParaRPr>
          </a:p>
          <a:p>
            <a:r>
              <a:rPr lang="zh-CN" altLang="en-US" sz="2000"/>
              <a:t>离线存储</a:t>
            </a:r>
            <a:endParaRPr lang="zh-CN" altLang="en-US" sz="2000"/>
          </a:p>
          <a:p>
            <a:r>
              <a:rPr lang="zh-CN" altLang="en-US" sz="2000"/>
              <a:t>设备访问</a:t>
            </a:r>
            <a:endParaRPr lang="zh-CN" altLang="en-US" sz="2000"/>
          </a:p>
          <a:p>
            <a:r>
              <a:rPr lang="zh-CN" altLang="en-US" sz="2000"/>
              <a:t>多媒体</a:t>
            </a:r>
            <a:endParaRPr lang="zh-CN" altLang="en-US" sz="2000"/>
          </a:p>
          <a:p>
            <a:r>
              <a:rPr lang="zh-CN" altLang="en-US" sz="2000"/>
              <a:t>图形（</a:t>
            </a:r>
            <a:r>
              <a:rPr lang="en-US" altLang="zh-CN" sz="2000"/>
              <a:t>Canvas</a:t>
            </a:r>
            <a:r>
              <a:rPr sz="2000"/>
              <a:t>）</a:t>
            </a:r>
            <a:endParaRPr lang="zh-CN" altLang="en-US" sz="2000"/>
          </a:p>
          <a:p>
            <a:r>
              <a:rPr lang="zh-CN" altLang="en-US" sz="2000"/>
              <a:t>性能（</a:t>
            </a:r>
            <a:r>
              <a:rPr lang="en-US" altLang="zh-CN" sz="2000"/>
              <a:t>Web Worker</a:t>
            </a:r>
            <a:r>
              <a:rPr sz="2000"/>
              <a:t>受限）</a:t>
            </a:r>
            <a:endParaRPr lang="en-US" altLang="zh-CN" sz="2000"/>
          </a:p>
          <a:p>
            <a:r>
              <a:rPr lang="zh-CN" altLang="en-US" sz="2000"/>
              <a:t>连接（</a:t>
            </a:r>
            <a:r>
              <a:rPr lang="en-US" altLang="zh-CN" sz="2000"/>
              <a:t>WebSocket</a:t>
            </a:r>
            <a:r>
              <a:rPr sz="2000"/>
              <a:t>）</a:t>
            </a:r>
            <a:endParaRPr lang="zh-CN" altLang="en-US" sz="2000"/>
          </a:p>
          <a:p>
            <a:r>
              <a:rPr lang="en-US" altLang="zh-CN" sz="2000"/>
              <a:t>CSS3</a:t>
            </a:r>
            <a:r>
              <a:rPr sz="2000"/>
              <a:t>（分离）</a:t>
            </a:r>
            <a:endParaRPr lang="zh-CN" altLang="en-US" sz="2000"/>
          </a:p>
          <a:p>
            <a:endParaRPr lang="zh-CN" altLang="en-US"/>
          </a:p>
          <a:p>
            <a:r>
              <a:rPr lang="zh-CN" altLang="en-US"/>
              <a:t>https://www.w3.org/2016/Talks/xq-0428-participation/?full#1</a:t>
            </a:r>
            <a:endParaRPr lang="zh-CN" altLang="en-US"/>
          </a:p>
          <a:p>
            <a:r>
              <a:rPr lang="zh-CN" altLang="en-US"/>
              <a:t>https://html.spec.whatwg.org/</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5667375" y="1410335"/>
            <a:ext cx="3143250" cy="4612005"/>
          </a:xfrm>
          <a:prstGeom prst="rect">
            <a:avLst/>
          </a:prstGeom>
        </p:spPr>
      </p:pic>
      <p:graphicFrame>
        <p:nvGraphicFramePr>
          <p:cNvPr id="5" name="对象 4">
            <a:hlinkClick r:id="" action="ppaction://ole?verb="/>
          </p:cNvPr>
          <p:cNvGraphicFramePr>
            <a:graphicFrameLocks noChangeAspect="1"/>
          </p:cNvGraphicFramePr>
          <p:nvPr/>
        </p:nvGraphicFramePr>
        <p:xfrm>
          <a:off x="3298825" y="449135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3" imgW="971550" imgH="666750" progId="Package">
                  <p:embed/>
                </p:oleObj>
              </mc:Choice>
              <mc:Fallback>
                <p:oleObj name="" showAsIcon="1" r:id="rId3" imgW="971550" imgH="666750" progId="Package">
                  <p:embed/>
                  <p:pic>
                    <p:nvPicPr>
                      <p:cNvPr id="0" name="图片 1024"/>
                      <p:cNvPicPr/>
                      <p:nvPr/>
                    </p:nvPicPr>
                    <p:blipFill>
                      <a:blip r:embed="rId4"/>
                      <a:stretch>
                        <a:fillRect/>
                      </a:stretch>
                    </p:blipFill>
                    <p:spPr>
                      <a:xfrm>
                        <a:off x="3298825" y="4491355"/>
                        <a:ext cx="971550" cy="666750"/>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2000" dirty="0"/>
              <a:t>表单属性</a:t>
            </a:r>
            <a:r>
              <a:rPr lang="en-US" altLang="zh-CN" sz="2000" dirty="0"/>
              <a:t>autocomplete</a:t>
            </a:r>
            <a:r>
              <a:rPr lang="zh-CN" altLang="zh-CN" sz="2000" dirty="0"/>
              <a:t>和</a:t>
            </a:r>
            <a:r>
              <a:rPr lang="en-US" altLang="zh-CN" sz="2000" dirty="0"/>
              <a:t>novalidate</a:t>
            </a:r>
            <a:r>
              <a:rPr lang="zh-CN" altLang="zh-CN" sz="2000" dirty="0"/>
              <a:t>的应用</a:t>
            </a:r>
            <a:endParaRPr lang="zh-CN" altLang="zh-CN" sz="2000" dirty="0"/>
          </a:p>
        </p:txBody>
      </p:sp>
      <p:pic>
        <p:nvPicPr>
          <p:cNvPr id="98307" name="Picture 3"/>
          <p:cNvPicPr>
            <a:picLocks noChangeAspect="1" noChangeArrowheads="1"/>
          </p:cNvPicPr>
          <p:nvPr/>
        </p:nvPicPr>
        <p:blipFill>
          <a:blip r:embed="rId1" cstate="print"/>
          <a:srcRect t="28503"/>
          <a:stretch>
            <a:fillRect/>
          </a:stretch>
        </p:blipFill>
        <p:spPr bwMode="auto">
          <a:xfrm>
            <a:off x="502285" y="4113530"/>
            <a:ext cx="5783580" cy="2071370"/>
          </a:xfrm>
          <a:prstGeom prst="rect">
            <a:avLst/>
          </a:prstGeom>
          <a:noFill/>
          <a:ln w="9525">
            <a:noFill/>
            <a:miter lim="800000"/>
            <a:headEnd/>
            <a:tailEnd/>
          </a:ln>
        </p:spPr>
      </p:pic>
      <p:sp>
        <p:nvSpPr>
          <p:cNvPr id="6" name="矩形 5"/>
          <p:cNvSpPr/>
          <p:nvPr/>
        </p:nvSpPr>
        <p:spPr>
          <a:xfrm>
            <a:off x="502285" y="1367155"/>
            <a:ext cx="8034655" cy="2245360"/>
          </a:xfrm>
          <a:prstGeom prst="rect">
            <a:avLst/>
          </a:prstGeom>
        </p:spPr>
        <p:txBody>
          <a:bodyPr wrap="square">
            <a:spAutoFit/>
          </a:bodyPr>
          <a:lstStyle/>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&lt;body&gt;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&lt;form action="" method="get"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novalidate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novalidate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autocomplete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="on"&gt;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fieldset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&lt;legend align="center"&gt;</a:t>
            </a:r>
            <a:r>
              <a:rPr lang="zh-CN" altLang="en-US" sz="1400" b="0" dirty="0" smtClean="0">
                <a:latin typeface="Verdana" panose="020B0604030504040204" pitchFamily="34" charset="0"/>
                <a:cs typeface="Verdana" panose="020B0604030504040204" pitchFamily="34" charset="0"/>
              </a:rPr>
              <a:t>个人基本信息</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&lt;/legend&gt;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zh-CN" altLang="en-US" sz="1400" b="0" dirty="0" smtClean="0">
                <a:latin typeface="Verdana" panose="020B0604030504040204" pitchFamily="34" charset="0"/>
                <a:cs typeface="Verdana" panose="020B0604030504040204" pitchFamily="34" charset="0"/>
              </a:rPr>
              <a:t>       姓名</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:&lt;input type="text" name="name" /&gt;&lt;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zh-CN" altLang="en-US" sz="1400" b="0" dirty="0" smtClean="0">
                <a:latin typeface="Verdana" panose="020B0604030504040204" pitchFamily="34" charset="0"/>
                <a:cs typeface="Verdana" panose="020B0604030504040204" pitchFamily="34" charset="0"/>
              </a:rPr>
              <a:t>       邮箱</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&lt;input type="email" name="email"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autocomplete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="off" /&gt;&lt;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&lt;input type="submit" value="</a:t>
            </a:r>
            <a:r>
              <a:rPr lang="zh-CN" altLang="en-US" sz="1400" b="0" dirty="0" smtClean="0">
                <a:latin typeface="Verdana" panose="020B0604030504040204" pitchFamily="34" charset="0"/>
                <a:cs typeface="Verdana" panose="020B0604030504040204" pitchFamily="34" charset="0"/>
              </a:rPr>
              <a:t>提交</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fieldset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&lt;/form&gt;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&lt;p&gt;</a:t>
            </a:r>
            <a:r>
              <a:rPr lang="zh-CN" altLang="en-US" sz="1400" b="0" dirty="0" smtClean="0">
                <a:latin typeface="Verdana" panose="020B0604030504040204" pitchFamily="34" charset="0"/>
                <a:cs typeface="Verdana" panose="020B0604030504040204" pitchFamily="34" charset="0"/>
              </a:rPr>
              <a:t>请填写并提交此表单，然后重载页面，来查看自动完成功能是如何工作的。</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&lt;/p&gt;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&lt;p&gt;</a:t>
            </a:r>
            <a:r>
              <a:rPr lang="zh-CN" altLang="en-US" sz="1400" b="0" dirty="0" smtClean="0">
                <a:latin typeface="Verdana" panose="020B0604030504040204" pitchFamily="34" charset="0"/>
                <a:cs typeface="Verdana" panose="020B0604030504040204" pitchFamily="34" charset="0"/>
              </a:rPr>
              <a:t>请注意，表单的自动完成功能是打开的，而</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e-mail </a:t>
            </a:r>
            <a:r>
              <a:rPr lang="zh-CN" altLang="en-US" sz="1400" b="0" dirty="0" smtClean="0">
                <a:latin typeface="Verdana" panose="020B0604030504040204" pitchFamily="34" charset="0"/>
                <a:cs typeface="Verdana" panose="020B0604030504040204" pitchFamily="34" charset="0"/>
              </a:rPr>
              <a:t>域是关闭的。</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&lt;/p&gt;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&lt;/body&gt;</a:t>
            </a:r>
            <a:endParaRPr lang="zh-CN" altLang="en-US" sz="2400" b="0" dirty="0">
              <a:latin typeface="Verdana" panose="020B0604030504040204" pitchFamily="34" charset="0"/>
              <a:cs typeface="Verdana" panose="020B0604030504040204" pitchFamily="34" charset="0"/>
            </a:endParaRPr>
          </a:p>
        </p:txBody>
      </p:sp>
      <p:graphicFrame>
        <p:nvGraphicFramePr>
          <p:cNvPr id="5" name="对象 4">
            <a:hlinkClick r:id="" action="ppaction://ole?verb="/>
          </p:cNvPr>
          <p:cNvGraphicFramePr>
            <a:graphicFrameLocks noChangeAspect="1"/>
          </p:cNvGraphicFramePr>
          <p:nvPr/>
        </p:nvGraphicFramePr>
        <p:xfrm>
          <a:off x="6733540" y="4966970"/>
          <a:ext cx="1123950" cy="542925"/>
        </p:xfrm>
        <a:graphic>
          <a:graphicData uri="http://schemas.openxmlformats.org/presentationml/2006/ole">
            <mc:AlternateContent xmlns:mc="http://schemas.openxmlformats.org/markup-compatibility/2006">
              <mc:Choice xmlns:v="urn:schemas-microsoft-com:vml" Requires="v">
                <p:oleObj spid="_x0000_s4097" name="" r:id="rId2" imgW="1123950" imgH="542925" progId="Package">
                  <p:embed/>
                </p:oleObj>
              </mc:Choice>
              <mc:Fallback>
                <p:oleObj name="" r:id="rId2" imgW="1123950" imgH="542925" progId="Package">
                  <p:embed/>
                  <p:pic>
                    <p:nvPicPr>
                      <p:cNvPr id="0" name="图片 4096"/>
                      <p:cNvPicPr/>
                      <p:nvPr/>
                    </p:nvPicPr>
                    <p:blipFill>
                      <a:blip r:embed="rId3"/>
                      <a:stretch>
                        <a:fillRect/>
                      </a:stretch>
                    </p:blipFill>
                    <p:spPr>
                      <a:xfrm>
                        <a:off x="6733540" y="4966970"/>
                        <a:ext cx="1123950" cy="542925"/>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新增的表单属性</a:t>
            </a:r>
            <a:endParaRPr lang="zh-CN" altLang="en-US" dirty="0"/>
          </a:p>
        </p:txBody>
      </p:sp>
      <p:sp>
        <p:nvSpPr>
          <p:cNvPr id="3" name="内容占位符 2"/>
          <p:cNvSpPr>
            <a:spLocks noGrp="1"/>
          </p:cNvSpPr>
          <p:nvPr>
            <p:ph idx="1"/>
          </p:nvPr>
        </p:nvSpPr>
        <p:spPr>
          <a:xfrm>
            <a:off x="467995" y="1133475"/>
            <a:ext cx="8207375" cy="4851400"/>
          </a:xfrm>
        </p:spPr>
        <p:txBody>
          <a:bodyPr>
            <a:normAutofit/>
          </a:bodyPr>
          <a:lstStyle/>
          <a:p>
            <a:pPr marL="0" indent="0">
              <a:spcBef>
                <a:spcPts val="0"/>
              </a:spcBef>
              <a:spcAft>
                <a:spcPts val="0"/>
              </a:spcAft>
              <a:buNone/>
            </a:pPr>
            <a:r>
              <a:rPr lang="en-US" altLang="zh-CN" sz="1800" b="1" dirty="0"/>
              <a:t>input </a:t>
            </a:r>
            <a:r>
              <a:rPr lang="zh-CN" altLang="en-US" sz="1800" b="1" dirty="0"/>
              <a:t>标记的新属</a:t>
            </a:r>
            <a:r>
              <a:rPr lang="zh-CN" altLang="en-US" sz="1800" b="1" dirty="0" smtClean="0"/>
              <a:t>性</a:t>
            </a:r>
            <a:endParaRPr lang="en-US" altLang="zh-CN" sz="1800" b="1" dirty="0" smtClean="0"/>
          </a:p>
          <a:p>
            <a:pPr marL="457200" lvl="1" indent="0">
              <a:spcBef>
                <a:spcPts val="0"/>
              </a:spcBef>
              <a:spcAft>
                <a:spcPts val="0"/>
              </a:spcAft>
            </a:pPr>
            <a:r>
              <a:rPr lang="en-US" altLang="zh-CN" sz="1800" dirty="0" smtClean="0"/>
              <a:t>height </a:t>
            </a:r>
            <a:r>
              <a:rPr lang="zh-CN" altLang="en-US" sz="1800" dirty="0"/>
              <a:t>和</a:t>
            </a:r>
            <a:r>
              <a:rPr lang="en-US" altLang="zh-CN" sz="1800" dirty="0"/>
              <a:t>width </a:t>
            </a:r>
            <a:r>
              <a:rPr lang="zh-CN" altLang="en-US" sz="1800" dirty="0"/>
              <a:t>属性只适用于</a:t>
            </a:r>
            <a:r>
              <a:rPr lang="en-US" altLang="zh-CN" sz="1800" dirty="0"/>
              <a:t>image </a:t>
            </a:r>
            <a:r>
              <a:rPr lang="zh-CN" altLang="en-US" sz="1800" dirty="0"/>
              <a:t>类型的</a:t>
            </a:r>
            <a:r>
              <a:rPr lang="en-US" altLang="zh-CN" sz="1800" dirty="0"/>
              <a:t>input </a:t>
            </a:r>
            <a:r>
              <a:rPr lang="zh-CN" altLang="en-US" sz="1800" dirty="0"/>
              <a:t>标记，图像高和宽。</a:t>
            </a:r>
            <a:endParaRPr lang="zh-CN" altLang="en-US" sz="1800" dirty="0"/>
          </a:p>
          <a:p>
            <a:pPr marL="457200" lvl="1" indent="0">
              <a:spcBef>
                <a:spcPts val="0"/>
              </a:spcBef>
              <a:spcAft>
                <a:spcPts val="0"/>
              </a:spcAft>
            </a:pPr>
            <a:r>
              <a:rPr lang="en-US" altLang="zh-CN" sz="1800" dirty="0"/>
              <a:t>form </a:t>
            </a:r>
            <a:r>
              <a:rPr lang="zh-CN" altLang="en-US" sz="1800" dirty="0"/>
              <a:t>属性规定输入域所属的一个或多个表单</a:t>
            </a:r>
            <a:r>
              <a:rPr lang="zh-CN" sz="1800" dirty="0"/>
              <a:t>，</a:t>
            </a:r>
            <a:r>
              <a:rPr lang="zh-CN" altLang="en-US" sz="1800" dirty="0"/>
              <a:t>必须引用所属表单</a:t>
            </a:r>
            <a:r>
              <a:rPr lang="en-US" altLang="zh-CN" sz="1800" dirty="0"/>
              <a:t>id</a:t>
            </a:r>
            <a:r>
              <a:rPr lang="zh-CN" altLang="en-US" sz="1800" dirty="0"/>
              <a:t>。</a:t>
            </a:r>
            <a:endParaRPr lang="zh-CN" altLang="en-US" sz="1800" dirty="0"/>
          </a:p>
          <a:p>
            <a:pPr marL="457200" lvl="1" indent="0">
              <a:spcBef>
                <a:spcPts val="0"/>
              </a:spcBef>
              <a:spcAft>
                <a:spcPts val="0"/>
              </a:spcAft>
            </a:pPr>
            <a:r>
              <a:rPr lang="en-US" altLang="zh-CN" sz="1800" dirty="0"/>
              <a:t>list </a:t>
            </a:r>
            <a:r>
              <a:rPr lang="zh-CN" altLang="en-US" sz="1800" dirty="0"/>
              <a:t>属性规定输入域的</a:t>
            </a:r>
            <a:r>
              <a:rPr lang="en-US" altLang="zh-CN" sz="1800" dirty="0"/>
              <a:t>datalist</a:t>
            </a:r>
            <a:r>
              <a:rPr lang="zh-CN" altLang="en-US" sz="1800" dirty="0"/>
              <a:t>。</a:t>
            </a:r>
            <a:r>
              <a:rPr lang="en-US" altLang="zh-CN" sz="1800" dirty="0" err="1" smtClean="0"/>
              <a:t>datalist</a:t>
            </a:r>
            <a:r>
              <a:rPr lang="zh-CN" altLang="en-US" sz="1800" dirty="0" smtClean="0"/>
              <a:t>标</a:t>
            </a:r>
            <a:r>
              <a:rPr lang="zh-CN" altLang="en-US" sz="1800" dirty="0"/>
              <a:t>记是输入域的选项列表。</a:t>
            </a:r>
            <a:r>
              <a:rPr lang="en-US" altLang="zh-CN" sz="1800" dirty="0" smtClean="0"/>
              <a:t>list</a:t>
            </a:r>
            <a:r>
              <a:rPr lang="zh-CN" altLang="en-US" sz="1800" dirty="0" smtClean="0"/>
              <a:t>属</a:t>
            </a:r>
            <a:r>
              <a:rPr lang="zh-CN" altLang="en-US" sz="1800" dirty="0"/>
              <a:t>性适用于类</a:t>
            </a:r>
            <a:r>
              <a:rPr lang="zh-CN" altLang="en-US" sz="1800" dirty="0" smtClean="0"/>
              <a:t>型为</a:t>
            </a:r>
            <a:r>
              <a:rPr lang="en-US" altLang="zh-CN" sz="1800" dirty="0"/>
              <a:t>text</a:t>
            </a:r>
            <a:r>
              <a:rPr lang="zh-CN" altLang="en-US" sz="1800" dirty="0"/>
              <a:t>、</a:t>
            </a:r>
            <a:r>
              <a:rPr lang="en-US" altLang="zh-CN" sz="1800" dirty="0"/>
              <a:t>search</a:t>
            </a:r>
            <a:r>
              <a:rPr lang="zh-CN" altLang="en-US" sz="1800" dirty="0"/>
              <a:t>、</a:t>
            </a:r>
            <a:r>
              <a:rPr lang="en-US" altLang="zh-CN" sz="1800" dirty="0"/>
              <a:t>url</a:t>
            </a:r>
            <a:r>
              <a:rPr lang="zh-CN" altLang="en-US" sz="1800" dirty="0"/>
              <a:t>、</a:t>
            </a:r>
            <a:r>
              <a:rPr lang="en-US" altLang="zh-CN" sz="1800" dirty="0"/>
              <a:t>telephone</a:t>
            </a:r>
            <a:r>
              <a:rPr lang="zh-CN" altLang="en-US" sz="1800" dirty="0"/>
              <a:t>、</a:t>
            </a:r>
            <a:r>
              <a:rPr lang="en-US" altLang="zh-CN" sz="1800" dirty="0"/>
              <a:t>email</a:t>
            </a:r>
            <a:r>
              <a:rPr lang="zh-CN" altLang="en-US" sz="1800" dirty="0"/>
              <a:t>、</a:t>
            </a:r>
            <a:r>
              <a:rPr lang="en-US" altLang="zh-CN" sz="1800" dirty="0"/>
              <a:t>password</a:t>
            </a:r>
            <a:r>
              <a:rPr lang="zh-CN" altLang="en-US" sz="1800" dirty="0"/>
              <a:t>、</a:t>
            </a:r>
            <a:r>
              <a:rPr lang="en-US" altLang="zh-CN" sz="1800" dirty="0"/>
              <a:t>date pickers</a:t>
            </a:r>
            <a:r>
              <a:rPr lang="zh-CN" altLang="en-US" sz="1800" dirty="0"/>
              <a:t>、</a:t>
            </a:r>
            <a:r>
              <a:rPr lang="en-US" altLang="zh-CN" sz="1800" dirty="0"/>
              <a:t>range</a:t>
            </a:r>
            <a:r>
              <a:rPr lang="zh-CN" altLang="en-US" sz="1800" dirty="0"/>
              <a:t>、</a:t>
            </a:r>
            <a:r>
              <a:rPr lang="en-US" altLang="zh-CN" sz="1800" dirty="0"/>
              <a:t>color </a:t>
            </a:r>
            <a:r>
              <a:rPr lang="zh-CN" altLang="en-US" sz="1800" dirty="0"/>
              <a:t>的</a:t>
            </a:r>
            <a:r>
              <a:rPr lang="en-US" altLang="zh-CN" sz="1800" dirty="0" smtClean="0"/>
              <a:t>input</a:t>
            </a:r>
            <a:r>
              <a:rPr lang="zh-CN" altLang="en-US" sz="1800" dirty="0" smtClean="0"/>
              <a:t>标记。</a:t>
            </a:r>
            <a:endParaRPr lang="zh-CN" altLang="en-US" sz="1800" dirty="0" smtClean="0"/>
          </a:p>
          <a:p>
            <a:pPr marL="457200" lvl="1" indent="0">
              <a:spcBef>
                <a:spcPts val="0"/>
              </a:spcBef>
              <a:spcAft>
                <a:spcPts val="0"/>
              </a:spcAft>
            </a:pPr>
            <a:r>
              <a:rPr lang="en-US" altLang="zh-CN" sz="1800" dirty="0" smtClean="0"/>
              <a:t>placeholder </a:t>
            </a:r>
            <a:r>
              <a:rPr lang="zh-CN" altLang="en-US" sz="1800" dirty="0"/>
              <a:t>属性</a:t>
            </a:r>
            <a:r>
              <a:rPr lang="zh-CN" altLang="zh-CN" sz="1800" dirty="0"/>
              <a:t>提供提示，</a:t>
            </a:r>
            <a:r>
              <a:rPr lang="zh-CN" altLang="zh-CN" sz="1800" dirty="0">
                <a:sym typeface="+mn-ea"/>
              </a:rPr>
              <a:t>在用户输入值前会显示在输入域上，</a:t>
            </a:r>
            <a:r>
              <a:rPr lang="zh-CN" altLang="zh-CN" sz="1800" dirty="0"/>
              <a:t>描述输入域所期待的值。</a:t>
            </a:r>
            <a:r>
              <a:rPr lang="zh-CN" altLang="zh-CN" sz="2000" dirty="0">
                <a:sym typeface="+mn-ea"/>
              </a:rPr>
              <a:t>该属性支持类型为</a:t>
            </a:r>
            <a:r>
              <a:rPr lang="en-US" altLang="zh-CN" sz="2000" dirty="0">
                <a:sym typeface="+mn-ea"/>
              </a:rPr>
              <a:t>text</a:t>
            </a:r>
            <a:r>
              <a:rPr lang="zh-CN" altLang="zh-CN" sz="2000" dirty="0">
                <a:sym typeface="+mn-ea"/>
              </a:rPr>
              <a:t>、</a:t>
            </a:r>
            <a:r>
              <a:rPr lang="en-US" altLang="zh-CN" sz="2000" dirty="0">
                <a:sym typeface="+mn-ea"/>
              </a:rPr>
              <a:t>search</a:t>
            </a:r>
            <a:r>
              <a:rPr lang="zh-CN" altLang="zh-CN" sz="2000" dirty="0">
                <a:sym typeface="+mn-ea"/>
              </a:rPr>
              <a:t>、</a:t>
            </a:r>
            <a:r>
              <a:rPr lang="en-US" altLang="zh-CN" sz="2000" dirty="0" err="1">
                <a:sym typeface="+mn-ea"/>
              </a:rPr>
              <a:t>url</a:t>
            </a:r>
            <a:r>
              <a:rPr lang="zh-CN" altLang="zh-CN" sz="2000" dirty="0">
                <a:sym typeface="+mn-ea"/>
              </a:rPr>
              <a:t>、</a:t>
            </a:r>
            <a:r>
              <a:rPr lang="en-US" altLang="zh-CN" sz="2000" dirty="0">
                <a:sym typeface="+mn-ea"/>
              </a:rPr>
              <a:t>telephone</a:t>
            </a:r>
            <a:r>
              <a:rPr lang="zh-CN" altLang="zh-CN" sz="2000" dirty="0">
                <a:sym typeface="+mn-ea"/>
              </a:rPr>
              <a:t>、</a:t>
            </a:r>
            <a:r>
              <a:rPr lang="en-US" altLang="zh-CN" sz="2000" dirty="0">
                <a:sym typeface="+mn-ea"/>
              </a:rPr>
              <a:t>email</a:t>
            </a:r>
            <a:r>
              <a:rPr lang="zh-CN" altLang="zh-CN" sz="2000" dirty="0">
                <a:sym typeface="+mn-ea"/>
              </a:rPr>
              <a:t>、</a:t>
            </a:r>
            <a:r>
              <a:rPr lang="en-US" altLang="zh-CN" sz="2000" dirty="0">
                <a:sym typeface="+mn-ea"/>
              </a:rPr>
              <a:t>password</a:t>
            </a:r>
            <a:r>
              <a:rPr lang="zh-CN" altLang="zh-CN" sz="2000" dirty="0">
                <a:sym typeface="+mn-ea"/>
              </a:rPr>
              <a:t>的</a:t>
            </a:r>
            <a:r>
              <a:rPr lang="en-US" altLang="zh-CN" sz="2000" dirty="0">
                <a:sym typeface="+mn-ea"/>
              </a:rPr>
              <a:t>input</a:t>
            </a:r>
            <a:r>
              <a:rPr lang="zh-CN" altLang="zh-CN" sz="2000" dirty="0">
                <a:sym typeface="+mn-ea"/>
              </a:rPr>
              <a:t>标记。</a:t>
            </a:r>
            <a:endParaRPr lang="zh-CN" altLang="zh-CN" sz="2000" dirty="0">
              <a:sym typeface="+mn-ea"/>
            </a:endParaRPr>
          </a:p>
          <a:p>
            <a:pPr marL="457200" lvl="1" indent="0">
              <a:spcBef>
                <a:spcPts val="0"/>
              </a:spcBef>
              <a:spcAft>
                <a:spcPts val="0"/>
              </a:spcAft>
            </a:pPr>
            <a:r>
              <a:rPr lang="en-US" altLang="zh-CN" sz="2000" dirty="0">
                <a:sym typeface="+mn-ea"/>
              </a:rPr>
              <a:t>autofocus</a:t>
            </a:r>
            <a:r>
              <a:rPr lang="zh-CN" altLang="zh-CN" sz="2000" dirty="0">
                <a:sym typeface="+mn-ea"/>
              </a:rPr>
              <a:t>属</a:t>
            </a:r>
            <a:r>
              <a:rPr lang="zh-CN" altLang="zh-CN" sz="2000" dirty="0" smtClean="0">
                <a:sym typeface="+mn-ea"/>
              </a:rPr>
              <a:t>性</a:t>
            </a:r>
            <a:r>
              <a:rPr lang="zh-CN" altLang="zh-CN" sz="2000" dirty="0">
                <a:sym typeface="+mn-ea"/>
              </a:rPr>
              <a:t>规定在页面加载时，该域自动获得焦点。该属性适用于所有</a:t>
            </a:r>
            <a:r>
              <a:rPr lang="en-US" altLang="zh-CN" sz="2000" dirty="0">
                <a:sym typeface="+mn-ea"/>
              </a:rPr>
              <a:t>input</a:t>
            </a:r>
            <a:r>
              <a:rPr lang="zh-CN" altLang="zh-CN" sz="2000" dirty="0">
                <a:sym typeface="+mn-ea"/>
              </a:rPr>
              <a:t>标记的类型</a:t>
            </a:r>
            <a:r>
              <a:rPr lang="zh-CN" altLang="zh-CN" sz="2000" dirty="0" smtClean="0">
                <a:sym typeface="+mn-ea"/>
              </a:rPr>
              <a:t>。</a:t>
            </a:r>
            <a:endParaRPr lang="en-US" altLang="zh-CN" sz="2000" dirty="0" smtClean="0"/>
          </a:p>
          <a:p>
            <a:pPr marL="457200" lvl="1" indent="0">
              <a:spcBef>
                <a:spcPts val="0"/>
              </a:spcBef>
              <a:spcAft>
                <a:spcPts val="0"/>
              </a:spcAft>
            </a:pP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input </a:t>
            </a:r>
            <a:r>
              <a:rPr lang="zh-CN" altLang="en-US" dirty="0"/>
              <a:t>标记的新增部分属性的应用</a:t>
            </a:r>
            <a:endParaRPr lang="zh-CN" altLang="en-US" dirty="0"/>
          </a:p>
        </p:txBody>
      </p:sp>
      <p:sp>
        <p:nvSpPr>
          <p:cNvPr id="3" name="内容占位符 2"/>
          <p:cNvSpPr>
            <a:spLocks noGrp="1"/>
          </p:cNvSpPr>
          <p:nvPr>
            <p:ph idx="1"/>
          </p:nvPr>
        </p:nvSpPr>
        <p:spPr>
          <a:xfrm>
            <a:off x="422275" y="1162050"/>
            <a:ext cx="8093075" cy="3817620"/>
          </a:xfrm>
        </p:spPr>
        <p:txBody>
          <a:bodyPr>
            <a:normAutofit/>
          </a:bodyPr>
          <a:lstStyle/>
          <a:p>
            <a:pPr>
              <a:lnSpc>
                <a:spcPts val="1400"/>
              </a:lnSpc>
              <a:spcBef>
                <a:spcPts val="0"/>
              </a:spcBef>
              <a:spcAft>
                <a:spcPts val="0"/>
              </a:spcAft>
              <a:buNone/>
            </a:pPr>
            <a:r>
              <a:rPr lang="en-US" altLang="zh-CN" sz="1400" dirty="0">
                <a:sym typeface="+mn-ea"/>
              </a:rPr>
              <a:t>&lt;body</a:t>
            </a:r>
            <a:r>
              <a:rPr lang="en-US" altLang="zh-CN" sz="1400" dirty="0" smtClean="0">
                <a:sym typeface="+mn-ea"/>
              </a:rPr>
              <a:t>&gt;</a:t>
            </a:r>
            <a:endParaRPr lang="en-US" altLang="zh-CN" sz="1400" dirty="0" smtClean="0"/>
          </a:p>
          <a:p>
            <a:pPr>
              <a:lnSpc>
                <a:spcPts val="1400"/>
              </a:lnSpc>
              <a:spcBef>
                <a:spcPts val="0"/>
              </a:spcBef>
              <a:spcAft>
                <a:spcPts val="0"/>
              </a:spcAft>
              <a:buNone/>
            </a:pPr>
            <a:r>
              <a:rPr lang="en-US" altLang="zh-CN" sz="1400" dirty="0" smtClean="0">
                <a:sym typeface="+mn-ea"/>
              </a:rPr>
              <a:t>  &lt;</a:t>
            </a:r>
            <a:r>
              <a:rPr lang="en-US" altLang="zh-CN" sz="1400" dirty="0" err="1">
                <a:sym typeface="+mn-ea"/>
              </a:rPr>
              <a:t>fieldset</a:t>
            </a:r>
            <a:r>
              <a:rPr lang="en-US" altLang="zh-CN" sz="1400" dirty="0">
                <a:sym typeface="+mn-ea"/>
              </a:rPr>
              <a:t> style="text-align:center;border:1px solid red;"&gt;</a:t>
            </a:r>
            <a:endParaRPr lang="en-US" altLang="zh-CN" sz="1400" dirty="0"/>
          </a:p>
          <a:p>
            <a:pPr>
              <a:lnSpc>
                <a:spcPts val="1400"/>
              </a:lnSpc>
              <a:spcBef>
                <a:spcPts val="0"/>
              </a:spcBef>
              <a:spcAft>
                <a:spcPts val="0"/>
              </a:spcAft>
              <a:buNone/>
            </a:pPr>
            <a:r>
              <a:rPr lang="en-US" altLang="zh-CN" sz="1400" dirty="0" smtClean="0"/>
              <a:t>    &lt;</a:t>
            </a:r>
            <a:r>
              <a:rPr lang="en-US" altLang="zh-CN" sz="1400" dirty="0"/>
              <a:t>legend align="center"&gt;</a:t>
            </a:r>
            <a:r>
              <a:rPr lang="zh-CN" altLang="en-US" sz="1400" dirty="0"/>
              <a:t>用户登录</a:t>
            </a:r>
            <a:r>
              <a:rPr lang="en-US" altLang="zh-CN" sz="1400" dirty="0"/>
              <a:t>&lt;/legend&gt;</a:t>
            </a:r>
            <a:endParaRPr lang="en-US" altLang="zh-CN" sz="1400" dirty="0"/>
          </a:p>
          <a:p>
            <a:pPr>
              <a:lnSpc>
                <a:spcPts val="1400"/>
              </a:lnSpc>
              <a:spcBef>
                <a:spcPts val="0"/>
              </a:spcBef>
              <a:spcAft>
                <a:spcPts val="0"/>
              </a:spcAft>
              <a:buNone/>
            </a:pPr>
            <a:r>
              <a:rPr lang="en-US" altLang="zh-CN" sz="1400" dirty="0"/>
              <a:t>    &lt;form name="</a:t>
            </a:r>
            <a:r>
              <a:rPr lang="en-US" altLang="zh-CN" sz="1400" dirty="0" err="1"/>
              <a:t>myform</a:t>
            </a:r>
            <a:r>
              <a:rPr lang="en-US" altLang="zh-CN" sz="1400" dirty="0"/>
              <a:t>" action="" method="get"&gt;</a:t>
            </a:r>
            <a:endParaRPr lang="en-US" altLang="zh-CN" sz="1400" dirty="0"/>
          </a:p>
          <a:p>
            <a:pPr>
              <a:lnSpc>
                <a:spcPts val="1400"/>
              </a:lnSpc>
              <a:spcBef>
                <a:spcPts val="0"/>
              </a:spcBef>
              <a:spcAft>
                <a:spcPts val="0"/>
              </a:spcAft>
              <a:buNone/>
            </a:pPr>
            <a:r>
              <a:rPr lang="zh-CN" altLang="en-US" sz="1400" dirty="0"/>
              <a:t>    姓名</a:t>
            </a:r>
            <a:r>
              <a:rPr lang="en-US" altLang="zh-CN" sz="1400" dirty="0"/>
              <a:t>: &lt;input type="text" name="name" placeholder="</a:t>
            </a:r>
            <a:r>
              <a:rPr lang="zh-CN" altLang="en-US" sz="1400" dirty="0"/>
              <a:t>请输入姓名</a:t>
            </a:r>
            <a:r>
              <a:rPr lang="en-US" altLang="zh-CN" sz="1400" dirty="0"/>
              <a:t>"  autofocus="autofocus" /&gt;</a:t>
            </a:r>
            <a:endParaRPr lang="en-US" altLang="zh-CN" sz="1400" dirty="0"/>
          </a:p>
          <a:p>
            <a:pPr>
              <a:lnSpc>
                <a:spcPts val="1400"/>
              </a:lnSpc>
              <a:spcBef>
                <a:spcPts val="0"/>
              </a:spcBef>
              <a:spcAft>
                <a:spcPts val="0"/>
              </a:spcAft>
              <a:buNone/>
            </a:pPr>
            <a:r>
              <a:rPr lang="zh-CN" altLang="en-US" sz="1400" dirty="0"/>
              <a:t>    班级：</a:t>
            </a:r>
            <a:r>
              <a:rPr lang="en-US" altLang="zh-CN" sz="1400" dirty="0"/>
              <a:t>&lt;input type="text" name="class" placeholder="</a:t>
            </a:r>
            <a:r>
              <a:rPr lang="zh-CN" altLang="en-US" sz="1400" dirty="0"/>
              <a:t>请输入班级</a:t>
            </a:r>
            <a:r>
              <a:rPr lang="en-US" altLang="zh-CN" sz="1400" dirty="0"/>
              <a:t>" list="</a:t>
            </a:r>
            <a:r>
              <a:rPr lang="en-US" altLang="zh-CN" sz="1400" dirty="0" err="1"/>
              <a:t>class_list</a:t>
            </a:r>
            <a:r>
              <a:rPr lang="en-US" altLang="zh-CN" sz="1400" dirty="0"/>
              <a:t>"/&gt;</a:t>
            </a:r>
            <a:endParaRPr lang="en-US" altLang="zh-CN" sz="1400" dirty="0"/>
          </a:p>
          <a:p>
            <a:pPr>
              <a:lnSpc>
                <a:spcPts val="1400"/>
              </a:lnSpc>
              <a:spcBef>
                <a:spcPts val="0"/>
              </a:spcBef>
              <a:spcAft>
                <a:spcPts val="0"/>
              </a:spcAft>
              <a:buNone/>
            </a:pPr>
            <a:r>
              <a:rPr lang="en-US" altLang="zh-CN" sz="1400" dirty="0"/>
              <a:t>      &lt;</a:t>
            </a:r>
            <a:r>
              <a:rPr lang="en-US" altLang="zh-CN" sz="1400" dirty="0" err="1"/>
              <a:t>datalist</a:t>
            </a:r>
            <a:r>
              <a:rPr lang="en-US" altLang="zh-CN" sz="1400" dirty="0"/>
              <a:t> id="</a:t>
            </a:r>
            <a:r>
              <a:rPr lang="en-US" altLang="zh-CN" sz="1400" dirty="0" err="1"/>
              <a:t>class_list</a:t>
            </a:r>
            <a:r>
              <a:rPr lang="en-US" altLang="zh-CN" sz="1400" dirty="0"/>
              <a:t>"&gt;</a:t>
            </a:r>
            <a:endParaRPr lang="en-US" altLang="zh-CN" sz="1400" dirty="0"/>
          </a:p>
          <a:p>
            <a:pPr>
              <a:lnSpc>
                <a:spcPts val="1400"/>
              </a:lnSpc>
              <a:spcBef>
                <a:spcPts val="0"/>
              </a:spcBef>
              <a:spcAft>
                <a:spcPts val="0"/>
              </a:spcAft>
              <a:buNone/>
            </a:pPr>
            <a:r>
              <a:rPr lang="en-US" altLang="zh-CN" sz="1400" dirty="0"/>
              <a:t>        &lt;option value="15</a:t>
            </a:r>
            <a:r>
              <a:rPr lang="zh-CN" altLang="en-US" sz="1400" dirty="0"/>
              <a:t>计算机</a:t>
            </a:r>
            <a:r>
              <a:rPr lang="en-US" altLang="zh-CN" sz="1400" dirty="0"/>
              <a:t>1</a:t>
            </a:r>
            <a:r>
              <a:rPr lang="zh-CN" altLang="en-US" sz="1400" dirty="0"/>
              <a:t>班</a:t>
            </a:r>
            <a:r>
              <a:rPr lang="en-US" altLang="zh-CN" sz="1400" dirty="0"/>
              <a:t>"&gt;</a:t>
            </a:r>
            <a:endParaRPr lang="en-US" altLang="zh-CN" sz="1400" dirty="0"/>
          </a:p>
          <a:p>
            <a:pPr>
              <a:lnSpc>
                <a:spcPts val="1400"/>
              </a:lnSpc>
              <a:spcBef>
                <a:spcPts val="0"/>
              </a:spcBef>
              <a:spcAft>
                <a:spcPts val="0"/>
              </a:spcAft>
              <a:buNone/>
            </a:pPr>
            <a:r>
              <a:rPr lang="en-US" altLang="zh-CN" sz="1400" dirty="0"/>
              <a:t>        &lt;option value="15</a:t>
            </a:r>
            <a:r>
              <a:rPr lang="zh-CN" altLang="en-US" sz="1400" dirty="0"/>
              <a:t>软件工程</a:t>
            </a:r>
            <a:r>
              <a:rPr lang="en-US" altLang="zh-CN" sz="1400" dirty="0"/>
              <a:t>"&gt;</a:t>
            </a:r>
            <a:endParaRPr lang="en-US" altLang="zh-CN" sz="1400" dirty="0"/>
          </a:p>
          <a:p>
            <a:pPr>
              <a:lnSpc>
                <a:spcPts val="1400"/>
              </a:lnSpc>
              <a:spcBef>
                <a:spcPts val="0"/>
              </a:spcBef>
              <a:spcAft>
                <a:spcPts val="0"/>
              </a:spcAft>
              <a:buNone/>
            </a:pPr>
            <a:r>
              <a:rPr lang="en-US" altLang="zh-CN" sz="1400" dirty="0"/>
              <a:t>        &lt;option value="15</a:t>
            </a:r>
            <a:r>
              <a:rPr lang="zh-CN" altLang="en-US" sz="1400" dirty="0"/>
              <a:t>信息管理与信息系统</a:t>
            </a:r>
            <a:r>
              <a:rPr lang="en-US" altLang="zh-CN" sz="1400" dirty="0"/>
              <a:t>"&gt;</a:t>
            </a:r>
            <a:endParaRPr lang="en-US" altLang="zh-CN" sz="1400" dirty="0"/>
          </a:p>
          <a:p>
            <a:pPr>
              <a:lnSpc>
                <a:spcPts val="1400"/>
              </a:lnSpc>
              <a:spcBef>
                <a:spcPts val="0"/>
              </a:spcBef>
              <a:spcAft>
                <a:spcPts val="0"/>
              </a:spcAft>
              <a:buNone/>
            </a:pPr>
            <a:r>
              <a:rPr lang="en-US" altLang="zh-CN" sz="1400" dirty="0"/>
              <a:t>        &lt;option value="15</a:t>
            </a:r>
            <a:r>
              <a:rPr lang="zh-CN" altLang="en-US" sz="1400" dirty="0"/>
              <a:t>电子信息工程</a:t>
            </a:r>
            <a:r>
              <a:rPr lang="en-US" altLang="zh-CN" sz="1400" dirty="0"/>
              <a:t>"&gt;</a:t>
            </a:r>
            <a:endParaRPr lang="en-US" altLang="zh-CN" sz="1400" dirty="0"/>
          </a:p>
          <a:p>
            <a:pPr>
              <a:lnSpc>
                <a:spcPts val="1400"/>
              </a:lnSpc>
              <a:spcBef>
                <a:spcPts val="0"/>
              </a:spcBef>
              <a:spcAft>
                <a:spcPts val="0"/>
              </a:spcAft>
              <a:buNone/>
            </a:pPr>
            <a:r>
              <a:rPr lang="en-US" altLang="zh-CN" sz="1400" dirty="0"/>
              <a:t>      &lt;/</a:t>
            </a:r>
            <a:r>
              <a:rPr lang="en-US" altLang="zh-CN" sz="1400" dirty="0" err="1"/>
              <a:t>datalist</a:t>
            </a:r>
            <a:r>
              <a:rPr lang="en-US" altLang="zh-CN" sz="1400" dirty="0"/>
              <a:t>&gt;</a:t>
            </a:r>
            <a:endParaRPr lang="en-US" altLang="zh-CN" sz="1400" dirty="0"/>
          </a:p>
          <a:p>
            <a:pPr>
              <a:lnSpc>
                <a:spcPts val="1400"/>
              </a:lnSpc>
              <a:spcBef>
                <a:spcPts val="0"/>
              </a:spcBef>
              <a:spcAft>
                <a:spcPts val="0"/>
              </a:spcAft>
              <a:buNone/>
            </a:pPr>
            <a:r>
              <a:rPr lang="en-US" altLang="zh-CN" sz="1400" dirty="0"/>
              <a:t>      &lt;input type="image" </a:t>
            </a:r>
            <a:r>
              <a:rPr lang="en-US" altLang="zh-CN" sz="1400" dirty="0" err="1"/>
              <a:t>src</a:t>
            </a:r>
            <a:r>
              <a:rPr lang="en-US" altLang="zh-CN" sz="1400" dirty="0"/>
              <a:t>="</a:t>
            </a:r>
            <a:r>
              <a:rPr lang="en-US" altLang="zh-CN" sz="1400" dirty="0" err="1"/>
              <a:t>eg_submit.jpg</a:t>
            </a:r>
            <a:r>
              <a:rPr lang="en-US" altLang="zh-CN" sz="1400" dirty="0"/>
              <a:t>" width="35" height="35"/&gt;</a:t>
            </a:r>
            <a:endParaRPr lang="en-US" altLang="zh-CN" sz="1400" dirty="0"/>
          </a:p>
          <a:p>
            <a:pPr>
              <a:lnSpc>
                <a:spcPts val="1400"/>
              </a:lnSpc>
              <a:spcBef>
                <a:spcPts val="0"/>
              </a:spcBef>
              <a:spcAft>
                <a:spcPts val="0"/>
              </a:spcAft>
              <a:buNone/>
            </a:pPr>
            <a:r>
              <a:rPr lang="en-US" altLang="zh-CN" sz="1400" dirty="0"/>
              <a:t>    &lt;/form&gt;</a:t>
            </a:r>
            <a:endParaRPr lang="en-US" altLang="zh-CN" sz="1400" dirty="0"/>
          </a:p>
          <a:p>
            <a:pPr>
              <a:lnSpc>
                <a:spcPts val="1400"/>
              </a:lnSpc>
              <a:spcBef>
                <a:spcPts val="0"/>
              </a:spcBef>
              <a:spcAft>
                <a:spcPts val="0"/>
              </a:spcAft>
              <a:buNone/>
            </a:pPr>
            <a:r>
              <a:rPr lang="en-US" altLang="zh-CN" sz="1400" dirty="0"/>
              <a:t>    &lt;p&gt;</a:t>
            </a:r>
            <a:r>
              <a:rPr lang="zh-CN" altLang="en-US" sz="1400" dirty="0"/>
              <a:t>下面的输入域在 </a:t>
            </a:r>
            <a:r>
              <a:rPr lang="en-US" altLang="zh-CN" sz="1400" dirty="0"/>
              <a:t>form </a:t>
            </a:r>
            <a:r>
              <a:rPr lang="zh-CN" altLang="en-US" sz="1400" dirty="0"/>
              <a:t>元素之外，但仍然是表单的一部分。</a:t>
            </a:r>
            <a:r>
              <a:rPr lang="en-US" altLang="zh-CN" sz="1400" dirty="0"/>
              <a:t>&lt;/p&gt;</a:t>
            </a:r>
            <a:endParaRPr lang="en-US" altLang="zh-CN" sz="1400" dirty="0"/>
          </a:p>
          <a:p>
            <a:pPr>
              <a:lnSpc>
                <a:spcPts val="1400"/>
              </a:lnSpc>
              <a:spcBef>
                <a:spcPts val="0"/>
              </a:spcBef>
              <a:spcAft>
                <a:spcPts val="0"/>
              </a:spcAft>
              <a:buNone/>
            </a:pPr>
            <a:r>
              <a:rPr lang="zh-CN" altLang="en-US" sz="1400" dirty="0"/>
              <a:t>    密码：</a:t>
            </a:r>
            <a:r>
              <a:rPr lang="en-US" altLang="zh-CN" sz="1400" dirty="0"/>
              <a:t>&lt;input type="password" name="</a:t>
            </a:r>
            <a:r>
              <a:rPr lang="en-US" altLang="zh-CN" sz="1400" dirty="0" err="1"/>
              <a:t>user_key</a:t>
            </a:r>
            <a:r>
              <a:rPr lang="en-US" altLang="zh-CN" sz="1400" dirty="0"/>
              <a:t>" form="</a:t>
            </a:r>
            <a:r>
              <a:rPr lang="en-US" altLang="zh-CN" sz="1400" dirty="0" err="1"/>
              <a:t>myform</a:t>
            </a:r>
            <a:r>
              <a:rPr lang="en-US" altLang="zh-CN" sz="1400" dirty="0"/>
              <a:t>"&gt;</a:t>
            </a:r>
            <a:endParaRPr lang="en-US" altLang="zh-CN" sz="1400" dirty="0"/>
          </a:p>
          <a:p>
            <a:pPr>
              <a:lnSpc>
                <a:spcPts val="1400"/>
              </a:lnSpc>
              <a:spcBef>
                <a:spcPts val="0"/>
              </a:spcBef>
              <a:spcAft>
                <a:spcPts val="0"/>
              </a:spcAft>
              <a:buNone/>
            </a:pPr>
            <a:r>
              <a:rPr lang="en-US" altLang="zh-CN" sz="1400" dirty="0"/>
              <a:t>  &lt;/</a:t>
            </a:r>
            <a:r>
              <a:rPr lang="en-US" altLang="zh-CN" sz="1400" dirty="0" err="1"/>
              <a:t>fieldset</a:t>
            </a:r>
            <a:r>
              <a:rPr lang="en-US" altLang="zh-CN" sz="1400" dirty="0"/>
              <a:t>&gt;</a:t>
            </a:r>
            <a:endParaRPr lang="en-US" altLang="zh-CN" sz="1400" dirty="0"/>
          </a:p>
          <a:p>
            <a:pPr>
              <a:lnSpc>
                <a:spcPts val="1400"/>
              </a:lnSpc>
              <a:spcBef>
                <a:spcPts val="0"/>
              </a:spcBef>
              <a:spcAft>
                <a:spcPts val="0"/>
              </a:spcAft>
              <a:buNone/>
            </a:pPr>
            <a:r>
              <a:rPr lang="en-US" altLang="zh-CN" sz="1400" dirty="0"/>
              <a:t>&lt;/body</a:t>
            </a:r>
            <a:r>
              <a:rPr lang="en-US" altLang="zh-CN" sz="1400" dirty="0" smtClean="0"/>
              <a:t>&gt;&lt;/</a:t>
            </a:r>
            <a:r>
              <a:rPr lang="en-US" altLang="zh-CN" sz="1400" dirty="0"/>
              <a:t>html&gt;</a:t>
            </a:r>
            <a:endParaRPr lang="zh-CN" altLang="en-US" sz="1400" dirty="0"/>
          </a:p>
        </p:txBody>
      </p:sp>
      <p:pic>
        <p:nvPicPr>
          <p:cNvPr id="99331" name="Picture 3"/>
          <p:cNvPicPr>
            <a:picLocks noChangeAspect="1" noChangeArrowheads="1"/>
          </p:cNvPicPr>
          <p:nvPr/>
        </p:nvPicPr>
        <p:blipFill>
          <a:blip r:embed="rId1" cstate="print"/>
          <a:srcRect t="27975"/>
          <a:stretch>
            <a:fillRect/>
          </a:stretch>
        </p:blipFill>
        <p:spPr bwMode="auto">
          <a:xfrm>
            <a:off x="363855" y="5078730"/>
            <a:ext cx="3255645" cy="1013460"/>
          </a:xfrm>
          <a:prstGeom prst="rect">
            <a:avLst/>
          </a:prstGeom>
          <a:noFill/>
          <a:ln w="9525">
            <a:noFill/>
            <a:miter lim="800000"/>
            <a:headEnd/>
            <a:tailEnd/>
          </a:ln>
        </p:spPr>
      </p:pic>
      <p:pic>
        <p:nvPicPr>
          <p:cNvPr id="99332" name="Picture 4"/>
          <p:cNvPicPr>
            <a:picLocks noChangeAspect="1" noChangeArrowheads="1"/>
          </p:cNvPicPr>
          <p:nvPr/>
        </p:nvPicPr>
        <p:blipFill>
          <a:blip r:embed="rId2" cstate="print"/>
          <a:srcRect t="30882"/>
          <a:stretch>
            <a:fillRect/>
          </a:stretch>
        </p:blipFill>
        <p:spPr bwMode="auto">
          <a:xfrm>
            <a:off x="3999230" y="5145405"/>
            <a:ext cx="3392170" cy="1013460"/>
          </a:xfrm>
          <a:prstGeom prst="rect">
            <a:avLst/>
          </a:prstGeom>
          <a:noFill/>
          <a:ln w="9525">
            <a:noFill/>
            <a:miter lim="800000"/>
            <a:headEnd/>
            <a:tailEnd/>
          </a:ln>
        </p:spPr>
      </p:pic>
      <p:graphicFrame>
        <p:nvGraphicFramePr>
          <p:cNvPr id="4" name="对象 3">
            <a:hlinkClick r:id="" action="ppaction://ole?verb="/>
          </p:cNvPr>
          <p:cNvGraphicFramePr>
            <a:graphicFrameLocks noChangeAspect="1"/>
          </p:cNvGraphicFramePr>
          <p:nvPr/>
        </p:nvGraphicFramePr>
        <p:xfrm>
          <a:off x="7391400" y="5432425"/>
          <a:ext cx="1123950" cy="542925"/>
        </p:xfrm>
        <a:graphic>
          <a:graphicData uri="http://schemas.openxmlformats.org/presentationml/2006/ole">
            <mc:AlternateContent xmlns:mc="http://schemas.openxmlformats.org/markup-compatibility/2006">
              <mc:Choice xmlns:v="urn:schemas-microsoft-com:vml" Requires="v">
                <p:oleObj spid="_x0000_s5121" name="" r:id="rId3" imgW="1123950" imgH="542925" progId="Package">
                  <p:embed/>
                </p:oleObj>
              </mc:Choice>
              <mc:Fallback>
                <p:oleObj name="" r:id="rId3" imgW="1123950" imgH="542925" progId="Package">
                  <p:embed/>
                  <p:pic>
                    <p:nvPicPr>
                      <p:cNvPr id="0" name="图片 5120"/>
                      <p:cNvPicPr/>
                      <p:nvPr/>
                    </p:nvPicPr>
                    <p:blipFill>
                      <a:blip r:embed="rId4"/>
                      <a:stretch>
                        <a:fillRect/>
                      </a:stretch>
                    </p:blipFill>
                    <p:spPr>
                      <a:xfrm>
                        <a:off x="7391400" y="5432425"/>
                        <a:ext cx="1123950" cy="542925"/>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新增的表单属性</a:t>
            </a:r>
            <a:endParaRPr lang="zh-CN" altLang="en-US" dirty="0"/>
          </a:p>
        </p:txBody>
      </p:sp>
      <p:sp>
        <p:nvSpPr>
          <p:cNvPr id="3" name="内容占位符 2"/>
          <p:cNvSpPr>
            <a:spLocks noGrp="1"/>
          </p:cNvSpPr>
          <p:nvPr>
            <p:ph idx="1"/>
          </p:nvPr>
        </p:nvSpPr>
        <p:spPr>
          <a:xfrm>
            <a:off x="428625" y="1276350"/>
            <a:ext cx="8129905" cy="3810000"/>
          </a:xfrm>
        </p:spPr>
        <p:txBody>
          <a:bodyPr>
            <a:noAutofit/>
          </a:bodyPr>
          <a:lstStyle/>
          <a:p>
            <a:pPr>
              <a:spcBef>
                <a:spcPts val="0"/>
              </a:spcBef>
              <a:spcAft>
                <a:spcPts val="0"/>
              </a:spcAft>
            </a:pPr>
            <a:r>
              <a:rPr lang="en-US" altLang="zh-CN" sz="1800" dirty="0"/>
              <a:t>required </a:t>
            </a:r>
            <a:r>
              <a:rPr lang="zh-CN" altLang="en-US" sz="1800" dirty="0"/>
              <a:t>属性</a:t>
            </a:r>
            <a:r>
              <a:rPr lang="zh-CN" altLang="en-US" sz="1800" dirty="0" smtClean="0"/>
              <a:t>。</a:t>
            </a:r>
            <a:r>
              <a:rPr lang="en-US" altLang="zh-CN" sz="1800" dirty="0" smtClean="0"/>
              <a:t>required </a:t>
            </a:r>
            <a:r>
              <a:rPr lang="zh-CN" altLang="en-US" sz="1800" dirty="0"/>
              <a:t>属性规定必须在提交之前填写输入域（不能为空）。</a:t>
            </a:r>
            <a:r>
              <a:rPr lang="en-US" altLang="zh-CN" sz="1800" dirty="0"/>
              <a:t>required </a:t>
            </a:r>
            <a:r>
              <a:rPr lang="zh-CN" altLang="en-US" sz="1800" dirty="0"/>
              <a:t>属性适用于类</a:t>
            </a:r>
            <a:r>
              <a:rPr lang="zh-CN" altLang="en-US" sz="1800" dirty="0" smtClean="0"/>
              <a:t>型为</a:t>
            </a:r>
            <a:r>
              <a:rPr lang="en-US" altLang="zh-CN" sz="1800" dirty="0"/>
              <a:t>text</a:t>
            </a:r>
            <a:r>
              <a:rPr lang="zh-CN" altLang="en-US" sz="1800" dirty="0"/>
              <a:t>、</a:t>
            </a:r>
            <a:r>
              <a:rPr lang="en-US" altLang="zh-CN" sz="1800" dirty="0"/>
              <a:t>search</a:t>
            </a:r>
            <a:r>
              <a:rPr lang="zh-CN" altLang="en-US" sz="1800" dirty="0"/>
              <a:t>、</a:t>
            </a:r>
            <a:r>
              <a:rPr lang="en-US" altLang="zh-CN" sz="1800" dirty="0"/>
              <a:t>url</a:t>
            </a:r>
            <a:r>
              <a:rPr lang="zh-CN" altLang="en-US" sz="1800" dirty="0"/>
              <a:t>、</a:t>
            </a:r>
            <a:r>
              <a:rPr lang="en-US" altLang="zh-CN" sz="1800" dirty="0"/>
              <a:t>telephone</a:t>
            </a:r>
            <a:r>
              <a:rPr lang="zh-CN" altLang="en-US" sz="1800" dirty="0"/>
              <a:t>、</a:t>
            </a:r>
            <a:r>
              <a:rPr lang="en-US" altLang="zh-CN" sz="1800" dirty="0"/>
              <a:t>email</a:t>
            </a:r>
            <a:r>
              <a:rPr lang="zh-CN" altLang="en-US" sz="1800" dirty="0"/>
              <a:t>、</a:t>
            </a:r>
            <a:r>
              <a:rPr lang="en-US" altLang="zh-CN" sz="1800" dirty="0"/>
              <a:t>password</a:t>
            </a:r>
            <a:r>
              <a:rPr lang="zh-CN" altLang="en-US" sz="1800" dirty="0"/>
              <a:t>、</a:t>
            </a:r>
            <a:r>
              <a:rPr lang="en-US" altLang="zh-CN" sz="1800" dirty="0"/>
              <a:t>date pickers</a:t>
            </a:r>
            <a:r>
              <a:rPr lang="zh-CN" altLang="en-US" sz="1800" dirty="0"/>
              <a:t>、</a:t>
            </a:r>
            <a:r>
              <a:rPr lang="en-US" altLang="zh-CN" sz="1800" dirty="0"/>
              <a:t>number</a:t>
            </a:r>
            <a:r>
              <a:rPr lang="zh-CN" altLang="en-US" sz="1800" dirty="0"/>
              <a:t>、</a:t>
            </a:r>
            <a:r>
              <a:rPr lang="en-US" altLang="zh-CN" sz="1800" dirty="0"/>
              <a:t>checkbox</a:t>
            </a:r>
            <a:r>
              <a:rPr lang="zh-CN" altLang="en-US" sz="1800" dirty="0"/>
              <a:t>、</a:t>
            </a:r>
            <a:r>
              <a:rPr lang="en-US" altLang="zh-CN" sz="1800" dirty="0"/>
              <a:t>radio</a:t>
            </a:r>
            <a:r>
              <a:rPr lang="zh-CN" altLang="en-US" sz="1800" dirty="0" smtClean="0"/>
              <a:t>、</a:t>
            </a:r>
            <a:r>
              <a:rPr lang="en-US" altLang="zh-CN" sz="1800" dirty="0" smtClean="0"/>
              <a:t>file </a:t>
            </a:r>
            <a:r>
              <a:rPr lang="zh-CN" altLang="en-US" sz="1800" dirty="0"/>
              <a:t>的</a:t>
            </a:r>
            <a:r>
              <a:rPr lang="en-US" altLang="zh-CN" sz="1800" dirty="0"/>
              <a:t>input </a:t>
            </a:r>
            <a:r>
              <a:rPr lang="zh-CN" altLang="en-US" sz="1800" dirty="0"/>
              <a:t>标记。属性设置方法为</a:t>
            </a:r>
            <a:r>
              <a:rPr lang="en-US" altLang="zh-CN" sz="1800" dirty="0"/>
              <a:t>required</a:t>
            </a:r>
            <a:r>
              <a:rPr lang="en-US" altLang="zh-CN" sz="1800" dirty="0" smtClean="0"/>
              <a:t>=“required”</a:t>
            </a:r>
            <a:r>
              <a:rPr lang="zh-CN" altLang="en-US" sz="1800" dirty="0" smtClean="0"/>
              <a:t>或</a:t>
            </a:r>
            <a:r>
              <a:rPr lang="zh-CN" altLang="en-US" sz="1800" dirty="0"/>
              <a:t>直接使用该属性</a:t>
            </a:r>
            <a:r>
              <a:rPr lang="en-US" altLang="zh-CN" sz="1800" dirty="0"/>
              <a:t>required</a:t>
            </a:r>
            <a:r>
              <a:rPr lang="zh-CN" altLang="en-US" sz="1800" dirty="0"/>
              <a:t>。</a:t>
            </a:r>
            <a:endParaRPr lang="zh-CN" altLang="en-US" sz="1800" dirty="0"/>
          </a:p>
          <a:p>
            <a:pPr>
              <a:spcBef>
                <a:spcPts val="0"/>
              </a:spcBef>
              <a:spcAft>
                <a:spcPts val="0"/>
              </a:spcAft>
            </a:pPr>
            <a:endParaRPr lang="en-US" altLang="zh-CN" sz="1800" dirty="0" smtClean="0"/>
          </a:p>
          <a:p>
            <a:pPr>
              <a:spcBef>
                <a:spcPts val="0"/>
              </a:spcBef>
              <a:spcAft>
                <a:spcPts val="0"/>
              </a:spcAft>
            </a:pPr>
            <a:r>
              <a:rPr lang="en-US" altLang="zh-CN" sz="1800" dirty="0" smtClean="0"/>
              <a:t>min</a:t>
            </a:r>
            <a:r>
              <a:rPr lang="zh-CN" altLang="en-US" sz="1800" dirty="0"/>
              <a:t>、</a:t>
            </a:r>
            <a:r>
              <a:rPr lang="en-US" altLang="zh-CN" sz="1800" dirty="0"/>
              <a:t>max </a:t>
            </a:r>
            <a:r>
              <a:rPr lang="zh-CN" altLang="en-US" sz="1800" dirty="0"/>
              <a:t>和</a:t>
            </a:r>
            <a:r>
              <a:rPr lang="en-US" altLang="zh-CN" sz="1800" dirty="0"/>
              <a:t>step </a:t>
            </a:r>
            <a:r>
              <a:rPr lang="zh-CN" altLang="en-US" sz="1800" dirty="0"/>
              <a:t>属性</a:t>
            </a:r>
            <a:r>
              <a:rPr lang="zh-CN" altLang="en-US" sz="1800" dirty="0" smtClean="0"/>
              <a:t>。</a:t>
            </a:r>
            <a:r>
              <a:rPr lang="en-US" altLang="zh-CN" sz="1800" dirty="0" smtClean="0"/>
              <a:t>min</a:t>
            </a:r>
            <a:r>
              <a:rPr lang="zh-CN" altLang="en-US" sz="1800" dirty="0"/>
              <a:t>、</a:t>
            </a:r>
            <a:r>
              <a:rPr lang="en-US" altLang="zh-CN" sz="1800" dirty="0"/>
              <a:t>max </a:t>
            </a:r>
            <a:r>
              <a:rPr lang="zh-CN" altLang="en-US" sz="1800" dirty="0"/>
              <a:t>和</a:t>
            </a:r>
            <a:r>
              <a:rPr lang="en-US" altLang="zh-CN" sz="1800" dirty="0"/>
              <a:t>step </a:t>
            </a:r>
            <a:r>
              <a:rPr lang="zh-CN" altLang="en-US" sz="1800" dirty="0"/>
              <a:t>属性用于为包含数字或日期的</a:t>
            </a:r>
            <a:r>
              <a:rPr lang="en-US" altLang="zh-CN" sz="1800" dirty="0"/>
              <a:t>input </a:t>
            </a:r>
            <a:r>
              <a:rPr lang="zh-CN" altLang="en-US" sz="1800" dirty="0"/>
              <a:t>类型规定限定（约束）。</a:t>
            </a:r>
            <a:r>
              <a:rPr lang="en-US" altLang="zh-CN" sz="1800" dirty="0" smtClean="0"/>
              <a:t>max</a:t>
            </a:r>
            <a:r>
              <a:rPr lang="zh-CN" altLang="en-US" sz="1800" dirty="0" smtClean="0"/>
              <a:t>属</a:t>
            </a:r>
            <a:r>
              <a:rPr lang="zh-CN" altLang="en-US" sz="1800" dirty="0"/>
              <a:t>性规定输入域所允许的最大值。</a:t>
            </a:r>
            <a:r>
              <a:rPr lang="en-US" altLang="zh-CN" sz="1800" dirty="0"/>
              <a:t>min </a:t>
            </a:r>
            <a:r>
              <a:rPr lang="zh-CN" altLang="en-US" sz="1800" dirty="0"/>
              <a:t>属性规定输入域所允许的最小值。</a:t>
            </a:r>
            <a:r>
              <a:rPr lang="en-US" altLang="zh-CN" sz="1800" dirty="0"/>
              <a:t>step </a:t>
            </a:r>
            <a:r>
              <a:rPr lang="zh-CN" altLang="en-US" sz="1800" dirty="0"/>
              <a:t>属性为输</a:t>
            </a:r>
            <a:r>
              <a:rPr lang="zh-CN" altLang="en-US" sz="1800" dirty="0" smtClean="0"/>
              <a:t>入域</a:t>
            </a:r>
            <a:r>
              <a:rPr lang="zh-CN" altLang="en-US" sz="1800" dirty="0"/>
              <a:t>规定合法的数字间隔。</a:t>
            </a:r>
            <a:r>
              <a:rPr lang="zh-CN" altLang="en-US" sz="1800" dirty="0">
                <a:sym typeface="+mn-ea"/>
              </a:rPr>
              <a:t>该组属性适用</a:t>
            </a:r>
            <a:r>
              <a:rPr lang="zh-CN" altLang="en-US" sz="1800" dirty="0" smtClean="0">
                <a:sym typeface="+mn-ea"/>
              </a:rPr>
              <a:t>类型</a:t>
            </a:r>
            <a:r>
              <a:rPr lang="zh-CN" altLang="en-US" sz="1800" dirty="0">
                <a:sym typeface="+mn-ea"/>
              </a:rPr>
              <a:t>为 </a:t>
            </a:r>
            <a:r>
              <a:rPr lang="en-US" altLang="zh-CN" sz="1800" dirty="0">
                <a:sym typeface="+mn-ea"/>
              </a:rPr>
              <a:t>date pickers</a:t>
            </a:r>
            <a:r>
              <a:rPr lang="zh-CN" altLang="en-US" sz="1800" dirty="0">
                <a:sym typeface="+mn-ea"/>
              </a:rPr>
              <a:t>、</a:t>
            </a:r>
            <a:r>
              <a:rPr lang="en-US" altLang="zh-CN" sz="1800" dirty="0">
                <a:sym typeface="+mn-ea"/>
              </a:rPr>
              <a:t>number</a:t>
            </a:r>
            <a:r>
              <a:rPr lang="zh-CN" altLang="en-US" sz="1800" dirty="0">
                <a:sym typeface="+mn-ea"/>
              </a:rPr>
              <a:t>、</a:t>
            </a:r>
            <a:r>
              <a:rPr lang="en-US" altLang="zh-CN" sz="1800" dirty="0">
                <a:sym typeface="+mn-ea"/>
              </a:rPr>
              <a:t>range </a:t>
            </a:r>
            <a:r>
              <a:rPr lang="zh-CN" altLang="en-US" sz="1800" dirty="0">
                <a:sym typeface="+mn-ea"/>
              </a:rPr>
              <a:t>的</a:t>
            </a:r>
            <a:r>
              <a:rPr lang="en-US" altLang="zh-CN" sz="1800" dirty="0">
                <a:sym typeface="+mn-ea"/>
              </a:rPr>
              <a:t>input </a:t>
            </a:r>
            <a:r>
              <a:rPr lang="zh-CN" altLang="en-US" sz="1800" dirty="0">
                <a:sym typeface="+mn-ea"/>
              </a:rPr>
              <a:t>标记。</a:t>
            </a:r>
            <a:endParaRPr lang="zh-CN" altLang="en-US" sz="1800" dirty="0"/>
          </a:p>
          <a:p>
            <a:pPr lvl="1">
              <a:spcBef>
                <a:spcPts val="0"/>
              </a:spcBef>
              <a:spcAft>
                <a:spcPts val="0"/>
              </a:spcAft>
            </a:pPr>
            <a:r>
              <a:rPr lang="zh-CN" altLang="en-US" sz="1800" dirty="0"/>
              <a:t>例如</a:t>
            </a:r>
            <a:r>
              <a:rPr lang="en-US" altLang="zh-CN" sz="1800" dirty="0"/>
              <a:t>step</a:t>
            </a:r>
            <a:r>
              <a:rPr lang="en-US" altLang="zh-CN" sz="1800" dirty="0" smtClean="0"/>
              <a:t>=“5”</a:t>
            </a:r>
            <a:r>
              <a:rPr lang="zh-CN" altLang="en-US" sz="1800" dirty="0" smtClean="0"/>
              <a:t>，</a:t>
            </a:r>
            <a:r>
              <a:rPr lang="zh-CN" altLang="en-US" sz="1800" dirty="0"/>
              <a:t>则合法的数是 </a:t>
            </a:r>
            <a:r>
              <a:rPr lang="en-US" altLang="zh-CN" sz="1800" dirty="0"/>
              <a:t>-5</a:t>
            </a:r>
            <a:r>
              <a:rPr lang="zh-CN" altLang="en-US" sz="1800" dirty="0"/>
              <a:t>、</a:t>
            </a:r>
            <a:r>
              <a:rPr lang="en-US" altLang="zh-CN" sz="1800" dirty="0"/>
              <a:t>0</a:t>
            </a:r>
            <a:r>
              <a:rPr lang="zh-CN" altLang="en-US" sz="1800" dirty="0"/>
              <a:t>、</a:t>
            </a:r>
            <a:r>
              <a:rPr lang="en-US" altLang="zh-CN" sz="1800" dirty="0"/>
              <a:t>5</a:t>
            </a:r>
            <a:r>
              <a:rPr lang="zh-CN" altLang="en-US" sz="1800" dirty="0"/>
              <a:t>、</a:t>
            </a:r>
            <a:r>
              <a:rPr lang="en-US" altLang="zh-CN" sz="1800" dirty="0"/>
              <a:t>10 </a:t>
            </a:r>
            <a:r>
              <a:rPr lang="zh-CN" altLang="en-US" sz="1800" dirty="0"/>
              <a:t>等。</a:t>
            </a:r>
            <a:endParaRPr lang="zh-CN" altLang="en-US" sz="1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新增的表单属性</a:t>
            </a:r>
            <a:endParaRPr lang="zh-CN" altLang="en-US" dirty="0"/>
          </a:p>
        </p:txBody>
      </p:sp>
      <p:sp>
        <p:nvSpPr>
          <p:cNvPr id="3" name="内容占位符 2"/>
          <p:cNvSpPr>
            <a:spLocks noGrp="1"/>
          </p:cNvSpPr>
          <p:nvPr>
            <p:ph idx="1"/>
          </p:nvPr>
        </p:nvSpPr>
        <p:spPr>
          <a:xfrm>
            <a:off x="468630" y="1400175"/>
            <a:ext cx="8173085" cy="3810000"/>
          </a:xfrm>
        </p:spPr>
        <p:txBody>
          <a:bodyPr>
            <a:noAutofit/>
          </a:bodyPr>
          <a:lstStyle/>
          <a:p>
            <a:pPr>
              <a:spcBef>
                <a:spcPts val="0"/>
              </a:spcBef>
              <a:spcAft>
                <a:spcPts val="0"/>
              </a:spcAft>
            </a:pPr>
            <a:r>
              <a:rPr lang="en-US" altLang="zh-CN" sz="1800" dirty="0" smtClean="0"/>
              <a:t>multiple </a:t>
            </a:r>
            <a:r>
              <a:rPr lang="zh-CN" altLang="en-US" sz="1800" dirty="0"/>
              <a:t>属性</a:t>
            </a:r>
            <a:r>
              <a:rPr lang="zh-CN" altLang="en-US" sz="1800" dirty="0" smtClean="0"/>
              <a:t>。规</a:t>
            </a:r>
            <a:r>
              <a:rPr lang="zh-CN" altLang="en-US" sz="1800" dirty="0"/>
              <a:t>定输入域中可选择多个值。适用于类型为</a:t>
            </a:r>
            <a:r>
              <a:rPr lang="en-US" altLang="zh-CN" sz="1800" dirty="0"/>
              <a:t>email</a:t>
            </a:r>
            <a:r>
              <a:rPr lang="zh-CN" altLang="en-US" sz="1800" dirty="0"/>
              <a:t>、</a:t>
            </a:r>
            <a:r>
              <a:rPr lang="en-US" altLang="zh-CN" sz="1800" dirty="0"/>
              <a:t>file </a:t>
            </a:r>
            <a:r>
              <a:rPr lang="zh-CN" altLang="en-US" sz="1800" dirty="0"/>
              <a:t>的</a:t>
            </a:r>
            <a:r>
              <a:rPr lang="en-US" altLang="zh-CN" sz="1800" dirty="0"/>
              <a:t>input </a:t>
            </a:r>
            <a:r>
              <a:rPr lang="zh-CN" altLang="en-US" sz="1800" dirty="0"/>
              <a:t>标记。</a:t>
            </a:r>
            <a:endParaRPr lang="zh-CN" altLang="en-US" sz="1800" dirty="0"/>
          </a:p>
          <a:p>
            <a:pPr>
              <a:spcBef>
                <a:spcPts val="0"/>
              </a:spcBef>
              <a:spcAft>
                <a:spcPts val="0"/>
              </a:spcAft>
            </a:pPr>
            <a:endParaRPr lang="en-US" altLang="zh-CN" sz="1800" dirty="0" smtClean="0"/>
          </a:p>
          <a:p>
            <a:pPr>
              <a:spcBef>
                <a:spcPts val="0"/>
              </a:spcBef>
              <a:spcAft>
                <a:spcPts val="0"/>
              </a:spcAft>
            </a:pPr>
            <a:r>
              <a:rPr lang="en-US" altLang="zh-CN" sz="1800" dirty="0" smtClean="0"/>
              <a:t>form </a:t>
            </a:r>
            <a:r>
              <a:rPr lang="en-US" altLang="zh-CN" sz="1800" dirty="0"/>
              <a:t>overrides </a:t>
            </a:r>
            <a:r>
              <a:rPr lang="zh-CN" altLang="en-US" sz="1800" dirty="0"/>
              <a:t>表单重写属</a:t>
            </a:r>
            <a:r>
              <a:rPr lang="zh-CN" altLang="en-US" sz="1800" dirty="0" smtClean="0"/>
              <a:t>性</a:t>
            </a:r>
            <a:r>
              <a:rPr lang="zh-CN" altLang="en-US" sz="1800" dirty="0"/>
              <a:t>允许重写</a:t>
            </a:r>
            <a:r>
              <a:rPr lang="en-US" altLang="zh-CN" sz="1800" dirty="0"/>
              <a:t>form </a:t>
            </a:r>
            <a:r>
              <a:rPr lang="zh-CN" altLang="en-US" sz="1800" dirty="0"/>
              <a:t>元素的某些属性设定。</a:t>
            </a:r>
            <a:endParaRPr lang="zh-CN" altLang="en-US" sz="1800" dirty="0"/>
          </a:p>
          <a:p>
            <a:pPr lvl="1">
              <a:spcBef>
                <a:spcPts val="0"/>
              </a:spcBef>
              <a:spcAft>
                <a:spcPts val="0"/>
              </a:spcAft>
            </a:pPr>
            <a:r>
              <a:rPr lang="zh-CN" altLang="en-US" sz="1800" dirty="0"/>
              <a:t>包括重写表单的</a:t>
            </a:r>
            <a:r>
              <a:rPr lang="en-US" altLang="zh-CN" sz="1800" dirty="0"/>
              <a:t>action </a:t>
            </a:r>
            <a:r>
              <a:rPr lang="zh-CN" altLang="en-US" sz="1800" dirty="0"/>
              <a:t>属性</a:t>
            </a:r>
            <a:r>
              <a:rPr lang="en-US" altLang="zh-CN" sz="1800" dirty="0"/>
              <a:t>formaction</a:t>
            </a:r>
            <a:r>
              <a:rPr lang="zh-CN" altLang="en-US" sz="1800" dirty="0"/>
              <a:t>、重写表单的</a:t>
            </a:r>
            <a:r>
              <a:rPr lang="en-US" altLang="zh-CN" sz="1800" dirty="0"/>
              <a:t>enctype </a:t>
            </a:r>
            <a:r>
              <a:rPr lang="zh-CN" altLang="en-US" sz="1800" dirty="0"/>
              <a:t>属性</a:t>
            </a:r>
            <a:r>
              <a:rPr lang="en-US" altLang="zh-CN" sz="1800" dirty="0"/>
              <a:t>formenctype</a:t>
            </a:r>
            <a:r>
              <a:rPr lang="zh-CN" altLang="en-US" sz="1800" dirty="0"/>
              <a:t>、</a:t>
            </a:r>
            <a:r>
              <a:rPr lang="zh-CN" altLang="en-US" sz="1800" dirty="0" smtClean="0"/>
              <a:t>重写</a:t>
            </a:r>
            <a:r>
              <a:rPr lang="zh-CN" altLang="en-US" sz="1800" dirty="0"/>
              <a:t>表单的</a:t>
            </a:r>
            <a:r>
              <a:rPr lang="en-US" altLang="zh-CN" sz="1800" dirty="0"/>
              <a:t>method </a:t>
            </a:r>
            <a:r>
              <a:rPr lang="zh-CN" altLang="en-US" sz="1800" dirty="0"/>
              <a:t>属性</a:t>
            </a:r>
            <a:r>
              <a:rPr lang="en-US" altLang="zh-CN" sz="1800" dirty="0"/>
              <a:t>formmethod</a:t>
            </a:r>
            <a:r>
              <a:rPr lang="zh-CN" altLang="en-US" sz="1800" dirty="0"/>
              <a:t>、重写表单的</a:t>
            </a:r>
            <a:r>
              <a:rPr lang="en-US" altLang="zh-CN" sz="1800" dirty="0"/>
              <a:t>novalidate </a:t>
            </a:r>
            <a:r>
              <a:rPr lang="zh-CN" altLang="en-US" sz="1800" dirty="0"/>
              <a:t>属性</a:t>
            </a:r>
            <a:r>
              <a:rPr lang="en-US" altLang="zh-CN" sz="1800" dirty="0"/>
              <a:t>formnovalidate</a:t>
            </a:r>
            <a:r>
              <a:rPr lang="zh-CN" altLang="en-US" sz="1800" dirty="0"/>
              <a:t>、重写表</a:t>
            </a:r>
            <a:r>
              <a:rPr lang="zh-CN" altLang="en-US" sz="1800" dirty="0" smtClean="0"/>
              <a:t>单的</a:t>
            </a:r>
            <a:r>
              <a:rPr lang="en-US" altLang="zh-CN" sz="1800" dirty="0"/>
              <a:t>target </a:t>
            </a:r>
            <a:r>
              <a:rPr lang="zh-CN" altLang="en-US" sz="1800" dirty="0"/>
              <a:t>属性</a:t>
            </a:r>
            <a:r>
              <a:rPr lang="en-US" altLang="zh-CN" sz="1800" dirty="0"/>
              <a:t>formtarget</a:t>
            </a:r>
            <a:r>
              <a:rPr lang="zh-CN" altLang="en-US" sz="1800" dirty="0"/>
              <a:t>。</a:t>
            </a:r>
            <a:endParaRPr lang="zh-CN" altLang="en-US" sz="1800" dirty="0"/>
          </a:p>
          <a:p>
            <a:pPr lvl="1">
              <a:spcBef>
                <a:spcPts val="0"/>
              </a:spcBef>
              <a:spcAft>
                <a:spcPts val="0"/>
              </a:spcAft>
            </a:pPr>
            <a:r>
              <a:rPr lang="zh-CN" altLang="en-US" sz="1800" dirty="0"/>
              <a:t>表单重写属性适用于类型为</a:t>
            </a:r>
            <a:r>
              <a:rPr lang="en-US" altLang="zh-CN" sz="1800" dirty="0"/>
              <a:t>submit </a:t>
            </a:r>
            <a:r>
              <a:rPr lang="zh-CN" altLang="en-US" sz="1800" dirty="0"/>
              <a:t>和</a:t>
            </a:r>
            <a:r>
              <a:rPr lang="en-US" altLang="zh-CN" sz="1800" dirty="0"/>
              <a:t>image </a:t>
            </a:r>
            <a:r>
              <a:rPr lang="zh-CN" altLang="en-US" sz="1800" dirty="0"/>
              <a:t>的</a:t>
            </a:r>
            <a:r>
              <a:rPr lang="en-US" altLang="zh-CN" sz="1800" dirty="0"/>
              <a:t>input </a:t>
            </a:r>
            <a:r>
              <a:rPr lang="zh-CN" altLang="en-US" sz="1800" dirty="0"/>
              <a:t>标记</a:t>
            </a:r>
            <a:r>
              <a:rPr lang="zh-CN" altLang="en-US" sz="1800" dirty="0" smtClean="0"/>
              <a:t>。</a:t>
            </a:r>
            <a:endParaRPr lang="en-US" altLang="zh-CN" sz="1800" dirty="0" smtClean="0"/>
          </a:p>
          <a:p>
            <a:pPr lvl="0">
              <a:spcBef>
                <a:spcPts val="0"/>
              </a:spcBef>
              <a:spcAft>
                <a:spcPts val="0"/>
              </a:spcAft>
            </a:pPr>
            <a:endParaRPr lang="en-US" altLang="zh-CN" sz="1800" dirty="0" smtClean="0"/>
          </a:p>
          <a:p>
            <a:pPr lvl="0">
              <a:spcBef>
                <a:spcPts val="0"/>
              </a:spcBef>
              <a:spcAft>
                <a:spcPts val="0"/>
              </a:spcAft>
            </a:pPr>
            <a:r>
              <a:rPr lang="en-US" altLang="zh-CN" sz="1800" dirty="0" smtClean="0"/>
              <a:t>pattern</a:t>
            </a:r>
            <a:r>
              <a:rPr lang="zh-CN" altLang="zh-CN" sz="1800" dirty="0" smtClean="0"/>
              <a:t>属性</a:t>
            </a:r>
            <a:r>
              <a:rPr lang="zh-CN" altLang="en-US" sz="1800" dirty="0" smtClean="0"/>
              <a:t>（一般为</a:t>
            </a:r>
            <a:r>
              <a:rPr lang="zh-CN" altLang="zh-CN" sz="1800" dirty="0"/>
              <a:t>正则表达式</a:t>
            </a:r>
            <a:r>
              <a:rPr lang="zh-CN" altLang="en-US" sz="1800" dirty="0" smtClean="0"/>
              <a:t>）。</a:t>
            </a:r>
            <a:r>
              <a:rPr lang="zh-CN" altLang="zh-CN" sz="1800" dirty="0" smtClean="0"/>
              <a:t>规定</a:t>
            </a:r>
            <a:r>
              <a:rPr lang="zh-CN" altLang="zh-CN" sz="1800" dirty="0"/>
              <a:t>用于验证</a:t>
            </a:r>
            <a:r>
              <a:rPr lang="en-US" altLang="zh-CN" sz="1800" dirty="0"/>
              <a:t>input</a:t>
            </a:r>
            <a:r>
              <a:rPr lang="zh-CN" altLang="zh-CN" sz="1800" dirty="0"/>
              <a:t>域的模</a:t>
            </a:r>
            <a:r>
              <a:rPr lang="zh-CN" altLang="zh-CN" sz="1800" dirty="0" smtClean="0"/>
              <a:t>式。适</a:t>
            </a:r>
            <a:r>
              <a:rPr lang="zh-CN" altLang="zh-CN" sz="1800" dirty="0"/>
              <a:t>用</a:t>
            </a:r>
            <a:r>
              <a:rPr lang="zh-CN" altLang="zh-CN" sz="1800" dirty="0" smtClean="0"/>
              <a:t>于</a:t>
            </a:r>
            <a:r>
              <a:rPr lang="en-US" altLang="zh-CN" sz="1800" dirty="0" smtClean="0"/>
              <a:t>text</a:t>
            </a:r>
            <a:r>
              <a:rPr lang="zh-CN" altLang="zh-CN" sz="1800" dirty="0"/>
              <a:t>、</a:t>
            </a:r>
            <a:r>
              <a:rPr lang="en-US" altLang="zh-CN" sz="1800" dirty="0"/>
              <a:t>search</a:t>
            </a:r>
            <a:r>
              <a:rPr lang="zh-CN" altLang="zh-CN" sz="1800" dirty="0"/>
              <a:t>、</a:t>
            </a:r>
            <a:r>
              <a:rPr lang="en-US" altLang="zh-CN" sz="1800" dirty="0"/>
              <a:t> url</a:t>
            </a:r>
            <a:r>
              <a:rPr lang="zh-CN" altLang="zh-CN" sz="1800" dirty="0"/>
              <a:t>、</a:t>
            </a:r>
            <a:r>
              <a:rPr lang="en-US" altLang="zh-CN" sz="1800" dirty="0"/>
              <a:t>tel</a:t>
            </a:r>
            <a:r>
              <a:rPr lang="zh-CN" altLang="zh-CN" sz="1800" dirty="0"/>
              <a:t>、</a:t>
            </a:r>
            <a:r>
              <a:rPr lang="en-US" altLang="zh-CN" sz="1800" dirty="0"/>
              <a:t>email</a:t>
            </a:r>
            <a:r>
              <a:rPr lang="zh-CN" altLang="zh-CN" sz="1800" dirty="0"/>
              <a:t>、</a:t>
            </a:r>
            <a:r>
              <a:rPr lang="en-US" altLang="zh-CN" sz="1800" dirty="0" smtClean="0"/>
              <a:t>password</a:t>
            </a:r>
            <a:r>
              <a:rPr lang="zh-CN" altLang="en-US" sz="1800" dirty="0"/>
              <a:t>等</a:t>
            </a:r>
            <a:r>
              <a:rPr lang="zh-CN" altLang="zh-CN" sz="1800" dirty="0" smtClean="0"/>
              <a:t>类型的</a:t>
            </a:r>
            <a:r>
              <a:rPr lang="en-US" altLang="zh-CN" sz="1800" dirty="0"/>
              <a:t>input</a:t>
            </a:r>
            <a:r>
              <a:rPr lang="zh-CN" altLang="zh-CN" sz="1800" dirty="0"/>
              <a:t>标</a:t>
            </a:r>
            <a:r>
              <a:rPr lang="zh-CN" altLang="zh-CN" sz="1800" dirty="0" smtClean="0"/>
              <a:t>记</a:t>
            </a:r>
            <a:r>
              <a:rPr lang="zh-CN" altLang="en-US" sz="1800" dirty="0" smtClean="0"/>
              <a:t>。</a:t>
            </a:r>
            <a:endParaRPr lang="zh-CN" altLang="en-US" sz="1800"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input </a:t>
            </a:r>
            <a:r>
              <a:rPr lang="zh-CN" altLang="en-US" dirty="0"/>
              <a:t>标记的新增其他属性的应用</a:t>
            </a:r>
            <a:endParaRPr lang="zh-CN" altLang="en-US" dirty="0"/>
          </a:p>
        </p:txBody>
      </p:sp>
      <p:sp>
        <p:nvSpPr>
          <p:cNvPr id="3" name="内容占位符 2"/>
          <p:cNvSpPr>
            <a:spLocks noGrp="1"/>
          </p:cNvSpPr>
          <p:nvPr>
            <p:ph idx="1"/>
          </p:nvPr>
        </p:nvSpPr>
        <p:spPr>
          <a:xfrm>
            <a:off x="230505" y="963930"/>
            <a:ext cx="8682990" cy="4394200"/>
          </a:xfrm>
        </p:spPr>
        <p:txBody>
          <a:bodyPr>
            <a:noAutofit/>
          </a:bodyPr>
          <a:lstStyle/>
          <a:p>
            <a:pPr marL="0" fontAlgn="auto">
              <a:lnSpc>
                <a:spcPct val="1000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&lt;body&gt;				</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  &lt;form action="" method="get"&gt;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    &lt;</a:t>
            </a:r>
            <a:r>
              <a:rPr lang="en-US" altLang="zh-CN" sz="1200" dirty="0" err="1">
                <a:latin typeface="Verdana" panose="020B0604030504040204" pitchFamily="34" charset="0"/>
                <a:ea typeface="Verdana" panose="020B0604030504040204" pitchFamily="34" charset="0"/>
                <a:cs typeface="Verdana" panose="020B0604030504040204" pitchFamily="34" charset="0"/>
              </a:rPr>
              <a:t>fieldset</a:t>
            </a:r>
            <a:r>
              <a:rPr lang="en-US" altLang="zh-CN" sz="1200" dirty="0">
                <a:latin typeface="Verdana" panose="020B0604030504040204" pitchFamily="34" charset="0"/>
                <a:ea typeface="Verdana" panose="020B0604030504040204" pitchFamily="34" charset="0"/>
                <a:cs typeface="Verdana" panose="020B0604030504040204" pitchFamily="34" charset="0"/>
              </a:rPr>
              <a:t> style="text-align:center;padding:20px;"&gt;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      &lt;legend align="center"&gt;</a:t>
            </a:r>
            <a:r>
              <a:rPr lang="zh-CN" altLang="en-US" sz="1200" dirty="0">
                <a:latin typeface="Verdana" panose="020B0604030504040204" pitchFamily="34" charset="0"/>
                <a:cs typeface="Verdana" panose="020B0604030504040204" pitchFamily="34" charset="0"/>
              </a:rPr>
              <a:t>理财认购信息</a:t>
            </a:r>
            <a:r>
              <a:rPr lang="en-US" altLang="zh-CN" sz="1200" dirty="0">
                <a:latin typeface="Verdana" panose="020B0604030504040204" pitchFamily="34" charset="0"/>
                <a:ea typeface="Verdana" panose="020B0604030504040204" pitchFamily="34" charset="0"/>
                <a:cs typeface="Verdana" panose="020B0604030504040204" pitchFamily="34" charset="0"/>
              </a:rPr>
              <a:t>&lt;/legend&gt;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zh-CN" altLang="en-US" sz="1200" dirty="0">
                <a:latin typeface="Verdana" panose="020B0604030504040204" pitchFamily="34" charset="0"/>
                <a:cs typeface="Verdana" panose="020B0604030504040204" pitchFamily="34" charset="0"/>
              </a:rPr>
              <a:t>      用户名称</a:t>
            </a:r>
            <a:r>
              <a:rPr lang="en-US" altLang="zh-CN" sz="1200" dirty="0">
                <a:latin typeface="Verdana" panose="020B0604030504040204" pitchFamily="34" charset="0"/>
                <a:ea typeface="Verdana" panose="020B0604030504040204" pitchFamily="34" charset="0"/>
                <a:cs typeface="Verdana" panose="020B0604030504040204" pitchFamily="34" charset="0"/>
              </a:rPr>
              <a:t>&lt;input type="text" name="</a:t>
            </a:r>
            <a:r>
              <a:rPr lang="en-US" altLang="zh-CN" sz="1200" dirty="0" err="1">
                <a:latin typeface="Verdana" panose="020B0604030504040204" pitchFamily="34" charset="0"/>
                <a:ea typeface="Verdana" panose="020B0604030504040204" pitchFamily="34" charset="0"/>
                <a:cs typeface="Verdana" panose="020B0604030504040204" pitchFamily="34" charset="0"/>
              </a:rPr>
              <a:t>usrname</a:t>
            </a:r>
            <a:r>
              <a:rPr lang="en-US" altLang="zh-CN" sz="1200" dirty="0">
                <a:latin typeface="Verdana" panose="020B0604030504040204" pitchFamily="34" charset="0"/>
                <a:ea typeface="Verdana" panose="020B0604030504040204" pitchFamily="34" charset="0"/>
                <a:cs typeface="Verdana" panose="020B0604030504040204" pitchFamily="34" charset="0"/>
              </a:rPr>
              <a:t>" required&gt;&lt;!-- </a:t>
            </a:r>
            <a:r>
              <a:rPr lang="zh-CN" altLang="en-US" sz="1200" dirty="0">
                <a:latin typeface="Verdana" panose="020B0604030504040204" pitchFamily="34" charset="0"/>
                <a:cs typeface="Verdana" panose="020B0604030504040204" pitchFamily="34" charset="0"/>
              </a:rPr>
              <a:t>不能为空 </a:t>
            </a:r>
            <a:r>
              <a:rPr lang="en-US" altLang="zh-CN" sz="1200" dirty="0">
                <a:latin typeface="Verdana" panose="020B0604030504040204" pitchFamily="34" charset="0"/>
                <a:ea typeface="Verdana" panose="020B0604030504040204" pitchFamily="34" charset="0"/>
                <a:cs typeface="Verdana" panose="020B0604030504040204" pitchFamily="34" charset="0"/>
              </a:rPr>
              <a:t>--&gt;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zh-CN" altLang="en-US" sz="1200" dirty="0">
                <a:latin typeface="Verdana" panose="020B0604030504040204" pitchFamily="34" charset="0"/>
                <a:cs typeface="Verdana" panose="020B0604030504040204" pitchFamily="34" charset="0"/>
              </a:rPr>
              <a:t>      认购金额</a:t>
            </a:r>
            <a:r>
              <a:rPr lang="en-US" altLang="zh-CN" sz="1200" dirty="0">
                <a:latin typeface="Verdana" panose="020B0604030504040204" pitchFamily="34" charset="0"/>
                <a:ea typeface="Verdana" panose="020B0604030504040204" pitchFamily="34" charset="0"/>
                <a:cs typeface="Verdana" panose="020B0604030504040204" pitchFamily="34" charset="0"/>
              </a:rPr>
              <a:t>: &lt;input type="number" name="money" min="5" max="100" step="5"/&gt;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zh-CN" altLang="en-US" sz="1200" dirty="0">
                <a:latin typeface="Verdana" panose="020B0604030504040204" pitchFamily="34" charset="0"/>
                <a:cs typeface="Verdana" panose="020B0604030504040204" pitchFamily="34" charset="0"/>
              </a:rPr>
              <a:t>      手机号码</a:t>
            </a:r>
            <a:r>
              <a:rPr lang="en-US" altLang="zh-CN" sz="1200" dirty="0">
                <a:latin typeface="Verdana" panose="020B0604030504040204" pitchFamily="34" charset="0"/>
                <a:ea typeface="Verdana" panose="020B0604030504040204" pitchFamily="34" charset="0"/>
                <a:cs typeface="Verdana" panose="020B0604030504040204" pitchFamily="34" charset="0"/>
              </a:rPr>
              <a:t>: &lt;input type="text" name="phone"  pattern="^1[3|4|5|8][0-9][0-9]{8}$" title="</a:t>
            </a:r>
            <a:r>
              <a:rPr lang="zh-CN" altLang="en-US" sz="1200" dirty="0">
                <a:latin typeface="Verdana" panose="020B0604030504040204" pitchFamily="34" charset="0"/>
                <a:cs typeface="Verdana" panose="020B0604030504040204" pitchFamily="34" charset="0"/>
              </a:rPr>
              <a:t>手机号码是</a:t>
            </a:r>
            <a:r>
              <a:rPr lang="en-US" altLang="zh-CN" sz="1200" dirty="0">
                <a:latin typeface="Verdana" panose="020B0604030504040204" pitchFamily="34" charset="0"/>
                <a:ea typeface="Verdana" panose="020B0604030504040204" pitchFamily="34" charset="0"/>
                <a:cs typeface="Verdana" panose="020B0604030504040204" pitchFamily="34" charset="0"/>
              </a:rPr>
              <a:t>11</a:t>
            </a:r>
            <a:r>
              <a:rPr lang="zh-CN" altLang="en-US" sz="1200" dirty="0">
                <a:latin typeface="Verdana" panose="020B0604030504040204" pitchFamily="34" charset="0"/>
                <a:cs typeface="Verdana" panose="020B0604030504040204" pitchFamily="34" charset="0"/>
              </a:rPr>
              <a:t>位数字</a:t>
            </a:r>
            <a:r>
              <a:rPr lang="en-US" altLang="zh-CN" sz="1200" dirty="0">
                <a:latin typeface="Verdana" panose="020B0604030504040204" pitchFamily="34" charset="0"/>
                <a:ea typeface="Verdana" panose="020B0604030504040204" pitchFamily="34" charset="0"/>
                <a:cs typeface="Verdana" panose="020B0604030504040204" pitchFamily="34" charset="0"/>
              </a:rPr>
              <a:t>" required /&gt;&lt;</a:t>
            </a:r>
            <a:r>
              <a:rPr lang="en-US" altLang="zh-CN" sz="1200" dirty="0" err="1">
                <a:latin typeface="Verdana" panose="020B0604030504040204" pitchFamily="34" charset="0"/>
                <a:ea typeface="Verdana" panose="020B0604030504040204" pitchFamily="34" charset="0"/>
                <a:cs typeface="Verdana" panose="020B0604030504040204" pitchFamily="34" charset="0"/>
              </a:rPr>
              <a:t>br</a:t>
            </a:r>
            <a:r>
              <a:rPr lang="en-US" altLang="zh-CN" sz="1200" dirty="0">
                <a:latin typeface="Verdana" panose="020B0604030504040204" pitchFamily="34" charset="0"/>
                <a:ea typeface="Verdana" panose="020B0604030504040204" pitchFamily="34" charset="0"/>
                <a:cs typeface="Verdana" panose="020B0604030504040204" pitchFamily="34" charset="0"/>
              </a:rPr>
              <a:t>/&gt;&lt;</a:t>
            </a:r>
            <a:r>
              <a:rPr lang="en-US" altLang="zh-CN" sz="1200" dirty="0" err="1">
                <a:latin typeface="Verdana" panose="020B0604030504040204" pitchFamily="34" charset="0"/>
                <a:ea typeface="Verdana" panose="020B0604030504040204" pitchFamily="34" charset="0"/>
                <a:cs typeface="Verdana" panose="020B0604030504040204" pitchFamily="34" charset="0"/>
              </a:rPr>
              <a:t>br</a:t>
            </a:r>
            <a:r>
              <a:rPr lang="en-US" altLang="zh-CN" sz="1200" dirty="0">
                <a:latin typeface="Verdana" panose="020B0604030504040204" pitchFamily="34" charset="0"/>
                <a:ea typeface="Verdana" panose="020B0604030504040204" pitchFamily="34" charset="0"/>
                <a:cs typeface="Verdana" panose="020B0604030504040204" pitchFamily="34" charset="0"/>
              </a:rPr>
              <a:t>/&gt;&lt;!-- </a:t>
            </a:r>
            <a:r>
              <a:rPr lang="zh-CN" altLang="en-US" sz="1200" dirty="0">
                <a:latin typeface="Verdana" panose="020B0604030504040204" pitchFamily="34" charset="0"/>
                <a:cs typeface="Verdana" panose="020B0604030504040204" pitchFamily="34" charset="0"/>
              </a:rPr>
              <a:t>不能为空且必须为</a:t>
            </a:r>
            <a:r>
              <a:rPr lang="en-US" altLang="zh-CN" sz="1200" dirty="0">
                <a:latin typeface="Verdana" panose="020B0604030504040204" pitchFamily="34" charset="0"/>
                <a:ea typeface="Verdana" panose="020B0604030504040204" pitchFamily="34" charset="0"/>
                <a:cs typeface="Verdana" panose="020B0604030504040204" pitchFamily="34" charset="0"/>
              </a:rPr>
              <a:t>11</a:t>
            </a:r>
            <a:r>
              <a:rPr lang="zh-CN" altLang="en-US" sz="1200" dirty="0">
                <a:latin typeface="Verdana" panose="020B0604030504040204" pitchFamily="34" charset="0"/>
                <a:cs typeface="Verdana" panose="020B0604030504040204" pitchFamily="34" charset="0"/>
              </a:rPr>
              <a:t>位数字 </a:t>
            </a:r>
            <a:r>
              <a:rPr lang="en-US" altLang="zh-CN" sz="1200" dirty="0">
                <a:latin typeface="Verdana" panose="020B0604030504040204" pitchFamily="34" charset="0"/>
                <a:ea typeface="Verdana" panose="020B0604030504040204" pitchFamily="34" charset="0"/>
                <a:cs typeface="Verdana" panose="020B0604030504040204" pitchFamily="34" charset="0"/>
              </a:rPr>
              <a:t>--&gt;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      &lt;label&gt;</a:t>
            </a:r>
            <a:r>
              <a:rPr lang="zh-CN" altLang="en-US" sz="1200" dirty="0">
                <a:latin typeface="Verdana" panose="020B0604030504040204" pitchFamily="34" charset="0"/>
                <a:cs typeface="Verdana" panose="020B0604030504040204" pitchFamily="34" charset="0"/>
              </a:rPr>
              <a:t>相片：</a:t>
            </a:r>
            <a:r>
              <a:rPr lang="en-US" altLang="zh-CN" sz="1200" dirty="0">
                <a:latin typeface="Verdana" panose="020B0604030504040204" pitchFamily="34" charset="0"/>
                <a:ea typeface="Verdana" panose="020B0604030504040204" pitchFamily="34" charset="0"/>
                <a:cs typeface="Verdana" panose="020B0604030504040204" pitchFamily="34" charset="0"/>
              </a:rPr>
              <a:t>&lt;/label&gt;&lt;input type="file" multiple="multiple"/&gt;&lt;!-- </a:t>
            </a:r>
            <a:r>
              <a:rPr lang="zh-CN" altLang="en-US" sz="1200" dirty="0">
                <a:latin typeface="Verdana" panose="020B0604030504040204" pitchFamily="34" charset="0"/>
                <a:cs typeface="Verdana" panose="020B0604030504040204" pitchFamily="34" charset="0"/>
              </a:rPr>
              <a:t>支持多选  </a:t>
            </a:r>
            <a:r>
              <a:rPr lang="en-US" altLang="zh-CN" sz="1200" dirty="0">
                <a:latin typeface="Verdana" panose="020B0604030504040204" pitchFamily="34" charset="0"/>
                <a:ea typeface="Verdana" panose="020B0604030504040204" pitchFamily="34" charset="0"/>
                <a:cs typeface="Verdana" panose="020B0604030504040204" pitchFamily="34" charset="0"/>
              </a:rPr>
              <a:t>--&gt;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      &lt;input type="submit" </a:t>
            </a:r>
            <a:r>
              <a:rPr lang="en-US" altLang="zh-CN" sz="1200" dirty="0" err="1">
                <a:latin typeface="Verdana" panose="020B0604030504040204" pitchFamily="34" charset="0"/>
                <a:ea typeface="Verdana" panose="020B0604030504040204" pitchFamily="34" charset="0"/>
                <a:cs typeface="Verdana" panose="020B0604030504040204" pitchFamily="34" charset="0"/>
              </a:rPr>
              <a:t>formaction</a:t>
            </a:r>
            <a:r>
              <a:rPr lang="en-US" altLang="zh-CN" sz="1200" dirty="0">
                <a:latin typeface="Verdana" panose="020B0604030504040204" pitchFamily="34" charset="0"/>
                <a:ea typeface="Verdana" panose="020B0604030504040204" pitchFamily="34" charset="0"/>
                <a:cs typeface="Verdana" panose="020B0604030504040204" pitchFamily="34" charset="0"/>
              </a:rPr>
              <a:t>="</a:t>
            </a:r>
            <a:r>
              <a:rPr lang="en-US" altLang="zh-CN" sz="1200" dirty="0" err="1">
                <a:latin typeface="Verdana" panose="020B0604030504040204" pitchFamily="34" charset="0"/>
                <a:ea typeface="Verdana" panose="020B0604030504040204" pitchFamily="34" charset="0"/>
                <a:cs typeface="Verdana" panose="020B0604030504040204" pitchFamily="34" charset="0"/>
              </a:rPr>
              <a:t>admin.asp</a:t>
            </a:r>
            <a:r>
              <a:rPr lang="en-US" altLang="zh-CN" sz="1200" dirty="0">
                <a:latin typeface="Verdana" panose="020B0604030504040204" pitchFamily="34" charset="0"/>
                <a:ea typeface="Verdana" panose="020B0604030504040204" pitchFamily="34" charset="0"/>
                <a:cs typeface="Verdana" panose="020B0604030504040204" pitchFamily="34" charset="0"/>
              </a:rPr>
              <a:t>" value="</a:t>
            </a:r>
            <a:r>
              <a:rPr lang="zh-CN" altLang="en-US" sz="1200" dirty="0">
                <a:latin typeface="Verdana" panose="020B0604030504040204" pitchFamily="34" charset="0"/>
                <a:cs typeface="Verdana" panose="020B0604030504040204" pitchFamily="34" charset="0"/>
              </a:rPr>
              <a:t>以管理员身份提交</a:t>
            </a:r>
            <a:r>
              <a:rPr lang="en-US" altLang="zh-CN" sz="1200" dirty="0">
                <a:latin typeface="Verdana" panose="020B0604030504040204" pitchFamily="34" charset="0"/>
                <a:ea typeface="Verdana" panose="020B0604030504040204" pitchFamily="34" charset="0"/>
                <a:cs typeface="Verdana" panose="020B0604030504040204" pitchFamily="34" charset="0"/>
              </a:rPr>
              <a:t>" /&gt;&lt;!-- </a:t>
            </a:r>
            <a:r>
              <a:rPr lang="zh-CN" altLang="en-US" sz="1200" dirty="0">
                <a:latin typeface="Verdana" panose="020B0604030504040204" pitchFamily="34" charset="0"/>
                <a:cs typeface="Verdana" panose="020B0604030504040204" pitchFamily="34" charset="0"/>
              </a:rPr>
              <a:t>重写</a:t>
            </a:r>
            <a:r>
              <a:rPr lang="en-US" altLang="zh-CN" sz="1200" dirty="0">
                <a:latin typeface="Verdana" panose="020B0604030504040204" pitchFamily="34" charset="0"/>
                <a:ea typeface="Verdana" panose="020B0604030504040204" pitchFamily="34" charset="0"/>
                <a:cs typeface="Verdana" panose="020B0604030504040204" pitchFamily="34" charset="0"/>
              </a:rPr>
              <a:t>action --&gt;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      &lt;input type="submit" </a:t>
            </a:r>
            <a:r>
              <a:rPr lang="en-US" altLang="zh-CN" sz="1200" dirty="0" err="1">
                <a:latin typeface="Verdana" panose="020B0604030504040204" pitchFamily="34" charset="0"/>
                <a:ea typeface="Verdana" panose="020B0604030504040204" pitchFamily="34" charset="0"/>
                <a:cs typeface="Verdana" panose="020B0604030504040204" pitchFamily="34" charset="0"/>
              </a:rPr>
              <a:t>formnovalidate</a:t>
            </a:r>
            <a:r>
              <a:rPr lang="en-US" altLang="zh-CN" sz="1200" dirty="0">
                <a:latin typeface="Verdana" panose="020B0604030504040204" pitchFamily="34" charset="0"/>
                <a:ea typeface="Verdana" panose="020B0604030504040204" pitchFamily="34" charset="0"/>
                <a:cs typeface="Verdana" panose="020B0604030504040204" pitchFamily="34" charset="0"/>
              </a:rPr>
              <a:t>="true" value="</a:t>
            </a:r>
            <a:r>
              <a:rPr lang="zh-CN" altLang="en-US" sz="1200" dirty="0">
                <a:latin typeface="Verdana" panose="020B0604030504040204" pitchFamily="34" charset="0"/>
                <a:cs typeface="Verdana" panose="020B0604030504040204" pitchFamily="34" charset="0"/>
              </a:rPr>
              <a:t>不要求验证提交</a:t>
            </a:r>
            <a:r>
              <a:rPr lang="en-US" altLang="zh-CN" sz="1200" dirty="0">
                <a:latin typeface="Verdana" panose="020B0604030504040204" pitchFamily="34" charset="0"/>
                <a:ea typeface="Verdana" panose="020B0604030504040204" pitchFamily="34" charset="0"/>
                <a:cs typeface="Verdana" panose="020B0604030504040204" pitchFamily="34" charset="0"/>
              </a:rPr>
              <a:t>" /&gt;&lt;!-- </a:t>
            </a:r>
            <a:r>
              <a:rPr lang="zh-CN" altLang="en-US" sz="1200" dirty="0">
                <a:latin typeface="Verdana" panose="020B0604030504040204" pitchFamily="34" charset="0"/>
                <a:cs typeface="Verdana" panose="020B0604030504040204" pitchFamily="34" charset="0"/>
              </a:rPr>
              <a:t>重写</a:t>
            </a:r>
            <a:r>
              <a:rPr lang="en-US" altLang="zh-CN" sz="1200" dirty="0" err="1">
                <a:latin typeface="Verdana" panose="020B0604030504040204" pitchFamily="34" charset="0"/>
                <a:ea typeface="Verdana" panose="020B0604030504040204" pitchFamily="34" charset="0"/>
                <a:cs typeface="Verdana" panose="020B0604030504040204" pitchFamily="34" charset="0"/>
              </a:rPr>
              <a:t>novalidate</a:t>
            </a:r>
            <a:r>
              <a:rPr lang="en-US" altLang="zh-CN" sz="1200" dirty="0">
                <a:latin typeface="Verdana" panose="020B0604030504040204" pitchFamily="34" charset="0"/>
                <a:ea typeface="Verdana" panose="020B0604030504040204" pitchFamily="34" charset="0"/>
                <a:cs typeface="Verdana" panose="020B0604030504040204" pitchFamily="34" charset="0"/>
              </a:rPr>
              <a:t> --&gt;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      &lt;input type="submit" value="</a:t>
            </a:r>
            <a:r>
              <a:rPr lang="zh-CN" altLang="en-US" sz="1200" dirty="0">
                <a:latin typeface="Verdana" panose="020B0604030504040204" pitchFamily="34" charset="0"/>
                <a:cs typeface="Verdana" panose="020B0604030504040204" pitchFamily="34" charset="0"/>
              </a:rPr>
              <a:t>提交</a:t>
            </a:r>
            <a:r>
              <a:rPr lang="en-US" altLang="zh-CN" sz="1200" dirty="0">
                <a:latin typeface="Verdana" panose="020B0604030504040204" pitchFamily="34" charset="0"/>
                <a:ea typeface="Verdana" panose="020B0604030504040204" pitchFamily="34" charset="0"/>
                <a:cs typeface="Verdana" panose="020B0604030504040204" pitchFamily="34" charset="0"/>
              </a:rPr>
              <a:t>" /&gt;				</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200" dirty="0" err="1" smtClean="0">
                <a:latin typeface="Verdana" panose="020B0604030504040204" pitchFamily="34" charset="0"/>
                <a:ea typeface="Verdana" panose="020B0604030504040204" pitchFamily="34" charset="0"/>
                <a:cs typeface="Verdana" panose="020B0604030504040204" pitchFamily="34" charset="0"/>
                <a:sym typeface="+mn-ea"/>
              </a:rPr>
              <a:t>fieldset</a:t>
            </a:r>
            <a:r>
              <a:rPr lang="en-US" altLang="zh-CN" sz="12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200" b="0" dirty="0" smtClean="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smtClean="0">
                <a:latin typeface="Verdana" panose="020B0604030504040204" pitchFamily="34" charset="0"/>
                <a:ea typeface="Verdana" panose="020B0604030504040204" pitchFamily="34" charset="0"/>
                <a:cs typeface="Verdana" panose="020B0604030504040204" pitchFamily="34" charset="0"/>
                <a:sym typeface="+mn-ea"/>
              </a:rPr>
              <a:t>  &lt;/form&gt;</a:t>
            </a:r>
            <a:endParaRPr lang="en-US" altLang="zh-CN" sz="1200" b="0" dirty="0" smtClean="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200" dirty="0" smtClean="0">
                <a:latin typeface="Verdana" panose="020B0604030504040204" pitchFamily="34" charset="0"/>
                <a:ea typeface="Verdana" panose="020B0604030504040204" pitchFamily="34" charset="0"/>
                <a:cs typeface="Verdana" panose="020B0604030504040204" pitchFamily="34" charset="0"/>
                <a:sym typeface="+mn-ea"/>
              </a:rPr>
              <a:t>&lt;/body&gt;</a:t>
            </a:r>
            <a:endParaRPr lang="en-US" altLang="zh-CN" sz="1200" dirty="0" smtClean="0">
              <a:latin typeface="Verdana" panose="020B0604030504040204" pitchFamily="34" charset="0"/>
              <a:ea typeface="Verdana" panose="020B0604030504040204" pitchFamily="34" charset="0"/>
              <a:cs typeface="Verdana" panose="020B0604030504040204" pitchFamily="34" charset="0"/>
              <a:sym typeface="+mn-ea"/>
            </a:endParaRPr>
          </a:p>
        </p:txBody>
      </p:sp>
      <p:pic>
        <p:nvPicPr>
          <p:cNvPr id="100354" name="Picture 2"/>
          <p:cNvPicPr>
            <a:picLocks noChangeAspect="1" noChangeArrowheads="1"/>
          </p:cNvPicPr>
          <p:nvPr/>
        </p:nvPicPr>
        <p:blipFill>
          <a:blip r:embed="rId1" cstate="print"/>
          <a:srcRect t="30510"/>
          <a:stretch>
            <a:fillRect/>
          </a:stretch>
        </p:blipFill>
        <p:spPr bwMode="auto">
          <a:xfrm>
            <a:off x="5133340" y="4333240"/>
            <a:ext cx="3605530" cy="942975"/>
          </a:xfrm>
          <a:prstGeom prst="rect">
            <a:avLst/>
          </a:prstGeom>
          <a:noFill/>
          <a:ln w="9525">
            <a:noFill/>
            <a:miter lim="800000"/>
            <a:headEnd/>
            <a:tailEnd/>
          </a:ln>
        </p:spPr>
      </p:pic>
      <p:pic>
        <p:nvPicPr>
          <p:cNvPr id="100355" name="Picture 3"/>
          <p:cNvPicPr>
            <a:picLocks noChangeAspect="1" noChangeArrowheads="1"/>
          </p:cNvPicPr>
          <p:nvPr/>
        </p:nvPicPr>
        <p:blipFill>
          <a:blip r:embed="rId2" cstate="print"/>
          <a:srcRect t="36131"/>
          <a:stretch>
            <a:fillRect/>
          </a:stretch>
        </p:blipFill>
        <p:spPr bwMode="auto">
          <a:xfrm>
            <a:off x="5190490" y="5726430"/>
            <a:ext cx="3886200" cy="792480"/>
          </a:xfrm>
          <a:prstGeom prst="rect">
            <a:avLst/>
          </a:prstGeom>
          <a:noFill/>
          <a:ln w="9525">
            <a:noFill/>
            <a:miter lim="800000"/>
            <a:headEnd/>
            <a:tailEnd/>
          </a:ln>
        </p:spPr>
      </p:pic>
      <p:pic>
        <p:nvPicPr>
          <p:cNvPr id="100356" name="Picture 4"/>
          <p:cNvPicPr>
            <a:picLocks noChangeAspect="1" noChangeArrowheads="1"/>
          </p:cNvPicPr>
          <p:nvPr/>
        </p:nvPicPr>
        <p:blipFill>
          <a:blip r:embed="rId3" cstate="print"/>
          <a:srcRect t="36922"/>
          <a:stretch>
            <a:fillRect/>
          </a:stretch>
        </p:blipFill>
        <p:spPr bwMode="auto">
          <a:xfrm>
            <a:off x="304165" y="5588635"/>
            <a:ext cx="3657600" cy="736600"/>
          </a:xfrm>
          <a:prstGeom prst="rect">
            <a:avLst/>
          </a:prstGeom>
          <a:noFill/>
          <a:ln w="9525">
            <a:noFill/>
            <a:miter lim="800000"/>
            <a:headEnd/>
            <a:tailEnd/>
          </a:ln>
        </p:spPr>
      </p:pic>
      <p:pic>
        <p:nvPicPr>
          <p:cNvPr id="100357" name="Picture 5"/>
          <p:cNvPicPr>
            <a:picLocks noChangeAspect="1" noChangeArrowheads="1"/>
          </p:cNvPicPr>
          <p:nvPr/>
        </p:nvPicPr>
        <p:blipFill>
          <a:blip r:embed="rId4" cstate="print"/>
          <a:srcRect t="35927"/>
          <a:stretch>
            <a:fillRect/>
          </a:stretch>
        </p:blipFill>
        <p:spPr bwMode="auto">
          <a:xfrm>
            <a:off x="502285" y="4523105"/>
            <a:ext cx="3681730" cy="753110"/>
          </a:xfrm>
          <a:prstGeom prst="rect">
            <a:avLst/>
          </a:prstGeom>
          <a:noFill/>
          <a:ln w="9525">
            <a:noFill/>
            <a:miter lim="800000"/>
            <a:headEnd/>
            <a:tailEnd/>
          </a:ln>
        </p:spPr>
      </p:pic>
      <p:graphicFrame>
        <p:nvGraphicFramePr>
          <p:cNvPr id="4" name="对象 3">
            <a:hlinkClick r:id="" action="ppaction://ole?verb="/>
          </p:cNvPr>
          <p:cNvGraphicFramePr>
            <a:graphicFrameLocks noChangeAspect="1"/>
          </p:cNvGraphicFramePr>
          <p:nvPr/>
        </p:nvGraphicFramePr>
        <p:xfrm>
          <a:off x="4066540" y="5183505"/>
          <a:ext cx="1123950" cy="542925"/>
        </p:xfrm>
        <a:graphic>
          <a:graphicData uri="http://schemas.openxmlformats.org/presentationml/2006/ole">
            <mc:AlternateContent xmlns:mc="http://schemas.openxmlformats.org/markup-compatibility/2006">
              <mc:Choice xmlns:v="urn:schemas-microsoft-com:vml" Requires="v">
                <p:oleObj spid="_x0000_s6145" name="" r:id="rId5" imgW="1123950" imgH="542925" progId="Package">
                  <p:embed/>
                </p:oleObj>
              </mc:Choice>
              <mc:Fallback>
                <p:oleObj name="" r:id="rId5" imgW="1123950" imgH="542925" progId="Package">
                  <p:embed/>
                  <p:pic>
                    <p:nvPicPr>
                      <p:cNvPr id="0" name="图片 6144"/>
                      <p:cNvPicPr/>
                      <p:nvPr/>
                    </p:nvPicPr>
                    <p:blipFill>
                      <a:blip r:embed="rId6"/>
                      <a:stretch>
                        <a:fillRect/>
                      </a:stretch>
                    </p:blipFill>
                    <p:spPr>
                      <a:xfrm>
                        <a:off x="4066540" y="5183505"/>
                        <a:ext cx="1123950" cy="542925"/>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zh-CN" dirty="0"/>
              <a:t>HTML5 </a:t>
            </a:r>
            <a:r>
              <a:rPr lang="zh-CN" altLang="en-US" dirty="0"/>
              <a:t>新增的表单元素</a:t>
            </a:r>
            <a:endParaRPr lang="zh-CN" altLang="en-US" dirty="0"/>
          </a:p>
        </p:txBody>
      </p:sp>
      <p:sp>
        <p:nvSpPr>
          <p:cNvPr id="5" name="矩形 4"/>
          <p:cNvSpPr/>
          <p:nvPr/>
        </p:nvSpPr>
        <p:spPr>
          <a:xfrm>
            <a:off x="533400" y="1676400"/>
            <a:ext cx="8534400" cy="337185"/>
          </a:xfrm>
          <a:prstGeom prst="rect">
            <a:avLst/>
          </a:prstGeom>
        </p:spPr>
        <p:txBody>
          <a:bodyPr wrap="square">
            <a:spAutoFit/>
          </a:bodyPr>
          <a:lstStyle/>
          <a:p>
            <a:pPr>
              <a:lnSpc>
                <a:spcPct val="100000"/>
              </a:lnSpc>
              <a:spcBef>
                <a:spcPts val="0"/>
              </a:spcBef>
            </a:pPr>
            <a:r>
              <a:rPr lang="en-US" altLang="zh-CN" sz="1600" dirty="0" smtClean="0"/>
              <a:t>     HTML5 </a:t>
            </a:r>
            <a:r>
              <a:rPr lang="zh-CN" altLang="en-US" sz="1600" dirty="0" smtClean="0"/>
              <a:t>新增</a:t>
            </a:r>
            <a:r>
              <a:rPr lang="en-US" altLang="zh-CN" sz="1600" dirty="0" smtClean="0"/>
              <a:t>output</a:t>
            </a:r>
            <a:r>
              <a:rPr lang="zh-CN" altLang="en-US" sz="1600" dirty="0" smtClean="0"/>
              <a:t>、</a:t>
            </a:r>
            <a:r>
              <a:rPr lang="en-US" altLang="zh-CN" sz="1600" dirty="0" err="1" smtClean="0"/>
              <a:t>keygen</a:t>
            </a:r>
            <a:r>
              <a:rPr lang="zh-CN" altLang="en-US" sz="1600" dirty="0" smtClean="0"/>
              <a:t>、</a:t>
            </a:r>
            <a:r>
              <a:rPr lang="en-US" altLang="zh-CN" sz="1600" dirty="0" err="1" smtClean="0"/>
              <a:t>datalist</a:t>
            </a:r>
            <a:r>
              <a:rPr lang="en-US" altLang="zh-CN" sz="1600" dirty="0" smtClean="0"/>
              <a:t> </a:t>
            </a:r>
            <a:r>
              <a:rPr lang="zh-CN" altLang="en-US" sz="1600" dirty="0" smtClean="0"/>
              <a:t>等表单元素</a:t>
            </a:r>
            <a:endParaRPr lang="zh-CN" altLang="en-US" sz="1200" dirty="0">
              <a:latin typeface="微软雅黑" panose="020B0503020204020204" charset="-122"/>
              <a:ea typeface="微软雅黑" panose="020B0503020204020204" charset="-122"/>
            </a:endParaRPr>
          </a:p>
        </p:txBody>
      </p:sp>
      <p:graphicFrame>
        <p:nvGraphicFramePr>
          <p:cNvPr id="8" name="表格 7"/>
          <p:cNvGraphicFramePr>
            <a:graphicFrameLocks noGrp="1"/>
          </p:cNvGraphicFramePr>
          <p:nvPr>
            <p:custDataLst>
              <p:tags r:id="rId1"/>
            </p:custDataLst>
          </p:nvPr>
        </p:nvGraphicFramePr>
        <p:xfrm>
          <a:off x="1066800" y="2286000"/>
          <a:ext cx="7467600" cy="990600"/>
        </p:xfrm>
        <a:graphic>
          <a:graphicData uri="http://schemas.openxmlformats.org/drawingml/2006/table">
            <a:tbl>
              <a:tblPr>
                <a:tableStyleId>{5DA37D80-6434-44D0-A028-1B22A696006F}</a:tableStyleId>
              </a:tblPr>
              <a:tblGrid>
                <a:gridCol w="2323465"/>
                <a:gridCol w="5144135"/>
              </a:tblGrid>
              <a:tr h="227351">
                <a:tc>
                  <a:txBody>
                    <a:bodyPr/>
                    <a:lstStyle/>
                    <a:p>
                      <a:pPr algn="ctr" fontAlgn="auto">
                        <a:lnSpc>
                          <a:spcPct val="100000"/>
                        </a:lnSpc>
                        <a:spcAft>
                          <a:spcPts val="0"/>
                        </a:spcAft>
                      </a:pPr>
                      <a:r>
                        <a:rPr lang="zh-CN" sz="1400" kern="100" dirty="0">
                          <a:latin typeface="微软雅黑" panose="020B0503020204020204" charset="-122"/>
                          <a:ea typeface="微软雅黑" panose="020B0503020204020204" charset="-122"/>
                        </a:rPr>
                        <a:t>标记名称</a:t>
                      </a:r>
                      <a:endParaRPr lang="zh-CN" sz="1400" kern="100" dirty="0">
                        <a:latin typeface="微软雅黑" panose="020B0503020204020204" charset="-122"/>
                        <a:ea typeface="微软雅黑" panose="020B0503020204020204" charset="-122"/>
                        <a:cs typeface="Verdana" panose="020B0604030504040204" pitchFamily="34" charset="0"/>
                      </a:endParaRPr>
                    </a:p>
                  </a:txBody>
                  <a:tcPr marL="68580" marR="68580" marT="0" marB="0" anchor="ctr"/>
                </a:tc>
                <a:tc>
                  <a:txBody>
                    <a:bodyPr/>
                    <a:lstStyle/>
                    <a:p>
                      <a:pPr algn="ctr" fontAlgn="auto">
                        <a:lnSpc>
                          <a:spcPct val="100000"/>
                        </a:lnSpc>
                        <a:spcAft>
                          <a:spcPts val="0"/>
                        </a:spcAft>
                      </a:pPr>
                      <a:r>
                        <a:rPr lang="zh-CN" sz="1400" kern="100" dirty="0">
                          <a:latin typeface="微软雅黑" panose="020B0503020204020204" charset="-122"/>
                          <a:ea typeface="微软雅黑" panose="020B0503020204020204" charset="-122"/>
                        </a:rPr>
                        <a:t>标记功能描述</a:t>
                      </a:r>
                      <a:endParaRPr lang="zh-CN" sz="1400" kern="100" dirty="0">
                        <a:latin typeface="微软雅黑" panose="020B0503020204020204" charset="-122"/>
                        <a:ea typeface="微软雅黑" panose="020B0503020204020204" charset="-122"/>
                        <a:cs typeface="Verdana" panose="020B0604030504040204" pitchFamily="34" charset="0"/>
                      </a:endParaRPr>
                    </a:p>
                  </a:txBody>
                  <a:tcPr marL="68580" marR="68580" marT="0" marB="0" anchor="ctr"/>
                </a:tc>
              </a:tr>
              <a:tr h="227351">
                <a:tc>
                  <a:txBody>
                    <a:bodyPr/>
                    <a:lstStyle/>
                    <a:p>
                      <a:pPr algn="ctr" fontAlgn="auto">
                        <a:lnSpc>
                          <a:spcPct val="100000"/>
                        </a:lnSpc>
                        <a:spcAft>
                          <a:spcPts val="0"/>
                        </a:spcAft>
                      </a:pPr>
                      <a:r>
                        <a:rPr lang="en-US" sz="1400" kern="100" dirty="0">
                          <a:latin typeface="微软雅黑" panose="020B0503020204020204" charset="-122"/>
                          <a:ea typeface="微软雅黑" panose="020B0503020204020204" charset="-122"/>
                        </a:rPr>
                        <a:t>&lt;output&gt;&lt;/output&gt;</a:t>
                      </a:r>
                      <a:endParaRPr lang="en-US" sz="1400" kern="100" dirty="0">
                        <a:latin typeface="微软雅黑" panose="020B0503020204020204" charset="-122"/>
                        <a:ea typeface="微软雅黑" panose="020B0503020204020204" charset="-122"/>
                        <a:cs typeface="Verdana" panose="020B0604030504040204" pitchFamily="34" charset="0"/>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定义不同类型的输出，比如脚本的输出。</a:t>
                      </a:r>
                      <a:endParaRPr lang="zh-CN" sz="1400" kern="100" dirty="0">
                        <a:latin typeface="微软雅黑" panose="020B0503020204020204" charset="-122"/>
                        <a:ea typeface="微软雅黑" panose="020B0503020204020204" charset="-122"/>
                        <a:cs typeface="Verdana" panose="020B0604030504040204" pitchFamily="34" charset="0"/>
                      </a:endParaRPr>
                    </a:p>
                  </a:txBody>
                  <a:tcPr marL="68580" marR="68580" marT="0" marB="0" anchor="ctr"/>
                </a:tc>
              </a:tr>
              <a:tr h="227330">
                <a:tc>
                  <a:txBody>
                    <a:bodyPr/>
                    <a:lstStyle/>
                    <a:p>
                      <a:pPr algn="ctr" fontAlgn="auto">
                        <a:lnSpc>
                          <a:spcPct val="100000"/>
                        </a:lnSpc>
                        <a:spcAft>
                          <a:spcPts val="0"/>
                        </a:spcAft>
                      </a:pPr>
                      <a:r>
                        <a:rPr lang="en-US" sz="1400" kern="100" dirty="0">
                          <a:latin typeface="微软雅黑" panose="020B0503020204020204" charset="-122"/>
                          <a:ea typeface="微软雅黑" panose="020B0503020204020204" charset="-122"/>
                        </a:rPr>
                        <a:t>&lt;</a:t>
                      </a:r>
                      <a:r>
                        <a:rPr lang="en-US" sz="1400" kern="100" dirty="0" err="1">
                          <a:latin typeface="微软雅黑" panose="020B0503020204020204" charset="-122"/>
                          <a:ea typeface="微软雅黑" panose="020B0503020204020204" charset="-122"/>
                        </a:rPr>
                        <a:t>keygen</a:t>
                      </a:r>
                      <a:r>
                        <a:rPr lang="en-US" sz="1400" kern="100" dirty="0">
                          <a:latin typeface="微软雅黑" panose="020B0503020204020204" charset="-122"/>
                          <a:ea typeface="微软雅黑" panose="020B0503020204020204" charset="-122"/>
                        </a:rPr>
                        <a:t>&gt;&lt;/</a:t>
                      </a:r>
                      <a:r>
                        <a:rPr lang="en-US" sz="1400" kern="100" dirty="0" err="1">
                          <a:latin typeface="微软雅黑" panose="020B0503020204020204" charset="-122"/>
                          <a:ea typeface="微软雅黑" panose="020B0503020204020204" charset="-122"/>
                        </a:rPr>
                        <a:t>keygen</a:t>
                      </a:r>
                      <a:r>
                        <a:rPr lang="en-US" sz="1400" kern="100" dirty="0">
                          <a:latin typeface="微软雅黑" panose="020B0503020204020204" charset="-122"/>
                          <a:ea typeface="微软雅黑" panose="020B0503020204020204" charset="-122"/>
                        </a:rPr>
                        <a:t>&gt;</a:t>
                      </a:r>
                      <a:endParaRPr lang="en-US" sz="1400" kern="100" dirty="0">
                        <a:latin typeface="微软雅黑" panose="020B0503020204020204" charset="-122"/>
                        <a:ea typeface="微软雅黑" panose="020B0503020204020204" charset="-122"/>
                        <a:cs typeface="Verdana" panose="020B0604030504040204" pitchFamily="34" charset="0"/>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规定用于表单的密钥对生成器字段。</a:t>
                      </a:r>
                      <a:endParaRPr lang="zh-CN" sz="1400" kern="100" dirty="0">
                        <a:latin typeface="微软雅黑" panose="020B0503020204020204" charset="-122"/>
                        <a:ea typeface="微软雅黑" panose="020B0503020204020204" charset="-122"/>
                        <a:cs typeface="Verdana" panose="020B0604030504040204" pitchFamily="34" charset="0"/>
                      </a:endParaRPr>
                    </a:p>
                  </a:txBody>
                  <a:tcPr marL="68580" marR="68580" marT="0" marB="0" anchor="ctr"/>
                </a:tc>
              </a:tr>
              <a:tr h="308547">
                <a:tc>
                  <a:txBody>
                    <a:bodyPr/>
                    <a:lstStyle/>
                    <a:p>
                      <a:pPr algn="ctr" fontAlgn="auto">
                        <a:lnSpc>
                          <a:spcPct val="100000"/>
                        </a:lnSpc>
                        <a:spcAft>
                          <a:spcPts val="0"/>
                        </a:spcAft>
                      </a:pPr>
                      <a:r>
                        <a:rPr lang="en-US" sz="1400" kern="100">
                          <a:latin typeface="微软雅黑" panose="020B0503020204020204" charset="-122"/>
                          <a:ea typeface="微软雅黑" panose="020B0503020204020204" charset="-122"/>
                        </a:rPr>
                        <a:t>&lt;datalist&gt;&lt;/datalist&gt;</a:t>
                      </a:r>
                      <a:endParaRPr lang="en-US" sz="1400" kern="100">
                        <a:latin typeface="微软雅黑" panose="020B0503020204020204" charset="-122"/>
                        <a:ea typeface="微软雅黑" panose="020B0503020204020204" charset="-122"/>
                        <a:cs typeface="Verdana" panose="020B0604030504040204" pitchFamily="34" charset="0"/>
                      </a:endParaRPr>
                    </a:p>
                  </a:txBody>
                  <a:tcPr marL="68580" marR="68580" marT="0" marB="0" anchor="ctr"/>
                </a:tc>
                <a:tc>
                  <a:txBody>
                    <a:bodyPr/>
                    <a:lstStyle/>
                    <a:p>
                      <a:pPr algn="just" fontAlgn="auto">
                        <a:lnSpc>
                          <a:spcPct val="100000"/>
                        </a:lnSpc>
                        <a:spcAft>
                          <a:spcPts val="0"/>
                        </a:spcAft>
                      </a:pPr>
                      <a:r>
                        <a:rPr lang="zh-CN" sz="1400" kern="100" dirty="0">
                          <a:latin typeface="微软雅黑" panose="020B0503020204020204" charset="-122"/>
                          <a:ea typeface="微软雅黑" panose="020B0503020204020204" charset="-122"/>
                        </a:rPr>
                        <a:t>定义选项列表。与</a:t>
                      </a:r>
                      <a:r>
                        <a:rPr lang="en-US" sz="1400" kern="100" dirty="0">
                          <a:latin typeface="微软雅黑" panose="020B0503020204020204" charset="-122"/>
                          <a:ea typeface="微软雅黑" panose="020B0503020204020204" charset="-122"/>
                        </a:rPr>
                        <a:t>input</a:t>
                      </a:r>
                      <a:r>
                        <a:rPr lang="zh-CN" sz="1400" kern="100" dirty="0">
                          <a:latin typeface="微软雅黑" panose="020B0503020204020204" charset="-122"/>
                          <a:ea typeface="微软雅黑" panose="020B0503020204020204" charset="-122"/>
                        </a:rPr>
                        <a:t>元素配合使用该元素，来定义</a:t>
                      </a:r>
                      <a:r>
                        <a:rPr lang="en-US" sz="1400" kern="100" dirty="0">
                          <a:latin typeface="微软雅黑" panose="020B0503020204020204" charset="-122"/>
                          <a:ea typeface="微软雅黑" panose="020B0503020204020204" charset="-122"/>
                        </a:rPr>
                        <a:t>input</a:t>
                      </a:r>
                      <a:r>
                        <a:rPr lang="zh-CN" sz="1400" kern="100" dirty="0">
                          <a:latin typeface="微软雅黑" panose="020B0503020204020204" charset="-122"/>
                          <a:ea typeface="微软雅黑" panose="020B0503020204020204" charset="-122"/>
                        </a:rPr>
                        <a:t>可能的值。</a:t>
                      </a:r>
                      <a:endParaRPr lang="zh-CN" sz="1400" kern="100" dirty="0">
                        <a:latin typeface="微软雅黑" panose="020B0503020204020204" charset="-122"/>
                        <a:ea typeface="微软雅黑" panose="020B0503020204020204" charset="-122"/>
                        <a:cs typeface="Verdana" panose="020B0604030504040204" pitchFamily="34" charset="0"/>
                      </a:endParaRPr>
                    </a:p>
                  </a:txBody>
                  <a:tcPr marL="68580" marR="68580" marT="0" marB="0" anchor="ctr"/>
                </a:tc>
              </a:tr>
            </a:tbl>
          </a:graphicData>
        </a:graphic>
      </p:graphicFrame>
      <p:sp>
        <p:nvSpPr>
          <p:cNvPr id="9" name="矩形 8"/>
          <p:cNvSpPr/>
          <p:nvPr/>
        </p:nvSpPr>
        <p:spPr>
          <a:xfrm>
            <a:off x="609600" y="3756660"/>
            <a:ext cx="8031480" cy="1568450"/>
          </a:xfrm>
          <a:prstGeom prst="rect">
            <a:avLst/>
          </a:prstGeom>
        </p:spPr>
        <p:txBody>
          <a:bodyPr wrap="square">
            <a:spAutoFit/>
          </a:bodyPr>
          <a:lstStyle/>
          <a:p>
            <a:pPr>
              <a:lnSpc>
                <a:spcPct val="100000"/>
              </a:lnSpc>
              <a:spcBef>
                <a:spcPts val="0"/>
              </a:spcBef>
            </a:pPr>
            <a:r>
              <a:rPr lang="en-US" altLang="zh-CN" sz="1600" b="0" dirty="0" smtClean="0">
                <a:latin typeface="微软雅黑" panose="020B0503020204020204" charset="-122"/>
                <a:ea typeface="微软雅黑" panose="020B0503020204020204" charset="-122"/>
              </a:rPr>
              <a:t>1</a:t>
            </a:r>
            <a:r>
              <a:rPr lang="zh-CN" altLang="en-US" sz="1600" b="0" dirty="0" smtClean="0">
                <a:latin typeface="微软雅黑" panose="020B0503020204020204" charset="-122"/>
                <a:ea typeface="微软雅黑" panose="020B0503020204020204" charset="-122"/>
              </a:rPr>
              <a:t>．</a:t>
            </a:r>
            <a:r>
              <a:rPr lang="en-US" altLang="zh-CN" sz="1600" b="0" dirty="0" smtClean="0">
                <a:latin typeface="微软雅黑" panose="020B0503020204020204" charset="-122"/>
                <a:ea typeface="微软雅黑" panose="020B0503020204020204" charset="-122"/>
              </a:rPr>
              <a:t>output </a:t>
            </a:r>
            <a:r>
              <a:rPr lang="zh-CN" altLang="en-US" sz="1600" b="0" dirty="0" smtClean="0">
                <a:latin typeface="微软雅黑" panose="020B0503020204020204" charset="-122"/>
                <a:ea typeface="微软雅黑" panose="020B0503020204020204" charset="-122"/>
              </a:rPr>
              <a:t>标记</a:t>
            </a:r>
            <a:endParaRPr lang="zh-CN" altLang="en-US" sz="1600" b="0" dirty="0" smtClean="0">
              <a:latin typeface="微软雅黑" panose="020B0503020204020204" charset="-122"/>
              <a:ea typeface="微软雅黑" panose="020B0503020204020204" charset="-122"/>
            </a:endParaRPr>
          </a:p>
          <a:p>
            <a:pPr>
              <a:lnSpc>
                <a:spcPct val="100000"/>
              </a:lnSpc>
              <a:spcBef>
                <a:spcPts val="0"/>
              </a:spcBef>
            </a:pPr>
            <a:r>
              <a:rPr lang="en-US" altLang="zh-CN" sz="1600" b="0" dirty="0" smtClean="0">
                <a:latin typeface="微软雅黑" panose="020B0503020204020204" charset="-122"/>
                <a:ea typeface="微软雅黑" panose="020B0503020204020204" charset="-122"/>
              </a:rPr>
              <a:t>         output </a:t>
            </a:r>
            <a:r>
              <a:rPr lang="zh-CN" altLang="en-US" sz="1600" b="0" dirty="0" smtClean="0">
                <a:latin typeface="微软雅黑" panose="020B0503020204020204" charset="-122"/>
                <a:ea typeface="微软雅黑" panose="020B0503020204020204" charset="-122"/>
              </a:rPr>
              <a:t>标记定义不同类型的输出。该标记有</a:t>
            </a:r>
            <a:r>
              <a:rPr lang="en-US" altLang="zh-CN" sz="1600" b="0" dirty="0" smtClean="0">
                <a:solidFill>
                  <a:srgbClr val="FF0000"/>
                </a:solidFill>
                <a:latin typeface="微软雅黑" panose="020B0503020204020204" charset="-122"/>
                <a:ea typeface="微软雅黑" panose="020B0503020204020204" charset="-122"/>
              </a:rPr>
              <a:t>for</a:t>
            </a:r>
            <a:r>
              <a:rPr lang="zh-CN" altLang="en-US" sz="1600" b="0" dirty="0" smtClean="0">
                <a:solidFill>
                  <a:srgbClr val="FF0000"/>
                </a:solidFill>
                <a:latin typeface="微软雅黑" panose="020B0503020204020204" charset="-122"/>
                <a:ea typeface="微软雅黑" panose="020B0503020204020204" charset="-122"/>
              </a:rPr>
              <a:t>、</a:t>
            </a:r>
            <a:r>
              <a:rPr lang="en-US" altLang="zh-CN" sz="1600" b="0" dirty="0" smtClean="0">
                <a:solidFill>
                  <a:srgbClr val="FF0000"/>
                </a:solidFill>
                <a:latin typeface="微软雅黑" panose="020B0503020204020204" charset="-122"/>
                <a:ea typeface="微软雅黑" panose="020B0503020204020204" charset="-122"/>
              </a:rPr>
              <a:t>form</a:t>
            </a:r>
            <a:r>
              <a:rPr lang="zh-CN" altLang="en-US" sz="1600" b="0" dirty="0" smtClean="0">
                <a:solidFill>
                  <a:srgbClr val="FF0000"/>
                </a:solidFill>
                <a:latin typeface="微软雅黑" panose="020B0503020204020204" charset="-122"/>
                <a:ea typeface="微软雅黑" panose="020B0503020204020204" charset="-122"/>
              </a:rPr>
              <a:t>、</a:t>
            </a:r>
            <a:r>
              <a:rPr lang="en-US" altLang="zh-CN" sz="1600" b="0" dirty="0" smtClean="0">
                <a:solidFill>
                  <a:srgbClr val="FF0000"/>
                </a:solidFill>
                <a:latin typeface="微软雅黑" panose="020B0503020204020204" charset="-122"/>
                <a:ea typeface="微软雅黑" panose="020B0503020204020204" charset="-122"/>
              </a:rPr>
              <a:t>name </a:t>
            </a:r>
            <a:r>
              <a:rPr lang="zh-CN" altLang="en-US" sz="1600" b="0" dirty="0" smtClean="0">
                <a:latin typeface="微软雅黑" panose="020B0503020204020204" charset="-122"/>
                <a:ea typeface="微软雅黑" panose="020B0503020204020204" charset="-122"/>
              </a:rPr>
              <a:t>三个属性。</a:t>
            </a:r>
            <a:r>
              <a:rPr lang="en-US" altLang="zh-CN" sz="1600" b="0" dirty="0" smtClean="0">
                <a:latin typeface="微软雅黑" panose="020B0503020204020204" charset="-122"/>
                <a:ea typeface="微软雅黑" panose="020B0503020204020204" charset="-122"/>
              </a:rPr>
              <a:t>for </a:t>
            </a:r>
            <a:r>
              <a:rPr lang="zh-CN" altLang="en-US" sz="1600" b="0" dirty="0" smtClean="0">
                <a:latin typeface="微软雅黑" panose="020B0503020204020204" charset="-122"/>
                <a:ea typeface="微软雅黑" panose="020B0503020204020204" charset="-122"/>
              </a:rPr>
              <a:t>属性用于描述计算中使用的元素与计算结果之间的关系，其值为每一元素的</a:t>
            </a:r>
            <a:r>
              <a:rPr lang="en-US" altLang="zh-CN" sz="1600" b="0" dirty="0" smtClean="0">
                <a:latin typeface="微软雅黑" panose="020B0503020204020204" charset="-122"/>
                <a:ea typeface="微软雅黑" panose="020B0503020204020204" charset="-122"/>
              </a:rPr>
              <a:t>id</a:t>
            </a:r>
            <a:r>
              <a:rPr lang="zh-CN" altLang="en-US" sz="1600" b="0" dirty="0" smtClean="0">
                <a:latin typeface="微软雅黑" panose="020B0503020204020204" charset="-122"/>
                <a:ea typeface="微软雅黑" panose="020B0503020204020204" charset="-122"/>
              </a:rPr>
              <a:t>，多个</a:t>
            </a:r>
            <a:r>
              <a:rPr lang="en-US" altLang="zh-CN" sz="1600" b="0" dirty="0" smtClean="0">
                <a:latin typeface="微软雅黑" panose="020B0503020204020204" charset="-122"/>
                <a:ea typeface="微软雅黑" panose="020B0503020204020204" charset="-122"/>
              </a:rPr>
              <a:t>id </a:t>
            </a:r>
            <a:r>
              <a:rPr lang="zh-CN" altLang="en-US" sz="1600" b="0" dirty="0" smtClean="0">
                <a:latin typeface="微软雅黑" panose="020B0503020204020204" charset="-122"/>
                <a:ea typeface="微软雅黑" panose="020B0503020204020204" charset="-122"/>
              </a:rPr>
              <a:t>之间用空格分隔。</a:t>
            </a:r>
            <a:endParaRPr lang="zh-CN" altLang="en-US" sz="1600" b="0" dirty="0" smtClean="0">
              <a:latin typeface="微软雅黑" panose="020B0503020204020204" charset="-122"/>
              <a:ea typeface="微软雅黑" panose="020B0503020204020204" charset="-122"/>
            </a:endParaRPr>
          </a:p>
          <a:p>
            <a:pPr>
              <a:lnSpc>
                <a:spcPct val="100000"/>
              </a:lnSpc>
              <a:spcBef>
                <a:spcPts val="0"/>
              </a:spcBef>
            </a:pPr>
            <a:r>
              <a:rPr lang="en-US" altLang="zh-CN" sz="1600" b="0" dirty="0" smtClean="0">
                <a:latin typeface="微软雅黑" panose="020B0503020204020204" charset="-122"/>
                <a:ea typeface="微软雅黑" panose="020B0503020204020204" charset="-122"/>
              </a:rPr>
              <a:t>form </a:t>
            </a:r>
            <a:r>
              <a:rPr lang="zh-CN" altLang="en-US" sz="1600" b="0" dirty="0" smtClean="0">
                <a:latin typeface="微软雅黑" panose="020B0503020204020204" charset="-122"/>
                <a:ea typeface="微软雅黑" panose="020B0503020204020204" charset="-122"/>
              </a:rPr>
              <a:t>属性用于定义输入字段所属的一个或多个表单。</a:t>
            </a:r>
            <a:endParaRPr lang="zh-CN" altLang="en-US" sz="1600" b="0" dirty="0" smtClean="0">
              <a:latin typeface="微软雅黑" panose="020B0503020204020204" charset="-122"/>
              <a:ea typeface="微软雅黑" panose="020B0503020204020204" charset="-122"/>
            </a:endParaRPr>
          </a:p>
          <a:p>
            <a:pPr>
              <a:lnSpc>
                <a:spcPct val="100000"/>
              </a:lnSpc>
              <a:spcBef>
                <a:spcPts val="0"/>
              </a:spcBef>
            </a:pPr>
            <a:r>
              <a:rPr lang="en-US" altLang="zh-CN" sz="1600" b="0" dirty="0" smtClean="0">
                <a:latin typeface="微软雅黑" panose="020B0503020204020204" charset="-122"/>
                <a:ea typeface="微软雅黑" panose="020B0503020204020204" charset="-122"/>
              </a:rPr>
              <a:t>name </a:t>
            </a:r>
            <a:r>
              <a:rPr lang="zh-CN" altLang="en-US" sz="1600" b="0" dirty="0" smtClean="0">
                <a:latin typeface="微软雅黑" panose="020B0503020204020204" charset="-122"/>
                <a:ea typeface="微软雅黑" panose="020B0503020204020204" charset="-122"/>
              </a:rPr>
              <a:t>属性用于定义对象的唯一名称（表单提交时使用）。</a:t>
            </a:r>
            <a:endParaRPr lang="zh-CN" altLang="en-US" sz="1600" b="0" dirty="0" smtClean="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新增</a:t>
            </a:r>
            <a:r>
              <a:rPr lang="en-US" altLang="zh-CN" dirty="0"/>
              <a:t>output </a:t>
            </a:r>
            <a:r>
              <a:rPr lang="zh-CN" altLang="en-US" dirty="0"/>
              <a:t>标记的应用</a:t>
            </a:r>
            <a:endParaRPr lang="zh-CN" altLang="en-US" dirty="0"/>
          </a:p>
        </p:txBody>
      </p:sp>
      <p:sp>
        <p:nvSpPr>
          <p:cNvPr id="3" name="内容占位符 2"/>
          <p:cNvSpPr>
            <a:spLocks noGrp="1"/>
          </p:cNvSpPr>
          <p:nvPr>
            <p:ph idx="1"/>
          </p:nvPr>
        </p:nvSpPr>
        <p:spPr>
          <a:xfrm>
            <a:off x="573405" y="1330325"/>
            <a:ext cx="7681595" cy="3886200"/>
          </a:xfrm>
        </p:spPr>
        <p:txBody>
          <a:bodyPr/>
          <a:lstStyle/>
          <a:p>
            <a:pPr fontAlgn="auto">
              <a:lnSpc>
                <a:spcPct val="100000"/>
              </a:lnSpc>
              <a:spcBef>
                <a:spcPts val="0"/>
              </a:spcBef>
              <a:spcAft>
                <a:spcPts val="0"/>
              </a:spcAft>
              <a:buNone/>
            </a:pPr>
            <a:r>
              <a:rPr lang="en-US" altLang="zh-CN" sz="1600" dirty="0"/>
              <a:t>&lt;body&gt;				</a:t>
            </a:r>
            <a:endParaRPr lang="en-US" altLang="zh-CN" sz="1600" dirty="0"/>
          </a:p>
          <a:p>
            <a:pPr fontAlgn="auto">
              <a:lnSpc>
                <a:spcPct val="100000"/>
              </a:lnSpc>
              <a:spcBef>
                <a:spcPts val="0"/>
              </a:spcBef>
              <a:spcAft>
                <a:spcPts val="0"/>
              </a:spcAft>
              <a:buNone/>
            </a:pPr>
            <a:r>
              <a:rPr lang="en-US" altLang="zh-CN" sz="1600" dirty="0"/>
              <a:t>  &lt;form </a:t>
            </a:r>
            <a:r>
              <a:rPr lang="en-US" altLang="zh-CN" sz="1600" dirty="0" err="1"/>
              <a:t>oninput</a:t>
            </a:r>
            <a:r>
              <a:rPr lang="en-US" altLang="zh-CN" sz="1600" dirty="0"/>
              <a:t>="</a:t>
            </a:r>
            <a:r>
              <a:rPr lang="en-US" altLang="zh-CN" sz="1600" dirty="0" err="1"/>
              <a:t>sum.value</a:t>
            </a:r>
            <a:r>
              <a:rPr lang="en-US" altLang="zh-CN" sz="1600" dirty="0"/>
              <a:t>=</a:t>
            </a:r>
            <a:r>
              <a:rPr lang="en-US" altLang="zh-CN" sz="1600" dirty="0" err="1"/>
              <a:t>parseInt</a:t>
            </a:r>
            <a:r>
              <a:rPr lang="en-US" altLang="zh-CN" sz="1600" dirty="0"/>
              <a:t>(num1.value)+</a:t>
            </a:r>
            <a:r>
              <a:rPr lang="en-US" altLang="zh-CN" sz="1600" dirty="0" err="1"/>
              <a:t>parseInt</a:t>
            </a:r>
            <a:r>
              <a:rPr lang="en-US" altLang="zh-CN" sz="1600" dirty="0"/>
              <a:t>(num2.value)"&gt;</a:t>
            </a:r>
            <a:endParaRPr lang="en-US" altLang="zh-CN" sz="1600" dirty="0"/>
          </a:p>
          <a:p>
            <a:pPr fontAlgn="auto">
              <a:lnSpc>
                <a:spcPct val="100000"/>
              </a:lnSpc>
              <a:spcBef>
                <a:spcPts val="0"/>
              </a:spcBef>
              <a:spcAft>
                <a:spcPts val="0"/>
              </a:spcAft>
              <a:buNone/>
            </a:pPr>
            <a:r>
              <a:rPr lang="en-US" altLang="zh-CN" sz="1600" dirty="0"/>
              <a:t>    0&lt;input type="range" id="num1" value="50" min="0" max="100"&gt;100</a:t>
            </a:r>
            <a:endParaRPr lang="en-US" altLang="zh-CN" sz="1600" dirty="0"/>
          </a:p>
          <a:p>
            <a:pPr fontAlgn="auto">
              <a:lnSpc>
                <a:spcPct val="100000"/>
              </a:lnSpc>
              <a:spcBef>
                <a:spcPts val="0"/>
              </a:spcBef>
              <a:spcAft>
                <a:spcPts val="0"/>
              </a:spcAft>
              <a:buNone/>
            </a:pPr>
            <a:r>
              <a:rPr lang="en-US" altLang="zh-CN" sz="1600" dirty="0"/>
              <a:t>    +&lt;input type="number" id="num2" value="50"&gt;</a:t>
            </a:r>
            <a:endParaRPr lang="en-US" altLang="zh-CN" sz="1600" dirty="0"/>
          </a:p>
          <a:p>
            <a:pPr fontAlgn="auto">
              <a:lnSpc>
                <a:spcPct val="100000"/>
              </a:lnSpc>
              <a:spcBef>
                <a:spcPts val="0"/>
              </a:spcBef>
              <a:spcAft>
                <a:spcPts val="0"/>
              </a:spcAft>
              <a:buNone/>
            </a:pPr>
            <a:r>
              <a:rPr lang="en-US" altLang="zh-CN" sz="1600" dirty="0"/>
              <a:t>    =&lt;output name="sum" for="num1 num2"&gt;&lt;/output&gt;</a:t>
            </a:r>
            <a:endParaRPr lang="en-US" altLang="zh-CN" sz="1600" dirty="0"/>
          </a:p>
          <a:p>
            <a:pPr fontAlgn="auto">
              <a:lnSpc>
                <a:spcPct val="100000"/>
              </a:lnSpc>
              <a:spcBef>
                <a:spcPts val="0"/>
              </a:spcBef>
              <a:spcAft>
                <a:spcPts val="0"/>
              </a:spcAft>
              <a:buNone/>
            </a:pPr>
            <a:r>
              <a:rPr lang="en-US" altLang="zh-CN" sz="1600" dirty="0"/>
              <a:t>  &lt;/form&gt;</a:t>
            </a:r>
            <a:endParaRPr lang="en-US" altLang="zh-CN" sz="1600" dirty="0"/>
          </a:p>
          <a:p>
            <a:pPr fontAlgn="auto">
              <a:lnSpc>
                <a:spcPct val="100000"/>
              </a:lnSpc>
              <a:spcBef>
                <a:spcPts val="0"/>
              </a:spcBef>
              <a:spcAft>
                <a:spcPts val="0"/>
              </a:spcAft>
              <a:buNone/>
            </a:pPr>
            <a:r>
              <a:rPr lang="en-US" altLang="zh-CN" sz="1600" dirty="0"/>
              <a:t>  &lt;p&gt;&lt;strong&gt;</a:t>
            </a:r>
            <a:r>
              <a:rPr lang="zh-CN" altLang="en-US" sz="1600" dirty="0"/>
              <a:t>注意</a:t>
            </a:r>
            <a:r>
              <a:rPr lang="en-US" altLang="zh-CN" sz="1600" dirty="0"/>
              <a:t>:&lt;/strong&gt;IE</a:t>
            </a:r>
            <a:r>
              <a:rPr lang="zh-CN" altLang="en-US" sz="1600" dirty="0"/>
              <a:t>浏览器不支持</a:t>
            </a:r>
            <a:r>
              <a:rPr lang="en-US" altLang="zh-CN" sz="1600" dirty="0"/>
              <a:t>output</a:t>
            </a:r>
            <a:r>
              <a:rPr lang="zh-CN" altLang="en-US" sz="1600" dirty="0"/>
              <a:t>标记。</a:t>
            </a:r>
            <a:r>
              <a:rPr lang="en-US" altLang="zh-CN" sz="1600" dirty="0"/>
              <a:t>&lt;/p&gt;</a:t>
            </a:r>
            <a:endParaRPr lang="en-US" altLang="zh-CN" sz="1600" dirty="0"/>
          </a:p>
          <a:p>
            <a:pPr fontAlgn="auto">
              <a:lnSpc>
                <a:spcPct val="100000"/>
              </a:lnSpc>
              <a:spcBef>
                <a:spcPts val="0"/>
              </a:spcBef>
              <a:spcAft>
                <a:spcPts val="0"/>
              </a:spcAft>
              <a:buNone/>
            </a:pPr>
            <a:r>
              <a:rPr lang="en-US" altLang="zh-CN" sz="1600" dirty="0"/>
              <a:t>&lt;/body&gt;</a:t>
            </a:r>
            <a:endParaRPr lang="en-US" altLang="zh-CN" sz="1600" dirty="0"/>
          </a:p>
          <a:p>
            <a:pPr fontAlgn="auto">
              <a:lnSpc>
                <a:spcPct val="100000"/>
              </a:lnSpc>
              <a:spcBef>
                <a:spcPts val="0"/>
              </a:spcBef>
              <a:spcAft>
                <a:spcPts val="0"/>
              </a:spcAft>
              <a:buNone/>
            </a:pPr>
            <a:endParaRPr lang="en-US" altLang="zh-CN" sz="1600" dirty="0"/>
          </a:p>
        </p:txBody>
      </p:sp>
      <p:pic>
        <p:nvPicPr>
          <p:cNvPr id="96257" name="Picture 1"/>
          <p:cNvPicPr>
            <a:picLocks noChangeAspect="1" noChangeArrowheads="1"/>
          </p:cNvPicPr>
          <p:nvPr/>
        </p:nvPicPr>
        <p:blipFill>
          <a:blip r:embed="rId1" cstate="print"/>
          <a:srcRect t="33502"/>
          <a:stretch>
            <a:fillRect/>
          </a:stretch>
        </p:blipFill>
        <p:spPr bwMode="auto">
          <a:xfrm>
            <a:off x="573405" y="4164330"/>
            <a:ext cx="3238500" cy="752475"/>
          </a:xfrm>
          <a:prstGeom prst="rect">
            <a:avLst/>
          </a:prstGeom>
          <a:noFill/>
          <a:ln w="9525">
            <a:noFill/>
            <a:miter lim="800000"/>
            <a:headEnd/>
            <a:tailEnd/>
          </a:ln>
        </p:spPr>
      </p:pic>
      <p:pic>
        <p:nvPicPr>
          <p:cNvPr id="96258" name="Picture 2"/>
          <p:cNvPicPr>
            <a:picLocks noChangeAspect="1" noChangeArrowheads="1"/>
          </p:cNvPicPr>
          <p:nvPr/>
        </p:nvPicPr>
        <p:blipFill>
          <a:blip r:embed="rId2" cstate="print"/>
          <a:srcRect t="34952"/>
          <a:stretch>
            <a:fillRect/>
          </a:stretch>
        </p:blipFill>
        <p:spPr bwMode="auto">
          <a:xfrm>
            <a:off x="4817745" y="4164330"/>
            <a:ext cx="3152775" cy="688975"/>
          </a:xfrm>
          <a:prstGeom prst="rect">
            <a:avLst/>
          </a:prstGeom>
          <a:noFill/>
          <a:ln w="9525">
            <a:noFill/>
            <a:miter lim="800000"/>
            <a:headEnd/>
            <a:tailEnd/>
          </a:ln>
        </p:spPr>
      </p:pic>
      <p:graphicFrame>
        <p:nvGraphicFramePr>
          <p:cNvPr id="4" name="对象 3">
            <a:hlinkClick r:id="" action="ppaction://ole?verb="/>
          </p:cNvPr>
          <p:cNvGraphicFramePr>
            <a:graphicFrameLocks noChangeAspect="1"/>
          </p:cNvGraphicFramePr>
          <p:nvPr/>
        </p:nvGraphicFramePr>
        <p:xfrm>
          <a:off x="3811905" y="5216525"/>
          <a:ext cx="1123950" cy="542925"/>
        </p:xfrm>
        <a:graphic>
          <a:graphicData uri="http://schemas.openxmlformats.org/presentationml/2006/ole">
            <mc:AlternateContent xmlns:mc="http://schemas.openxmlformats.org/markup-compatibility/2006">
              <mc:Choice xmlns:v="urn:schemas-microsoft-com:vml" Requires="v">
                <p:oleObj spid="_x0000_s7169" name="" r:id="rId3" imgW="1123950" imgH="542925" progId="Package">
                  <p:embed/>
                </p:oleObj>
              </mc:Choice>
              <mc:Fallback>
                <p:oleObj name="" r:id="rId3" imgW="1123950" imgH="542925" progId="Package">
                  <p:embed/>
                  <p:pic>
                    <p:nvPicPr>
                      <p:cNvPr id="0" name="图片 7168"/>
                      <p:cNvPicPr/>
                      <p:nvPr/>
                    </p:nvPicPr>
                    <p:blipFill>
                      <a:blip r:embed="rId4"/>
                      <a:stretch>
                        <a:fillRect/>
                      </a:stretch>
                    </p:blipFill>
                    <p:spPr>
                      <a:xfrm>
                        <a:off x="3811905" y="5216525"/>
                        <a:ext cx="1123950" cy="542925"/>
                      </a:xfrm>
                      <a:prstGeom prst="rect">
                        <a:avLst/>
                      </a:prstGeom>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新增的表单元素</a:t>
            </a:r>
            <a:endParaRPr lang="zh-CN" altLang="en-US" dirty="0"/>
          </a:p>
        </p:txBody>
      </p:sp>
      <p:sp>
        <p:nvSpPr>
          <p:cNvPr id="3" name="内容占位符 2"/>
          <p:cNvSpPr>
            <a:spLocks noGrp="1"/>
          </p:cNvSpPr>
          <p:nvPr>
            <p:ph idx="1"/>
          </p:nvPr>
        </p:nvSpPr>
        <p:spPr>
          <a:xfrm>
            <a:off x="533400" y="1676401"/>
            <a:ext cx="8509000" cy="3810000"/>
          </a:xfrm>
        </p:spPr>
        <p:txBody>
          <a:bodyPr/>
          <a:lstStyle/>
          <a:p>
            <a:pPr>
              <a:spcBef>
                <a:spcPts val="0"/>
              </a:spcBef>
              <a:spcAft>
                <a:spcPts val="0"/>
              </a:spcAft>
              <a:buNone/>
            </a:pPr>
            <a:r>
              <a:rPr lang="en-US" altLang="zh-CN" sz="1600" b="1" dirty="0"/>
              <a:t>2</a:t>
            </a:r>
            <a:r>
              <a:rPr lang="zh-CN" altLang="en-US" sz="1600" b="1" dirty="0"/>
              <a:t>．</a:t>
            </a:r>
            <a:r>
              <a:rPr lang="en-US" altLang="zh-CN" sz="1600" b="1" dirty="0"/>
              <a:t>keygen </a:t>
            </a:r>
            <a:r>
              <a:rPr lang="zh-CN" altLang="en-US" sz="1600" b="1" dirty="0"/>
              <a:t>标记</a:t>
            </a:r>
            <a:endParaRPr lang="zh-CN" altLang="en-US" sz="1600" b="1" dirty="0"/>
          </a:p>
          <a:p>
            <a:pPr>
              <a:spcBef>
                <a:spcPts val="0"/>
              </a:spcBef>
              <a:spcAft>
                <a:spcPts val="0"/>
              </a:spcAft>
            </a:pPr>
            <a:r>
              <a:rPr lang="en-US" altLang="zh-CN" sz="1600" dirty="0"/>
              <a:t>keygen </a:t>
            </a:r>
            <a:r>
              <a:rPr lang="zh-CN" altLang="en-US" sz="1600" dirty="0"/>
              <a:t>标记用来提供一种验证用户的可靠方法。</a:t>
            </a:r>
            <a:r>
              <a:rPr lang="en-US" altLang="zh-CN" sz="1600" dirty="0"/>
              <a:t>keygen </a:t>
            </a:r>
            <a:r>
              <a:rPr lang="zh-CN" altLang="en-US" sz="1600" dirty="0"/>
              <a:t>元素是密钥对生成器（</a:t>
            </a:r>
            <a:r>
              <a:rPr lang="en-US" altLang="zh-CN" sz="1600" dirty="0" smtClean="0"/>
              <a:t>key-</a:t>
            </a:r>
            <a:r>
              <a:rPr lang="en-US" altLang="zh-CN" sz="1600" dirty="0" err="1" smtClean="0"/>
              <a:t>pairgenerator</a:t>
            </a:r>
            <a:r>
              <a:rPr lang="zh-CN" altLang="en-US" sz="1600" dirty="0"/>
              <a:t>）。当提交表单时，会生成两个键：一个是私钥（</a:t>
            </a:r>
            <a:r>
              <a:rPr lang="en-US" altLang="zh-CN" sz="1600" dirty="0"/>
              <a:t>private key</a:t>
            </a:r>
            <a:r>
              <a:rPr lang="zh-CN" altLang="en-US" sz="1600" dirty="0"/>
              <a:t>），一个公钥（</a:t>
            </a:r>
            <a:r>
              <a:rPr lang="en-US" altLang="zh-CN" sz="1600" dirty="0"/>
              <a:t>public key</a:t>
            </a:r>
            <a:r>
              <a:rPr lang="zh-CN" altLang="en-US" sz="1600" dirty="0"/>
              <a:t>）。</a:t>
            </a:r>
            <a:endParaRPr lang="zh-CN" altLang="en-US" sz="1600" dirty="0"/>
          </a:p>
          <a:p>
            <a:pPr>
              <a:spcBef>
                <a:spcPts val="0"/>
              </a:spcBef>
              <a:spcAft>
                <a:spcPts val="0"/>
              </a:spcAft>
            </a:pPr>
            <a:r>
              <a:rPr lang="zh-CN" altLang="en-US" sz="1600" dirty="0"/>
              <a:t>私钥存储于客户端，公钥则被发送到服务器。公钥可用于之后验证用户的客户端证书（</a:t>
            </a:r>
            <a:r>
              <a:rPr lang="en-US" altLang="zh-CN" sz="1600" dirty="0" err="1" smtClean="0"/>
              <a:t>clientcertificate</a:t>
            </a:r>
            <a:r>
              <a:rPr lang="zh-CN" altLang="en-US" sz="1600" dirty="0"/>
              <a:t>）。目前浏览器支持度不足，不要使用</a:t>
            </a:r>
            <a:r>
              <a:rPr lang="zh-CN" altLang="en-US" sz="1600" dirty="0" smtClean="0"/>
              <a:t>。</a:t>
            </a:r>
            <a:endParaRPr lang="zh-CN" altLang="en-US" sz="1600" dirty="0" smtClean="0"/>
          </a:p>
          <a:p>
            <a:pPr>
              <a:spcBef>
                <a:spcPts val="0"/>
              </a:spcBef>
              <a:spcAft>
                <a:spcPts val="0"/>
              </a:spcAft>
            </a:pPr>
            <a:endParaRPr lang="en-US" altLang="zh-CN" sz="1600" dirty="0" smtClean="0"/>
          </a:p>
          <a:p>
            <a:pPr>
              <a:spcBef>
                <a:spcPts val="0"/>
              </a:spcBef>
              <a:spcAft>
                <a:spcPts val="0"/>
              </a:spcAft>
              <a:buNone/>
            </a:pPr>
            <a:r>
              <a:rPr lang="en-US" altLang="zh-CN" sz="1600" b="1" dirty="0"/>
              <a:t>3</a:t>
            </a:r>
            <a:r>
              <a:rPr lang="zh-CN" altLang="en-US" sz="1600" b="1" dirty="0"/>
              <a:t>．</a:t>
            </a:r>
            <a:r>
              <a:rPr lang="en-US" altLang="zh-CN" sz="1600" b="1" dirty="0"/>
              <a:t>datalist </a:t>
            </a:r>
            <a:r>
              <a:rPr lang="zh-CN" altLang="en-US" sz="1600" b="1" dirty="0"/>
              <a:t>标记</a:t>
            </a:r>
            <a:endParaRPr lang="zh-CN" altLang="en-US" sz="1600" b="1" dirty="0"/>
          </a:p>
          <a:p>
            <a:pPr marL="0" indent="0">
              <a:spcBef>
                <a:spcPts val="0"/>
              </a:spcBef>
              <a:spcAft>
                <a:spcPts val="0"/>
              </a:spcAft>
            </a:pPr>
            <a:r>
              <a:rPr lang="en-US" altLang="zh-CN" sz="1600" dirty="0"/>
              <a:t>datalist </a:t>
            </a:r>
            <a:r>
              <a:rPr lang="zh-CN" altLang="en-US" sz="1600" dirty="0"/>
              <a:t>标记规定了</a:t>
            </a:r>
            <a:r>
              <a:rPr lang="en-US" altLang="zh-CN" sz="1600" dirty="0"/>
              <a:t>input </a:t>
            </a:r>
            <a:r>
              <a:rPr lang="zh-CN" altLang="en-US" sz="1600" dirty="0"/>
              <a:t>标记可能的选项列表。</a:t>
            </a:r>
            <a:r>
              <a:rPr lang="en-US" altLang="zh-CN" sz="1600" dirty="0"/>
              <a:t>datalist </a:t>
            </a:r>
            <a:r>
              <a:rPr lang="zh-CN" altLang="en-US" sz="1600" dirty="0"/>
              <a:t>标记被用来为</a:t>
            </a:r>
            <a:r>
              <a:rPr lang="en-US" altLang="zh-CN" sz="1600" dirty="0"/>
              <a:t>input </a:t>
            </a:r>
            <a:r>
              <a:rPr lang="zh-CN" altLang="en-US" sz="1600" dirty="0"/>
              <a:t>标记提供“</a:t>
            </a:r>
            <a:r>
              <a:rPr lang="zh-CN" altLang="en-US" sz="1600" dirty="0" smtClean="0"/>
              <a:t>自动</a:t>
            </a:r>
            <a:r>
              <a:rPr lang="zh-CN" altLang="en-US" sz="1600" dirty="0"/>
              <a:t>完成”的特性</a:t>
            </a:r>
            <a:r>
              <a:rPr lang="zh-CN" altLang="en-US" sz="1600" dirty="0" smtClean="0"/>
              <a:t>。使</a:t>
            </a:r>
            <a:r>
              <a:rPr lang="zh-CN" altLang="en-US" sz="1600" dirty="0"/>
              <a:t>用</a:t>
            </a:r>
            <a:r>
              <a:rPr lang="en-US" altLang="zh-CN" sz="1600" dirty="0"/>
              <a:t>input </a:t>
            </a:r>
            <a:r>
              <a:rPr lang="zh-CN" altLang="en-US" sz="1600" dirty="0"/>
              <a:t>标记的</a:t>
            </a:r>
            <a:r>
              <a:rPr lang="en-US" altLang="zh-CN" sz="1600" dirty="0"/>
              <a:t>list </a:t>
            </a:r>
            <a:r>
              <a:rPr lang="zh-CN" altLang="en-US" sz="1600" dirty="0"/>
              <a:t>属性来绑定</a:t>
            </a:r>
            <a:r>
              <a:rPr lang="en-US" altLang="zh-CN" sz="1600" dirty="0"/>
              <a:t>datalist </a:t>
            </a:r>
            <a:r>
              <a:rPr lang="zh-CN" altLang="en-US" sz="1600" dirty="0"/>
              <a:t>元素</a:t>
            </a:r>
            <a:r>
              <a:rPr lang="zh-CN" altLang="en-US" sz="1600" dirty="0" smtClean="0"/>
              <a:t>（</a:t>
            </a:r>
            <a:r>
              <a:rPr lang="en-US" altLang="zh-CN" sz="1600" dirty="0" smtClean="0"/>
              <a:t>list </a:t>
            </a:r>
            <a:r>
              <a:rPr lang="zh-CN" altLang="en-US" sz="1600" dirty="0"/>
              <a:t>属</a:t>
            </a:r>
            <a:r>
              <a:rPr lang="zh-CN" altLang="en-US" sz="1600" dirty="0" smtClean="0"/>
              <a:t>性</a:t>
            </a:r>
            <a:r>
              <a:rPr lang="en-US" altLang="zh-CN" sz="1600" dirty="0" smtClean="0"/>
              <a:t>=</a:t>
            </a:r>
            <a:r>
              <a:rPr lang="en-US" altLang="zh-CN" sz="1600" dirty="0" err="1" smtClean="0"/>
              <a:t>datalist</a:t>
            </a:r>
            <a:r>
              <a:rPr lang="en-US" altLang="zh-CN" sz="1600" dirty="0" smtClean="0"/>
              <a:t> </a:t>
            </a:r>
            <a:r>
              <a:rPr lang="zh-CN" altLang="en-US" sz="1600" dirty="0" smtClean="0"/>
              <a:t>的</a:t>
            </a:r>
            <a:r>
              <a:rPr lang="en-US" altLang="zh-CN" sz="1600" dirty="0"/>
              <a:t>id </a:t>
            </a:r>
            <a:r>
              <a:rPr lang="zh-CN" altLang="en-US" sz="1600" dirty="0"/>
              <a:t>属性</a:t>
            </a:r>
            <a:r>
              <a:rPr lang="zh-CN" altLang="en-US" sz="1600" dirty="0" smtClean="0"/>
              <a:t>值）。</a:t>
            </a:r>
            <a:endParaRPr lang="zh-CN" altLang="en-US" sz="1600" dirty="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zh-CN" dirty="0"/>
              <a:t>HTML5 </a:t>
            </a:r>
            <a:r>
              <a:rPr lang="zh-CN" altLang="en-US" dirty="0"/>
              <a:t>新增的</a:t>
            </a:r>
            <a:r>
              <a:rPr lang="en-US" altLang="zh-CN" dirty="0"/>
              <a:t>input </a:t>
            </a:r>
            <a:r>
              <a:rPr lang="zh-CN" altLang="en-US" dirty="0"/>
              <a:t>类型</a:t>
            </a:r>
            <a:endParaRPr lang="zh-CN" altLang="en-US" dirty="0"/>
          </a:p>
        </p:txBody>
      </p:sp>
      <p:sp>
        <p:nvSpPr>
          <p:cNvPr id="111619" name="Rectangle 3"/>
          <p:cNvSpPr>
            <a:spLocks noGrp="1" noChangeArrowheads="1"/>
          </p:cNvSpPr>
          <p:nvPr>
            <p:ph idx="1"/>
          </p:nvPr>
        </p:nvSpPr>
        <p:spPr>
          <a:xfrm>
            <a:off x="502285" y="1143000"/>
            <a:ext cx="8509000" cy="3886200"/>
          </a:xfrm>
        </p:spPr>
        <p:txBody>
          <a:bodyPr>
            <a:normAutofit/>
          </a:bodyPr>
          <a:lstStyle/>
          <a:p>
            <a:pPr marL="0" indent="0">
              <a:spcBef>
                <a:spcPts val="0"/>
              </a:spcBef>
              <a:spcAft>
                <a:spcPts val="0"/>
              </a:spcAft>
              <a:buNone/>
            </a:pPr>
            <a:r>
              <a:rPr lang="en-US" altLang="zh-CN" sz="1600" dirty="0" smtClean="0"/>
              <a:t>       HTML5 </a:t>
            </a:r>
            <a:r>
              <a:rPr lang="zh-CN" altLang="en-US" sz="1600" dirty="0"/>
              <a:t>增加很多新的表单输入类型，分别</a:t>
            </a:r>
            <a:r>
              <a:rPr lang="zh-CN" altLang="en-US" sz="1600" dirty="0" smtClean="0"/>
              <a:t>为</a:t>
            </a:r>
            <a:r>
              <a:rPr lang="en-US" altLang="zh-CN" sz="1600" dirty="0" smtClean="0"/>
              <a:t>color</a:t>
            </a:r>
            <a:r>
              <a:rPr lang="zh-CN" altLang="en-US" sz="1600" dirty="0"/>
              <a:t>、</a:t>
            </a:r>
            <a:r>
              <a:rPr lang="en-US" altLang="zh-CN" sz="1600" dirty="0"/>
              <a:t>date pickers</a:t>
            </a:r>
            <a:r>
              <a:rPr lang="zh-CN" altLang="en-US" sz="1600" dirty="0"/>
              <a:t>（日期选择器，包括</a:t>
            </a:r>
            <a:r>
              <a:rPr lang="en-US" altLang="zh-CN" sz="1600" dirty="0"/>
              <a:t>date</a:t>
            </a:r>
            <a:r>
              <a:rPr lang="zh-CN" altLang="en-US" sz="1600" dirty="0"/>
              <a:t>、</a:t>
            </a:r>
            <a:r>
              <a:rPr lang="en-US" altLang="zh-CN" sz="1600" dirty="0"/>
              <a:t>month</a:t>
            </a:r>
            <a:r>
              <a:rPr lang="zh-CN" altLang="en-US" sz="1600" dirty="0"/>
              <a:t>、</a:t>
            </a:r>
            <a:r>
              <a:rPr lang="en-US" altLang="zh-CN" sz="1600" dirty="0"/>
              <a:t>week</a:t>
            </a:r>
            <a:r>
              <a:rPr lang="zh-CN" altLang="en-US" sz="1600" dirty="0" smtClean="0"/>
              <a:t>、</a:t>
            </a:r>
            <a:r>
              <a:rPr lang="en-US" altLang="zh-CN" sz="1600" dirty="0" err="1"/>
              <a:t>datetime</a:t>
            </a:r>
            <a:r>
              <a:rPr lang="zh-CN" altLang="en-US" sz="1600" dirty="0"/>
              <a:t>、</a:t>
            </a:r>
            <a:r>
              <a:rPr lang="en-US" altLang="zh-CN" sz="1600" dirty="0" smtClean="0"/>
              <a:t>time</a:t>
            </a:r>
            <a:r>
              <a:rPr lang="zh-CN" altLang="en-US" sz="1600" dirty="0" smtClean="0"/>
              <a:t>、</a:t>
            </a:r>
            <a:r>
              <a:rPr lang="en-US" altLang="zh-CN" sz="1600" dirty="0" err="1" smtClean="0"/>
              <a:t>datetime</a:t>
            </a:r>
            <a:r>
              <a:rPr lang="en-US" altLang="zh-CN" sz="1600" dirty="0" smtClean="0"/>
              <a:t>-local</a:t>
            </a:r>
            <a:r>
              <a:rPr lang="zh-CN" altLang="en-US" sz="1600" dirty="0"/>
              <a:t>）、</a:t>
            </a:r>
            <a:r>
              <a:rPr lang="en-US" altLang="zh-CN" sz="1600" dirty="0"/>
              <a:t>email</a:t>
            </a:r>
            <a:r>
              <a:rPr lang="zh-CN" altLang="en-US" sz="1600" dirty="0"/>
              <a:t>、</a:t>
            </a:r>
            <a:r>
              <a:rPr lang="en-US" altLang="zh-CN" sz="1600" dirty="0"/>
              <a:t>number</a:t>
            </a:r>
            <a:r>
              <a:rPr lang="zh-CN" altLang="en-US" sz="1600" dirty="0"/>
              <a:t>、</a:t>
            </a:r>
            <a:r>
              <a:rPr lang="en-US" altLang="zh-CN" sz="1600" dirty="0"/>
              <a:t>range</a:t>
            </a:r>
            <a:r>
              <a:rPr lang="zh-CN" altLang="en-US" sz="1600" dirty="0"/>
              <a:t>、</a:t>
            </a:r>
            <a:r>
              <a:rPr lang="en-US" altLang="zh-CN" sz="1600" dirty="0"/>
              <a:t>search</a:t>
            </a:r>
            <a:r>
              <a:rPr lang="zh-CN" altLang="en-US" sz="1600" dirty="0"/>
              <a:t>、</a:t>
            </a:r>
            <a:r>
              <a:rPr lang="en-US" altLang="zh-CN" sz="1600" dirty="0"/>
              <a:t>tel</a:t>
            </a:r>
            <a:r>
              <a:rPr lang="zh-CN" altLang="en-US" sz="1600" dirty="0"/>
              <a:t>、</a:t>
            </a:r>
            <a:r>
              <a:rPr lang="en-US" altLang="zh-CN" sz="1600" dirty="0"/>
              <a:t>url</a:t>
            </a:r>
            <a:r>
              <a:rPr lang="zh-CN" altLang="en-US" sz="1600" dirty="0"/>
              <a:t>。</a:t>
            </a:r>
            <a:endParaRPr lang="zh-CN" altLang="en-US" sz="1600" dirty="0"/>
          </a:p>
          <a:p>
            <a:pPr marL="0" indent="0">
              <a:spcBef>
                <a:spcPts val="0"/>
              </a:spcBef>
              <a:spcAft>
                <a:spcPts val="0"/>
              </a:spcAft>
              <a:buNone/>
            </a:pPr>
            <a:r>
              <a:rPr lang="zh-CN" altLang="en-US" sz="1600" dirty="0"/>
              <a:t>目前主流浏</a:t>
            </a:r>
            <a:r>
              <a:rPr lang="zh-CN" altLang="en-US" sz="1600" dirty="0" smtClean="0"/>
              <a:t>览器</a:t>
            </a:r>
            <a:r>
              <a:rPr lang="zh-CN" altLang="en-US" sz="1600" dirty="0"/>
              <a:t>一般都支持新的</a:t>
            </a:r>
            <a:r>
              <a:rPr lang="en-US" altLang="zh-CN" sz="1600" dirty="0"/>
              <a:t>input </a:t>
            </a:r>
            <a:r>
              <a:rPr lang="zh-CN" altLang="en-US" sz="1600" dirty="0"/>
              <a:t>类型，即使不被支持，仍可以显示为常规的文本域</a:t>
            </a:r>
            <a:r>
              <a:rPr lang="zh-CN" altLang="en-US" sz="1600" dirty="0" smtClean="0"/>
              <a:t>。</a:t>
            </a:r>
            <a:endParaRPr lang="en-US" altLang="zh-CN" sz="1600" dirty="0" smtClean="0"/>
          </a:p>
          <a:p>
            <a:r>
              <a:rPr lang="en-US" altLang="zh-CN" sz="1600" dirty="0" smtClean="0"/>
              <a:t> </a:t>
            </a:r>
            <a:r>
              <a:rPr lang="en-US" altLang="zh-CN" sz="1600" dirty="0"/>
              <a:t>Input </a:t>
            </a:r>
            <a:r>
              <a:rPr lang="zh-CN" altLang="en-US" sz="1600" dirty="0"/>
              <a:t>类型</a:t>
            </a:r>
            <a:r>
              <a:rPr lang="en-US" altLang="zh-CN" sz="1600" dirty="0"/>
              <a:t>——Date Pickers</a:t>
            </a:r>
            <a:r>
              <a:rPr lang="zh-CN" altLang="en-US" sz="1600" dirty="0"/>
              <a:t>（日期选择器）。</a:t>
            </a:r>
            <a:endParaRPr lang="zh-CN" altLang="en-US" sz="1600" dirty="0"/>
          </a:p>
          <a:p>
            <a:pPr>
              <a:lnSpc>
                <a:spcPts val="1800"/>
              </a:lnSpc>
              <a:spcBef>
                <a:spcPts val="0"/>
              </a:spcBef>
              <a:spcAft>
                <a:spcPts val="0"/>
              </a:spcAft>
              <a:buNone/>
            </a:pPr>
            <a:r>
              <a:rPr lang="en-US" altLang="zh-CN" sz="1800" dirty="0">
                <a:solidFill>
                  <a:schemeClr val="tx1">
                    <a:lumMod val="85000"/>
                    <a:lumOff val="15000"/>
                  </a:schemeClr>
                </a:solidFill>
              </a:rPr>
              <a:t>HTML5 </a:t>
            </a:r>
            <a:r>
              <a:rPr lang="zh-CN" altLang="en-US" sz="1800" dirty="0">
                <a:solidFill>
                  <a:schemeClr val="tx1">
                    <a:lumMod val="85000"/>
                    <a:lumOff val="15000"/>
                  </a:schemeClr>
                </a:solidFill>
              </a:rPr>
              <a:t>提供多个可供选取日期和时间的新输入类型：</a:t>
            </a:r>
            <a:endParaRPr lang="zh-CN" altLang="en-US" sz="1800" dirty="0">
              <a:solidFill>
                <a:schemeClr val="tx1">
                  <a:lumMod val="85000"/>
                  <a:lumOff val="15000"/>
                </a:schemeClr>
              </a:solidFill>
            </a:endParaRPr>
          </a:p>
          <a:p>
            <a:pPr indent="443230">
              <a:lnSpc>
                <a:spcPts val="1800"/>
              </a:lnSpc>
              <a:spcBef>
                <a:spcPts val="0"/>
              </a:spcBef>
              <a:spcAft>
                <a:spcPts val="0"/>
              </a:spcAft>
              <a:buNone/>
            </a:pPr>
            <a:r>
              <a:rPr lang="zh-CN" altLang="en-US" sz="1800" dirty="0">
                <a:solidFill>
                  <a:schemeClr val="tx1">
                    <a:lumMod val="85000"/>
                    <a:lumOff val="15000"/>
                  </a:schemeClr>
                </a:solidFill>
              </a:rPr>
              <a:t>（</a:t>
            </a:r>
            <a:r>
              <a:rPr lang="en-US" altLang="zh-CN" sz="1800" dirty="0">
                <a:solidFill>
                  <a:schemeClr val="tx1">
                    <a:lumMod val="85000"/>
                    <a:lumOff val="15000"/>
                  </a:schemeClr>
                </a:solidFill>
              </a:rPr>
              <a:t>1</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date——</a:t>
            </a:r>
            <a:r>
              <a:rPr lang="zh-CN" altLang="en-US" sz="1800" dirty="0">
                <a:solidFill>
                  <a:schemeClr val="tx1">
                    <a:lumMod val="85000"/>
                    <a:lumOff val="15000"/>
                  </a:schemeClr>
                </a:solidFill>
              </a:rPr>
              <a:t>选取日、月、年。</a:t>
            </a:r>
            <a:endParaRPr lang="zh-CN" altLang="en-US" sz="1800" dirty="0">
              <a:solidFill>
                <a:schemeClr val="tx1">
                  <a:lumMod val="85000"/>
                  <a:lumOff val="15000"/>
                </a:schemeClr>
              </a:solidFill>
            </a:endParaRPr>
          </a:p>
          <a:p>
            <a:pPr indent="443230">
              <a:lnSpc>
                <a:spcPts val="1800"/>
              </a:lnSpc>
              <a:spcBef>
                <a:spcPts val="0"/>
              </a:spcBef>
              <a:spcAft>
                <a:spcPts val="0"/>
              </a:spcAft>
              <a:buNone/>
            </a:pPr>
            <a:r>
              <a:rPr lang="zh-CN" altLang="en-US" sz="1800" dirty="0">
                <a:solidFill>
                  <a:schemeClr val="tx1">
                    <a:lumMod val="85000"/>
                    <a:lumOff val="15000"/>
                  </a:schemeClr>
                </a:solidFill>
              </a:rPr>
              <a:t>（</a:t>
            </a:r>
            <a:r>
              <a:rPr lang="en-US" altLang="zh-CN" sz="1800" dirty="0">
                <a:solidFill>
                  <a:schemeClr val="tx1">
                    <a:lumMod val="85000"/>
                    <a:lumOff val="15000"/>
                  </a:schemeClr>
                </a:solidFill>
              </a:rPr>
              <a:t>2</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month——</a:t>
            </a:r>
            <a:r>
              <a:rPr lang="zh-CN" altLang="en-US" sz="1800" dirty="0">
                <a:solidFill>
                  <a:schemeClr val="tx1">
                    <a:lumMod val="85000"/>
                    <a:lumOff val="15000"/>
                  </a:schemeClr>
                </a:solidFill>
              </a:rPr>
              <a:t>选取月、年。</a:t>
            </a:r>
            <a:endParaRPr lang="zh-CN" altLang="en-US" sz="1800" dirty="0">
              <a:solidFill>
                <a:schemeClr val="tx1">
                  <a:lumMod val="85000"/>
                  <a:lumOff val="15000"/>
                </a:schemeClr>
              </a:solidFill>
            </a:endParaRPr>
          </a:p>
          <a:p>
            <a:pPr indent="443230">
              <a:lnSpc>
                <a:spcPts val="1800"/>
              </a:lnSpc>
              <a:spcBef>
                <a:spcPts val="0"/>
              </a:spcBef>
              <a:spcAft>
                <a:spcPts val="0"/>
              </a:spcAft>
              <a:buNone/>
            </a:pPr>
            <a:r>
              <a:rPr lang="zh-CN" altLang="en-US" sz="1800" dirty="0">
                <a:solidFill>
                  <a:schemeClr val="tx1">
                    <a:lumMod val="85000"/>
                    <a:lumOff val="15000"/>
                  </a:schemeClr>
                </a:solidFill>
              </a:rPr>
              <a:t>（</a:t>
            </a:r>
            <a:r>
              <a:rPr lang="en-US" altLang="zh-CN" sz="1800" dirty="0">
                <a:solidFill>
                  <a:schemeClr val="tx1">
                    <a:lumMod val="85000"/>
                    <a:lumOff val="15000"/>
                  </a:schemeClr>
                </a:solidFill>
              </a:rPr>
              <a:t>3</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week——</a:t>
            </a:r>
            <a:r>
              <a:rPr lang="zh-CN" altLang="en-US" sz="1800" dirty="0">
                <a:solidFill>
                  <a:schemeClr val="tx1">
                    <a:lumMod val="85000"/>
                    <a:lumOff val="15000"/>
                  </a:schemeClr>
                </a:solidFill>
              </a:rPr>
              <a:t>选取周和年。</a:t>
            </a:r>
            <a:endParaRPr lang="zh-CN" altLang="en-US" sz="1800" dirty="0">
              <a:solidFill>
                <a:schemeClr val="tx1">
                  <a:lumMod val="85000"/>
                  <a:lumOff val="15000"/>
                </a:schemeClr>
              </a:solidFill>
            </a:endParaRPr>
          </a:p>
          <a:p>
            <a:pPr indent="443230">
              <a:lnSpc>
                <a:spcPts val="1800"/>
              </a:lnSpc>
              <a:spcBef>
                <a:spcPts val="0"/>
              </a:spcBef>
              <a:spcAft>
                <a:spcPts val="0"/>
              </a:spcAft>
              <a:buNone/>
            </a:pPr>
            <a:r>
              <a:rPr lang="zh-CN" altLang="en-US" sz="1800" dirty="0">
                <a:solidFill>
                  <a:schemeClr val="tx1">
                    <a:lumMod val="85000"/>
                    <a:lumOff val="15000"/>
                  </a:schemeClr>
                </a:solidFill>
              </a:rPr>
              <a:t>（</a:t>
            </a:r>
            <a:r>
              <a:rPr lang="en-US" altLang="zh-CN" sz="1800" dirty="0">
                <a:solidFill>
                  <a:schemeClr val="tx1">
                    <a:lumMod val="85000"/>
                    <a:lumOff val="15000"/>
                  </a:schemeClr>
                </a:solidFill>
              </a:rPr>
              <a:t>4</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time——</a:t>
            </a:r>
            <a:r>
              <a:rPr lang="zh-CN" altLang="en-US" sz="1800" dirty="0">
                <a:solidFill>
                  <a:schemeClr val="tx1">
                    <a:lumMod val="85000"/>
                    <a:lumOff val="15000"/>
                  </a:schemeClr>
                </a:solidFill>
              </a:rPr>
              <a:t>选取时间（小时和分钟）。</a:t>
            </a:r>
            <a:endParaRPr lang="zh-CN" altLang="en-US" sz="1800" dirty="0">
              <a:solidFill>
                <a:schemeClr val="tx1">
                  <a:lumMod val="85000"/>
                  <a:lumOff val="15000"/>
                </a:schemeClr>
              </a:solidFill>
            </a:endParaRPr>
          </a:p>
          <a:p>
            <a:pPr indent="443230">
              <a:lnSpc>
                <a:spcPts val="1800"/>
              </a:lnSpc>
              <a:spcBef>
                <a:spcPts val="0"/>
              </a:spcBef>
              <a:spcAft>
                <a:spcPts val="0"/>
              </a:spcAft>
              <a:buNone/>
            </a:pPr>
            <a:r>
              <a:rPr lang="zh-CN" altLang="en-US" sz="1800" dirty="0">
                <a:solidFill>
                  <a:schemeClr val="tx1">
                    <a:lumMod val="85000"/>
                    <a:lumOff val="15000"/>
                  </a:schemeClr>
                </a:solidFill>
              </a:rPr>
              <a:t>（</a:t>
            </a:r>
            <a:r>
              <a:rPr lang="en-US" altLang="zh-CN" sz="1800" dirty="0">
                <a:solidFill>
                  <a:schemeClr val="tx1">
                    <a:lumMod val="85000"/>
                    <a:lumOff val="15000"/>
                  </a:schemeClr>
                </a:solidFill>
              </a:rPr>
              <a:t>5</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datetime——</a:t>
            </a:r>
            <a:r>
              <a:rPr lang="zh-CN" altLang="en-US" sz="1800" dirty="0">
                <a:solidFill>
                  <a:schemeClr val="tx1">
                    <a:lumMod val="85000"/>
                    <a:lumOff val="15000"/>
                  </a:schemeClr>
                </a:solidFill>
              </a:rPr>
              <a:t>选取时间、日、月、年（</a:t>
            </a:r>
            <a:r>
              <a:rPr lang="en-US" altLang="zh-CN" sz="1800" dirty="0">
                <a:solidFill>
                  <a:schemeClr val="tx1">
                    <a:lumMod val="85000"/>
                    <a:lumOff val="15000"/>
                  </a:schemeClr>
                </a:solidFill>
              </a:rPr>
              <a:t>UTC </a:t>
            </a:r>
            <a:r>
              <a:rPr lang="zh-CN" altLang="en-US" sz="1800" dirty="0">
                <a:solidFill>
                  <a:schemeClr val="tx1">
                    <a:lumMod val="85000"/>
                    <a:lumOff val="15000"/>
                  </a:schemeClr>
                </a:solidFill>
              </a:rPr>
              <a:t>时间）。</a:t>
            </a:r>
            <a:endParaRPr lang="zh-CN" altLang="en-US" sz="1800" dirty="0">
              <a:solidFill>
                <a:schemeClr val="tx1">
                  <a:lumMod val="85000"/>
                  <a:lumOff val="15000"/>
                </a:schemeClr>
              </a:solidFill>
            </a:endParaRPr>
          </a:p>
          <a:p>
            <a:pPr indent="443230">
              <a:lnSpc>
                <a:spcPts val="1800"/>
              </a:lnSpc>
              <a:spcBef>
                <a:spcPts val="0"/>
              </a:spcBef>
              <a:spcAft>
                <a:spcPts val="0"/>
              </a:spcAft>
              <a:buNone/>
            </a:pPr>
            <a:r>
              <a:rPr lang="zh-CN" altLang="en-US" sz="1800" dirty="0">
                <a:solidFill>
                  <a:schemeClr val="tx1">
                    <a:lumMod val="85000"/>
                    <a:lumOff val="15000"/>
                  </a:schemeClr>
                </a:solidFill>
              </a:rPr>
              <a:t>（</a:t>
            </a:r>
            <a:r>
              <a:rPr lang="en-US" altLang="zh-CN" sz="1800" dirty="0">
                <a:solidFill>
                  <a:schemeClr val="tx1">
                    <a:lumMod val="85000"/>
                    <a:lumOff val="15000"/>
                  </a:schemeClr>
                </a:solidFill>
              </a:rPr>
              <a:t>6</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datetime-local——</a:t>
            </a:r>
            <a:r>
              <a:rPr lang="zh-CN" altLang="en-US" sz="1800" dirty="0">
                <a:solidFill>
                  <a:schemeClr val="tx1">
                    <a:lumMod val="85000"/>
                    <a:lumOff val="15000"/>
                  </a:schemeClr>
                </a:solidFill>
              </a:rPr>
              <a:t>选取时间、日、月、年（本地时间）。</a:t>
            </a:r>
            <a:endParaRPr lang="zh-CN" altLang="en-US" sz="1800" dirty="0">
              <a:solidFill>
                <a:schemeClr val="tx1">
                  <a:lumMod val="85000"/>
                  <a:lumOff val="15000"/>
                </a:schemeClr>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新增结构元素及页面元素</a:t>
            </a:r>
            <a:endParaRPr lang="zh-CN" altLang="en-US" dirty="0"/>
          </a:p>
        </p:txBody>
      </p:sp>
      <p:sp>
        <p:nvSpPr>
          <p:cNvPr id="7" name="矩形 6"/>
          <p:cNvSpPr/>
          <p:nvPr/>
        </p:nvSpPr>
        <p:spPr>
          <a:xfrm>
            <a:off x="533400" y="1676400"/>
            <a:ext cx="7600950" cy="3723005"/>
          </a:xfrm>
          <a:prstGeom prst="rect">
            <a:avLst/>
          </a:prstGeom>
        </p:spPr>
        <p:txBody>
          <a:bodyPr wrap="square">
            <a:spAutoFit/>
          </a:bodyPr>
          <a:lstStyle/>
          <a:p>
            <a:pPr indent="541655">
              <a:lnSpc>
                <a:spcPct val="100000"/>
              </a:lnSpc>
              <a:spcBef>
                <a:spcPts val="0"/>
              </a:spcBef>
            </a:pPr>
            <a:r>
              <a:rPr lang="en-US" altLang="zh-CN" sz="2000" b="0" dirty="0" smtClean="0">
                <a:latin typeface="微软雅黑" panose="020B0503020204020204" charset="-122"/>
                <a:ea typeface="微软雅黑" panose="020B0503020204020204" charset="-122"/>
              </a:rPr>
              <a:t>1.HTML5</a:t>
            </a:r>
            <a:r>
              <a:rPr lang="zh-CN" altLang="zh-CN" sz="2000" b="0" dirty="0" smtClean="0">
                <a:latin typeface="微软雅黑" panose="020B0503020204020204" charset="-122"/>
                <a:ea typeface="微软雅黑" panose="020B0503020204020204" charset="-122"/>
              </a:rPr>
              <a:t>中新增结构元素</a:t>
            </a:r>
            <a:r>
              <a:rPr lang="zh-CN" altLang="en-US" sz="2000" b="0" dirty="0" smtClean="0">
                <a:latin typeface="微软雅黑" panose="020B0503020204020204" charset="-122"/>
                <a:ea typeface="微软雅黑" panose="020B0503020204020204" charset="-122"/>
              </a:rPr>
              <a:t>。例如</a:t>
            </a:r>
            <a:r>
              <a:rPr lang="en-US" altLang="zh-CN" sz="2000" b="0" kern="100" dirty="0" smtClean="0">
                <a:latin typeface="微软雅黑" panose="020B0503020204020204" charset="-122"/>
                <a:ea typeface="微软雅黑" panose="020B0503020204020204" charset="-122"/>
              </a:rPr>
              <a:t>header</a:t>
            </a:r>
            <a:r>
              <a:rPr lang="zh-CN" altLang="zh-CN" sz="2000" b="0" kern="100" dirty="0" smtClean="0">
                <a:latin typeface="微软雅黑" panose="020B0503020204020204" charset="-122"/>
                <a:ea typeface="微软雅黑" panose="020B0503020204020204" charset="-122"/>
              </a:rPr>
              <a:t>页眉</a:t>
            </a:r>
            <a:r>
              <a:rPr lang="zh-CN" altLang="en-US" sz="2000" b="0" kern="100" dirty="0" smtClean="0">
                <a:latin typeface="微软雅黑" panose="020B0503020204020204" charset="-122"/>
                <a:ea typeface="微软雅黑" panose="020B0503020204020204" charset="-122"/>
              </a:rPr>
              <a:t>、</a:t>
            </a:r>
            <a:r>
              <a:rPr lang="en-US" altLang="zh-CN" sz="2000" b="0" kern="100" dirty="0" err="1" smtClean="0">
                <a:latin typeface="微软雅黑" panose="020B0503020204020204" charset="-122"/>
                <a:ea typeface="微软雅黑" panose="020B0503020204020204" charset="-122"/>
              </a:rPr>
              <a:t>nav</a:t>
            </a:r>
            <a:r>
              <a:rPr lang="zh-CN" altLang="zh-CN" sz="2000" b="0" kern="100" dirty="0" smtClean="0">
                <a:latin typeface="微软雅黑" panose="020B0503020204020204" charset="-122"/>
                <a:ea typeface="微软雅黑" panose="020B0503020204020204" charset="-122"/>
              </a:rPr>
              <a:t>导航</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section</a:t>
            </a:r>
            <a:r>
              <a:rPr lang="zh-CN" altLang="en-US" sz="2000" b="0" kern="100" dirty="0" smtClean="0">
                <a:latin typeface="微软雅黑" panose="020B0503020204020204" charset="-122"/>
                <a:ea typeface="微软雅黑" panose="020B0503020204020204" charset="-122"/>
              </a:rPr>
              <a:t>节、</a:t>
            </a:r>
            <a:r>
              <a:rPr lang="en-US" altLang="zh-CN" sz="2000" b="0" kern="100" dirty="0" smtClean="0">
                <a:latin typeface="微软雅黑" panose="020B0503020204020204" charset="-122"/>
                <a:ea typeface="微软雅黑" panose="020B0503020204020204" charset="-122"/>
              </a:rPr>
              <a:t>article</a:t>
            </a:r>
            <a:r>
              <a:rPr lang="zh-CN" altLang="en-US" sz="2000" b="0" kern="100" dirty="0" smtClean="0">
                <a:latin typeface="微软雅黑" panose="020B0503020204020204" charset="-122"/>
                <a:ea typeface="微软雅黑" panose="020B0503020204020204" charset="-122"/>
              </a:rPr>
              <a:t>文章、</a:t>
            </a:r>
            <a:r>
              <a:rPr lang="en-US" altLang="zh-CN" sz="2000" b="0" kern="100" dirty="0" smtClean="0">
                <a:latin typeface="微软雅黑" panose="020B0503020204020204" charset="-122"/>
                <a:ea typeface="微软雅黑" panose="020B0503020204020204" charset="-122"/>
              </a:rPr>
              <a:t>aside</a:t>
            </a:r>
            <a:r>
              <a:rPr lang="zh-CN" altLang="en-US" sz="2000" b="0" kern="100" dirty="0" smtClean="0">
                <a:latin typeface="微软雅黑" panose="020B0503020204020204" charset="-122"/>
                <a:ea typeface="微软雅黑" panose="020B0503020204020204" charset="-122"/>
              </a:rPr>
              <a:t>侧栏、</a:t>
            </a:r>
            <a:r>
              <a:rPr lang="en-US" altLang="zh-CN" sz="2000" b="0" kern="100" dirty="0" smtClean="0">
                <a:latin typeface="微软雅黑" panose="020B0503020204020204" charset="-122"/>
                <a:ea typeface="微软雅黑" panose="020B0503020204020204" charset="-122"/>
              </a:rPr>
              <a:t>footer</a:t>
            </a:r>
            <a:r>
              <a:rPr lang="zh-CN" altLang="zh-CN" sz="2000" b="0" kern="100" dirty="0" smtClean="0">
                <a:latin typeface="微软雅黑" panose="020B0503020204020204" charset="-122"/>
                <a:ea typeface="微软雅黑" panose="020B0503020204020204" charset="-122"/>
              </a:rPr>
              <a:t>页脚</a:t>
            </a:r>
            <a:r>
              <a:rPr lang="zh-CN" altLang="en-US" sz="2000" b="0" kern="100" dirty="0" smtClean="0">
                <a:latin typeface="微软雅黑" panose="020B0503020204020204" charset="-122"/>
                <a:ea typeface="微软雅黑" panose="020B0503020204020204" charset="-122"/>
              </a:rPr>
              <a:t>。</a:t>
            </a:r>
            <a:endParaRPr lang="zh-CN" altLang="en-US" sz="2000" b="0" kern="100" dirty="0" smtClean="0">
              <a:latin typeface="微软雅黑" panose="020B0503020204020204" charset="-122"/>
              <a:ea typeface="微软雅黑" panose="020B0503020204020204" charset="-122"/>
            </a:endParaRPr>
          </a:p>
          <a:p>
            <a:pPr indent="541655">
              <a:lnSpc>
                <a:spcPct val="100000"/>
              </a:lnSpc>
              <a:spcBef>
                <a:spcPts val="0"/>
              </a:spcBef>
            </a:pPr>
            <a:endParaRPr lang="en-US" altLang="zh-CN" sz="2000" b="0" kern="100" dirty="0" smtClean="0">
              <a:latin typeface="微软雅黑" panose="020B0503020204020204" charset="-122"/>
              <a:ea typeface="微软雅黑" panose="020B0503020204020204" charset="-122"/>
            </a:endParaRPr>
          </a:p>
          <a:p>
            <a:pPr indent="541655">
              <a:lnSpc>
                <a:spcPct val="100000"/>
              </a:lnSpc>
              <a:spcBef>
                <a:spcPts val="0"/>
              </a:spcBef>
            </a:pPr>
            <a:endParaRPr lang="en-US" altLang="zh-CN" sz="2000" b="0" kern="100" dirty="0" smtClean="0">
              <a:latin typeface="微软雅黑" panose="020B0503020204020204" charset="-122"/>
              <a:ea typeface="微软雅黑" panose="020B0503020204020204" charset="-122"/>
            </a:endParaRPr>
          </a:p>
          <a:p>
            <a:pPr indent="541655">
              <a:lnSpc>
                <a:spcPct val="100000"/>
              </a:lnSpc>
              <a:spcBef>
                <a:spcPts val="0"/>
              </a:spcBef>
            </a:pPr>
            <a:r>
              <a:rPr lang="en-US" altLang="zh-CN" sz="2000" b="0" kern="100" dirty="0" smtClean="0">
                <a:latin typeface="微软雅黑" panose="020B0503020204020204" charset="-122"/>
                <a:ea typeface="微软雅黑" panose="020B0503020204020204" charset="-122"/>
              </a:rPr>
              <a:t>2.</a:t>
            </a:r>
            <a:r>
              <a:rPr lang="en-US" altLang="zh-CN" sz="2000" b="0" dirty="0" smtClean="0">
                <a:latin typeface="微软雅黑" panose="020B0503020204020204" charset="-122"/>
                <a:ea typeface="微软雅黑" panose="020B0503020204020204" charset="-122"/>
              </a:rPr>
              <a:t> HTML5 </a:t>
            </a:r>
            <a:r>
              <a:rPr lang="zh-CN" altLang="en-US" sz="2000" b="0" dirty="0" smtClean="0">
                <a:latin typeface="微软雅黑" panose="020B0503020204020204" charset="-122"/>
                <a:ea typeface="微软雅黑" panose="020B0503020204020204" charset="-122"/>
              </a:rPr>
              <a:t>中新增页面元素。例如</a:t>
            </a:r>
            <a:r>
              <a:rPr lang="en-US" altLang="zh-CN" sz="2000" b="0" kern="100" dirty="0" smtClean="0">
                <a:latin typeface="微软雅黑" panose="020B0503020204020204" charset="-122"/>
                <a:ea typeface="微软雅黑" panose="020B0503020204020204" charset="-122"/>
              </a:rPr>
              <a:t>video</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audio</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embed</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progress</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time</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mark</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ruby</a:t>
            </a:r>
            <a:r>
              <a:rPr lang="zh-CN" altLang="en-US" sz="2000" b="0" kern="100" dirty="0" smtClean="0">
                <a:latin typeface="微软雅黑" panose="020B0503020204020204" charset="-122"/>
                <a:ea typeface="微软雅黑" panose="020B0503020204020204" charset="-122"/>
              </a:rPr>
              <a:t>、</a:t>
            </a:r>
            <a:r>
              <a:rPr lang="en-US" altLang="zh-CN" sz="2000" b="0" kern="100" dirty="0" err="1" smtClean="0">
                <a:latin typeface="微软雅黑" panose="020B0503020204020204" charset="-122"/>
                <a:ea typeface="微软雅黑" panose="020B0503020204020204" charset="-122"/>
              </a:rPr>
              <a:t>rt</a:t>
            </a:r>
            <a:r>
              <a:rPr lang="en-US" altLang="zh-CN" sz="2000" b="0" kern="100" dirty="0" smtClean="0">
                <a:latin typeface="微软雅黑" panose="020B0503020204020204" charset="-122"/>
                <a:ea typeface="微软雅黑" panose="020B0503020204020204" charset="-122"/>
              </a:rPr>
              <a:t> </a:t>
            </a:r>
            <a:r>
              <a:rPr lang="zh-CN" altLang="en-US" sz="2000" b="0" kern="100" dirty="0" smtClean="0">
                <a:latin typeface="微软雅黑" panose="020B0503020204020204" charset="-122"/>
                <a:ea typeface="微软雅黑" panose="020B0503020204020204" charset="-122"/>
              </a:rPr>
              <a:t>、</a:t>
            </a:r>
            <a:r>
              <a:rPr lang="en-US" altLang="zh-CN" sz="2000" b="0" kern="100" dirty="0" err="1" smtClean="0">
                <a:latin typeface="微软雅黑" panose="020B0503020204020204" charset="-122"/>
                <a:ea typeface="微软雅黑" panose="020B0503020204020204" charset="-122"/>
              </a:rPr>
              <a:t>rp</a:t>
            </a:r>
            <a:r>
              <a:rPr lang="en-US" altLang="zh-CN" sz="2000" b="0" kern="100" dirty="0" smtClean="0">
                <a:latin typeface="微软雅黑" panose="020B0503020204020204" charset="-122"/>
                <a:ea typeface="微软雅黑" panose="020B0503020204020204" charset="-122"/>
              </a:rPr>
              <a:t> </a:t>
            </a:r>
            <a:r>
              <a:rPr lang="zh-CN" altLang="en-US" sz="2000" b="0" kern="100" dirty="0" smtClean="0">
                <a:latin typeface="微软雅黑" panose="020B0503020204020204" charset="-122"/>
                <a:ea typeface="微软雅黑" panose="020B0503020204020204" charset="-122"/>
              </a:rPr>
              <a:t>、</a:t>
            </a:r>
            <a:r>
              <a:rPr lang="en-US" altLang="zh-CN" sz="2000" b="0" kern="100" dirty="0" smtClean="0">
                <a:solidFill>
                  <a:srgbClr val="FF0000"/>
                </a:solidFill>
                <a:latin typeface="微软雅黑" panose="020B0503020204020204" charset="-122"/>
                <a:ea typeface="微软雅黑" panose="020B0503020204020204" charset="-122"/>
              </a:rPr>
              <a:t>canvas</a:t>
            </a:r>
            <a:r>
              <a:rPr lang="en-US" altLang="zh-CN" sz="2000" b="0" kern="100" dirty="0" smtClean="0">
                <a:latin typeface="微软雅黑" panose="020B0503020204020204" charset="-122"/>
                <a:ea typeface="微软雅黑" panose="020B0503020204020204" charset="-122"/>
              </a:rPr>
              <a:t> </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command</a:t>
            </a:r>
            <a:r>
              <a:rPr lang="zh-CN" altLang="en-US" sz="2000" b="0" kern="100" dirty="0" smtClean="0">
                <a:latin typeface="微软雅黑" panose="020B0503020204020204" charset="-122"/>
                <a:ea typeface="微软雅黑" panose="020B0503020204020204" charset="-122"/>
              </a:rPr>
              <a:t>、</a:t>
            </a:r>
            <a:r>
              <a:rPr lang="en-US" altLang="zh-CN" sz="2000" b="0" kern="100" dirty="0" err="1" smtClean="0">
                <a:latin typeface="微软雅黑" panose="020B0503020204020204" charset="-122"/>
                <a:ea typeface="微软雅黑" panose="020B0503020204020204" charset="-122"/>
              </a:rPr>
              <a:t>datalist</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output</a:t>
            </a:r>
            <a:r>
              <a:rPr lang="zh-CN" altLang="en-US" sz="2000" b="0" kern="100" dirty="0" smtClean="0">
                <a:latin typeface="微软雅黑" panose="020B0503020204020204" charset="-122"/>
                <a:ea typeface="微软雅黑" panose="020B0503020204020204" charset="-122"/>
              </a:rPr>
              <a:t>、</a:t>
            </a:r>
            <a:r>
              <a:rPr lang="en-US" altLang="zh-CN" sz="2000" b="0" kern="100" dirty="0" err="1" smtClean="0">
                <a:latin typeface="微软雅黑" panose="020B0503020204020204" charset="-122"/>
                <a:ea typeface="微软雅黑" panose="020B0503020204020204" charset="-122"/>
              </a:rPr>
              <a:t>wbr</a:t>
            </a:r>
            <a:r>
              <a:rPr lang="en-US" altLang="zh-CN" sz="2000" b="0" kern="100" dirty="0" smtClean="0">
                <a:latin typeface="微软雅黑" panose="020B0503020204020204" charset="-122"/>
                <a:ea typeface="微软雅黑" panose="020B0503020204020204" charset="-122"/>
              </a:rPr>
              <a:t> </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source</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menu</a:t>
            </a:r>
            <a:r>
              <a:rPr lang="zh-CN" altLang="en-US" sz="2000" b="0" kern="100" dirty="0" smtClean="0">
                <a:latin typeface="微软雅黑" panose="020B0503020204020204" charset="-122"/>
                <a:ea typeface="微软雅黑" panose="020B0503020204020204" charset="-122"/>
              </a:rPr>
              <a:t>、</a:t>
            </a:r>
            <a:r>
              <a:rPr lang="en-US" altLang="zh-CN" sz="2000" b="0" kern="100" dirty="0" smtClean="0">
                <a:latin typeface="微软雅黑" panose="020B0503020204020204" charset="-122"/>
                <a:ea typeface="微软雅黑" panose="020B0503020204020204" charset="-122"/>
              </a:rPr>
              <a:t>details</a:t>
            </a:r>
            <a:r>
              <a:rPr lang="zh-CN" altLang="en-US" sz="2000" b="0" kern="100" dirty="0" smtClean="0">
                <a:latin typeface="微软雅黑" panose="020B0503020204020204" charset="-122"/>
                <a:ea typeface="微软雅黑" panose="020B0503020204020204" charset="-122"/>
              </a:rPr>
              <a:t>等。</a:t>
            </a:r>
            <a:endParaRPr lang="en-US" altLang="zh-CN" sz="2000" b="0" kern="100" dirty="0" smtClean="0">
              <a:latin typeface="微软雅黑" panose="020B0503020204020204" charset="-122"/>
              <a:ea typeface="微软雅黑" panose="020B0503020204020204" charset="-122"/>
            </a:endParaRPr>
          </a:p>
          <a:p>
            <a:pPr indent="541655">
              <a:lnSpc>
                <a:spcPct val="100000"/>
              </a:lnSpc>
              <a:spcBef>
                <a:spcPts val="0"/>
              </a:spcBef>
            </a:pPr>
            <a:endParaRPr lang="zh-CN" altLang="zh-CN" sz="3200" kern="100" dirty="0" smtClean="0">
              <a:latin typeface="Times New Roman" panose="02020603050405020304"/>
              <a:ea typeface="宋体" panose="02010600030101010101" pitchFamily="2" charset="-122"/>
            </a:endParaRPr>
          </a:p>
          <a:p>
            <a:pPr indent="541655">
              <a:lnSpc>
                <a:spcPct val="100000"/>
              </a:lnSpc>
              <a:spcBef>
                <a:spcPts val="0"/>
              </a:spcBef>
            </a:pPr>
            <a:endParaRPr lang="zh-CN" altLang="zh-CN" sz="2800" kern="100" dirty="0" smtClean="0">
              <a:latin typeface="Times New Roman" panose="02020603050405020304"/>
              <a:ea typeface="宋体" panose="02010600030101010101" pitchFamily="2" charset="-122"/>
            </a:endParaRPr>
          </a:p>
          <a:p>
            <a:pPr indent="541655">
              <a:lnSpc>
                <a:spcPct val="100000"/>
              </a:lnSpc>
              <a:spcBef>
                <a:spcPts val="0"/>
              </a:spcBef>
            </a:pPr>
            <a:endParaRPr lang="zh-CN" altLang="zh-CN" b="0" kern="100" dirty="0" smtClean="0">
              <a:latin typeface="微软雅黑" panose="020B0503020204020204" charset="-122"/>
              <a:ea typeface="微软雅黑" panose="020B0503020204020204" charset="-122"/>
            </a:endParaRP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表单日期选择器的应用</a:t>
            </a:r>
            <a:endParaRPr lang="zh-CN" altLang="en-US" dirty="0"/>
          </a:p>
        </p:txBody>
      </p:sp>
      <p:sp>
        <p:nvSpPr>
          <p:cNvPr id="3" name="内容占位符 2"/>
          <p:cNvSpPr>
            <a:spLocks noGrp="1"/>
          </p:cNvSpPr>
          <p:nvPr>
            <p:ph idx="1"/>
          </p:nvPr>
        </p:nvSpPr>
        <p:spPr>
          <a:xfrm>
            <a:off x="327660" y="1337945"/>
            <a:ext cx="8351520" cy="3886200"/>
          </a:xfrm>
        </p:spPr>
        <p:txBody>
          <a:bodyPr/>
          <a:lstStyle/>
          <a:p>
            <a:pPr marL="0"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&lt;body</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dirty="0" smtClean="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60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600" dirty="0" err="1">
                <a:latin typeface="Verdana" panose="020B0604030504040204" pitchFamily="34" charset="0"/>
                <a:ea typeface="Verdana" panose="020B0604030504040204" pitchFamily="34" charset="0"/>
                <a:cs typeface="Verdana" panose="020B0604030504040204" pitchFamily="34" charset="0"/>
              </a:rPr>
              <a:t>fieldset</a:t>
            </a:r>
            <a:r>
              <a:rPr lang="en-US" altLang="zh-CN" sz="1600" dirty="0">
                <a:latin typeface="Verdana" panose="020B0604030504040204" pitchFamily="34" charset="0"/>
                <a:ea typeface="Verdana" panose="020B0604030504040204" pitchFamily="34" charset="0"/>
                <a:cs typeface="Verdana" panose="020B0604030504040204" pitchFamily="34" charset="0"/>
              </a:rPr>
              <a:t>&gt;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&lt;legend align="center"&gt;</a:t>
            </a:r>
            <a:r>
              <a:rPr lang="zh-CN" altLang="en-US" sz="1600" dirty="0">
                <a:latin typeface="Verdana" panose="020B0604030504040204" pitchFamily="34" charset="0"/>
                <a:cs typeface="Verdana" panose="020B0604030504040204" pitchFamily="34" charset="0"/>
              </a:rPr>
              <a:t>新生报到须知</a:t>
            </a:r>
            <a:r>
              <a:rPr lang="en-US" altLang="zh-CN" sz="1600" dirty="0">
                <a:latin typeface="Verdana" panose="020B0604030504040204" pitchFamily="34" charset="0"/>
                <a:ea typeface="Verdana" panose="020B0604030504040204" pitchFamily="34" charset="0"/>
                <a:cs typeface="Verdana" panose="020B0604030504040204" pitchFamily="34" charset="0"/>
              </a:rPr>
              <a:t>&lt;/legend&gt;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zh-CN" altLang="en-US" sz="1600" dirty="0">
                <a:latin typeface="Verdana" panose="020B0604030504040204" pitchFamily="34" charset="0"/>
                <a:cs typeface="Verdana" panose="020B0604030504040204" pitchFamily="34" charset="0"/>
              </a:rPr>
              <a:t>    开学日期：</a:t>
            </a:r>
            <a:r>
              <a:rPr lang="en-US" altLang="zh-CN" sz="1600" dirty="0">
                <a:latin typeface="Verdana" panose="020B0604030504040204" pitchFamily="34" charset="0"/>
                <a:ea typeface="Verdana" panose="020B0604030504040204" pitchFamily="34" charset="0"/>
                <a:cs typeface="Verdana" panose="020B0604030504040204" pitchFamily="34" charset="0"/>
              </a:rPr>
              <a:t>&lt;input type="date" /&gt;&lt;</a:t>
            </a:r>
            <a:r>
              <a:rPr lang="en-US" altLang="zh-CN" sz="1600" dirty="0" err="1">
                <a:latin typeface="Verdana" panose="020B0604030504040204" pitchFamily="34" charset="0"/>
                <a:ea typeface="Verdana" panose="020B0604030504040204" pitchFamily="34" charset="0"/>
                <a:cs typeface="Verdana" panose="020B0604030504040204" pitchFamily="34" charset="0"/>
              </a:rPr>
              <a:t>br</a:t>
            </a:r>
            <a:r>
              <a:rPr lang="en-US" altLang="zh-CN" sz="1600" dirty="0">
                <a:latin typeface="Verdana" panose="020B0604030504040204" pitchFamily="34" charset="0"/>
                <a:ea typeface="Verdana" panose="020B0604030504040204" pitchFamily="34" charset="0"/>
                <a:cs typeface="Verdana" panose="020B0604030504040204" pitchFamily="34" charset="0"/>
              </a:rPr>
              <a:t> /&gt;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zh-CN" altLang="en-US" sz="1600" dirty="0">
                <a:latin typeface="Verdana" panose="020B0604030504040204" pitchFamily="34" charset="0"/>
                <a:cs typeface="Verdana" panose="020B0604030504040204" pitchFamily="34" charset="0"/>
              </a:rPr>
              <a:t>    开学起始周</a:t>
            </a:r>
            <a:r>
              <a:rPr lang="en-US" altLang="zh-CN" sz="1600" dirty="0">
                <a:latin typeface="Verdana" panose="020B0604030504040204" pitchFamily="34" charset="0"/>
                <a:ea typeface="Verdana" panose="020B0604030504040204" pitchFamily="34" charset="0"/>
                <a:cs typeface="Verdana" panose="020B0604030504040204" pitchFamily="34" charset="0"/>
              </a:rPr>
              <a:t>: &lt;input type="week" name="</a:t>
            </a:r>
            <a:r>
              <a:rPr lang="en-US" altLang="zh-CN" sz="1600" dirty="0" err="1">
                <a:latin typeface="Verdana" panose="020B0604030504040204" pitchFamily="34" charset="0"/>
                <a:ea typeface="Verdana" panose="020B0604030504040204" pitchFamily="34" charset="0"/>
                <a:cs typeface="Verdana" panose="020B0604030504040204" pitchFamily="34" charset="0"/>
              </a:rPr>
              <a:t>user_date</a:t>
            </a:r>
            <a:r>
              <a:rPr lang="en-US" altLang="zh-CN" sz="1600" dirty="0">
                <a:latin typeface="Verdana" panose="020B0604030504040204" pitchFamily="34" charset="0"/>
                <a:ea typeface="Verdana" panose="020B0604030504040204" pitchFamily="34" charset="0"/>
                <a:cs typeface="Verdana" panose="020B0604030504040204" pitchFamily="34" charset="0"/>
              </a:rPr>
              <a:t>" /&gt;&lt;</a:t>
            </a:r>
            <a:r>
              <a:rPr lang="en-US" altLang="zh-CN" sz="160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zh-CN" altLang="en-US" sz="1600" dirty="0">
                <a:latin typeface="Verdana" panose="020B0604030504040204" pitchFamily="34" charset="0"/>
                <a:cs typeface="Verdana" panose="020B0604030504040204" pitchFamily="34" charset="0"/>
              </a:rPr>
              <a:t>    开始起始月</a:t>
            </a:r>
            <a:r>
              <a:rPr lang="en-US" altLang="zh-CN" sz="1600" dirty="0">
                <a:latin typeface="Verdana" panose="020B0604030504040204" pitchFamily="34" charset="0"/>
                <a:ea typeface="Verdana" panose="020B0604030504040204" pitchFamily="34" charset="0"/>
                <a:cs typeface="Verdana" panose="020B0604030504040204" pitchFamily="34" charset="0"/>
              </a:rPr>
              <a:t>: &lt;input type="month" name="</a:t>
            </a:r>
            <a:r>
              <a:rPr lang="en-US" altLang="zh-CN" sz="1600" dirty="0" err="1" smtClean="0">
                <a:latin typeface="Verdana" panose="020B0604030504040204" pitchFamily="34" charset="0"/>
                <a:ea typeface="Verdana" panose="020B0604030504040204" pitchFamily="34" charset="0"/>
                <a:cs typeface="Verdana" panose="020B0604030504040204" pitchFamily="34" charset="0"/>
              </a:rPr>
              <a:t>user_date</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”/&gt;&lt;</a:t>
            </a:r>
            <a:r>
              <a:rPr lang="en-US" altLang="zh-CN" sz="160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zh-CN" altLang="en-US" sz="1600" dirty="0">
                <a:latin typeface="Verdana" panose="020B0604030504040204" pitchFamily="34" charset="0"/>
                <a:cs typeface="Verdana" panose="020B0604030504040204" pitchFamily="34" charset="0"/>
              </a:rPr>
              <a:t>    交费时间</a:t>
            </a:r>
            <a:r>
              <a:rPr lang="en-US" altLang="zh-CN" sz="1600" dirty="0">
                <a:latin typeface="Verdana" panose="020B0604030504040204" pitchFamily="34" charset="0"/>
                <a:ea typeface="Verdana" panose="020B0604030504040204" pitchFamily="34" charset="0"/>
                <a:cs typeface="Verdana" panose="020B0604030504040204" pitchFamily="34" charset="0"/>
              </a:rPr>
              <a:t>: &lt;input type="time" name="</a:t>
            </a:r>
            <a:r>
              <a:rPr lang="en-US" altLang="zh-CN" sz="1600" dirty="0" err="1" smtClean="0">
                <a:latin typeface="Verdana" panose="020B0604030504040204" pitchFamily="34" charset="0"/>
                <a:ea typeface="Verdana" panose="020B0604030504040204" pitchFamily="34" charset="0"/>
                <a:cs typeface="Verdana" panose="020B0604030504040204" pitchFamily="34" charset="0"/>
              </a:rPr>
              <a:t>user_date</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”/&gt;&lt;</a:t>
            </a:r>
            <a:r>
              <a:rPr lang="en-US" altLang="zh-CN" sz="1600" dirty="0" err="1">
                <a:latin typeface="Verdana" panose="020B0604030504040204" pitchFamily="34" charset="0"/>
                <a:ea typeface="Verdana" panose="020B0604030504040204" pitchFamily="34" charset="0"/>
                <a:cs typeface="Verdana" panose="020B0604030504040204" pitchFamily="34" charset="0"/>
              </a:rPr>
              <a:t>br</a:t>
            </a:r>
            <a:r>
              <a:rPr lang="en-US" altLang="zh-CN" sz="1600" dirty="0">
                <a:latin typeface="Verdana" panose="020B0604030504040204" pitchFamily="34" charset="0"/>
                <a:ea typeface="Verdana" panose="020B0604030504040204" pitchFamily="34" charset="0"/>
                <a:cs typeface="Verdana" panose="020B0604030504040204" pitchFamily="34" charset="0"/>
              </a:rPr>
              <a:t> /&gt;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zh-CN" altLang="en-US" sz="1600" dirty="0">
                <a:latin typeface="Verdana" panose="020B0604030504040204" pitchFamily="34" charset="0"/>
                <a:cs typeface="Verdana" panose="020B0604030504040204" pitchFamily="34" charset="0"/>
              </a:rPr>
              <a:t>    日期与时间</a:t>
            </a:r>
            <a:r>
              <a:rPr lang="en-US" altLang="zh-CN" sz="1600" dirty="0">
                <a:latin typeface="Verdana" panose="020B0604030504040204" pitchFamily="34" charset="0"/>
                <a:ea typeface="Verdana" panose="020B0604030504040204" pitchFamily="34" charset="0"/>
                <a:cs typeface="Verdana" panose="020B0604030504040204" pitchFamily="34" charset="0"/>
              </a:rPr>
              <a:t>: &lt;input type="</a:t>
            </a:r>
            <a:r>
              <a:rPr lang="en-US" altLang="zh-CN" sz="1600" dirty="0" err="1">
                <a:latin typeface="Verdana" panose="020B0604030504040204" pitchFamily="34" charset="0"/>
                <a:ea typeface="Verdana" panose="020B0604030504040204" pitchFamily="34" charset="0"/>
                <a:cs typeface="Verdana" panose="020B0604030504040204" pitchFamily="34" charset="0"/>
              </a:rPr>
              <a:t>datetime</a:t>
            </a:r>
            <a:r>
              <a:rPr lang="en-US" altLang="zh-CN" sz="1600" dirty="0">
                <a:latin typeface="Verdana" panose="020B0604030504040204" pitchFamily="34" charset="0"/>
                <a:ea typeface="Verdana" panose="020B0604030504040204" pitchFamily="34" charset="0"/>
                <a:cs typeface="Verdana" panose="020B0604030504040204" pitchFamily="34" charset="0"/>
              </a:rPr>
              <a:t>" name="</a:t>
            </a:r>
            <a:r>
              <a:rPr lang="en-US" altLang="zh-CN" sz="1600" dirty="0" err="1" smtClean="0">
                <a:latin typeface="Verdana" panose="020B0604030504040204" pitchFamily="34" charset="0"/>
                <a:ea typeface="Verdana" panose="020B0604030504040204" pitchFamily="34" charset="0"/>
                <a:cs typeface="Verdana" panose="020B0604030504040204" pitchFamily="34" charset="0"/>
              </a:rPr>
              <a:t>user_date</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”/&gt;&lt;</a:t>
            </a:r>
            <a:r>
              <a:rPr lang="en-US" altLang="zh-CN" sz="160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zh-CN" altLang="en-US" sz="1600" dirty="0">
                <a:latin typeface="Verdana" panose="020B0604030504040204" pitchFamily="34" charset="0"/>
                <a:cs typeface="Verdana" panose="020B0604030504040204" pitchFamily="34" charset="0"/>
              </a:rPr>
              <a:t>    本地日期与时间</a:t>
            </a:r>
            <a:r>
              <a:rPr lang="en-US" altLang="zh-CN" sz="1600" dirty="0">
                <a:latin typeface="Verdana" panose="020B0604030504040204" pitchFamily="34" charset="0"/>
                <a:ea typeface="Verdana" panose="020B0604030504040204" pitchFamily="34" charset="0"/>
                <a:cs typeface="Verdana" panose="020B0604030504040204" pitchFamily="34" charset="0"/>
              </a:rPr>
              <a:t>: &lt;input type="</a:t>
            </a:r>
            <a:r>
              <a:rPr lang="en-US" altLang="zh-CN" sz="1600" dirty="0" err="1">
                <a:latin typeface="Verdana" panose="020B0604030504040204" pitchFamily="34" charset="0"/>
                <a:ea typeface="Verdana" panose="020B0604030504040204" pitchFamily="34" charset="0"/>
                <a:cs typeface="Verdana" panose="020B0604030504040204" pitchFamily="34" charset="0"/>
              </a:rPr>
              <a:t>datetime</a:t>
            </a:r>
            <a:r>
              <a:rPr lang="en-US" altLang="zh-CN" sz="1600" dirty="0">
                <a:latin typeface="Verdana" panose="020B0604030504040204" pitchFamily="34" charset="0"/>
                <a:ea typeface="Verdana" panose="020B0604030504040204" pitchFamily="34" charset="0"/>
                <a:cs typeface="Verdana" panose="020B0604030504040204" pitchFamily="34" charset="0"/>
              </a:rPr>
              <a:t>-local" name="</a:t>
            </a:r>
            <a:r>
              <a:rPr lang="en-US" altLang="zh-CN" sz="1600" dirty="0" err="1">
                <a:latin typeface="Verdana" panose="020B0604030504040204" pitchFamily="34" charset="0"/>
                <a:ea typeface="Verdana" panose="020B0604030504040204" pitchFamily="34" charset="0"/>
                <a:cs typeface="Verdana" panose="020B0604030504040204" pitchFamily="34" charset="0"/>
              </a:rPr>
              <a:t>user_date</a:t>
            </a:r>
            <a:r>
              <a:rPr lang="en-US" altLang="zh-CN" sz="1600" dirty="0">
                <a:latin typeface="Verdana" panose="020B0604030504040204" pitchFamily="34" charset="0"/>
                <a:ea typeface="Verdana" panose="020B0604030504040204" pitchFamily="34" charset="0"/>
                <a:cs typeface="Verdana" panose="020B0604030504040204" pitchFamily="34" charset="0"/>
              </a:rPr>
              <a:t>" /&gt;&lt;</a:t>
            </a:r>
            <a:r>
              <a:rPr lang="en-US" altLang="zh-CN" sz="160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&lt;input type="submit" value="</a:t>
            </a:r>
            <a:r>
              <a:rPr lang="zh-CN" altLang="en-US" sz="1600" dirty="0">
                <a:latin typeface="Verdana" panose="020B0604030504040204" pitchFamily="34" charset="0"/>
                <a:cs typeface="Verdana" panose="020B0604030504040204" pitchFamily="34" charset="0"/>
              </a:rPr>
              <a:t>提交</a:t>
            </a:r>
            <a:r>
              <a:rPr lang="en-US" altLang="zh-CN" sz="1600" dirty="0">
                <a:latin typeface="Verdana" panose="020B0604030504040204" pitchFamily="34" charset="0"/>
                <a:ea typeface="Verdana" panose="020B0604030504040204" pitchFamily="34" charset="0"/>
                <a:cs typeface="Verdana" panose="020B0604030504040204" pitchFamily="34" charset="0"/>
              </a:rPr>
              <a:t>" /&gt;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&lt;input type="reset" /&gt;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a:t>
            </a:r>
            <a:r>
              <a:rPr lang="en-US" altLang="zh-CN" sz="1600" dirty="0" err="1">
                <a:latin typeface="Verdana" panose="020B0604030504040204" pitchFamily="34" charset="0"/>
                <a:ea typeface="Verdana" panose="020B0604030504040204" pitchFamily="34" charset="0"/>
                <a:cs typeface="Verdana" panose="020B0604030504040204" pitchFamily="34" charset="0"/>
              </a:rPr>
              <a:t>fieldset</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dirty="0" smtClean="0">
              <a:latin typeface="Verdana" panose="020B0604030504040204" pitchFamily="34" charset="0"/>
              <a:ea typeface="Verdana" panose="020B0604030504040204" pitchFamily="34" charset="0"/>
              <a:cs typeface="Verdana" panose="020B0604030504040204" pitchFamily="34" charset="0"/>
            </a:endParaRPr>
          </a:p>
          <a:p>
            <a:pPr marL="0" fontAlgn="auto">
              <a:lnSpc>
                <a:spcPct val="100000"/>
              </a:lnSpc>
              <a:spcBef>
                <a:spcPts val="0"/>
              </a:spcBef>
              <a:spcAft>
                <a:spcPts val="0"/>
              </a:spcAft>
              <a:buNone/>
            </a:pPr>
            <a:r>
              <a:rPr lang="en-US" altLang="zh-CN" sz="16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dirty="0">
                <a:latin typeface="Verdana" panose="020B0604030504040204" pitchFamily="34" charset="0"/>
                <a:ea typeface="Verdana" panose="020B0604030504040204" pitchFamily="34" charset="0"/>
                <a:cs typeface="Verdana" panose="020B0604030504040204" pitchFamily="34" charset="0"/>
              </a:rPr>
              <a:t>body&gt;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p:cNvPicPr>
            <a:picLocks noChangeAspect="1" noChangeArrowheads="1"/>
          </p:cNvPicPr>
          <p:nvPr/>
        </p:nvPicPr>
        <p:blipFill>
          <a:blip r:embed="rId1" cstate="print"/>
          <a:srcRect t="23104"/>
          <a:stretch>
            <a:fillRect/>
          </a:stretch>
        </p:blipFill>
        <p:spPr bwMode="auto">
          <a:xfrm>
            <a:off x="3578225" y="4377055"/>
            <a:ext cx="5100955" cy="2236470"/>
          </a:xfrm>
          <a:prstGeom prst="rect">
            <a:avLst/>
          </a:prstGeom>
          <a:noFill/>
          <a:ln w="9525">
            <a:noFill/>
            <a:miter lim="800000"/>
            <a:headEnd/>
            <a:tailEnd/>
          </a:ln>
        </p:spPr>
      </p:pic>
      <p:graphicFrame>
        <p:nvGraphicFramePr>
          <p:cNvPr id="4" name="对象 3">
            <a:hlinkClick r:id="" action="ppaction://ole?verb="/>
          </p:cNvPr>
          <p:cNvGraphicFramePr>
            <a:graphicFrameLocks noChangeAspect="1"/>
          </p:cNvGraphicFramePr>
          <p:nvPr/>
        </p:nvGraphicFramePr>
        <p:xfrm>
          <a:off x="1476375" y="5224145"/>
          <a:ext cx="1123950" cy="542925"/>
        </p:xfrm>
        <a:graphic>
          <a:graphicData uri="http://schemas.openxmlformats.org/presentationml/2006/ole">
            <mc:AlternateContent xmlns:mc="http://schemas.openxmlformats.org/markup-compatibility/2006">
              <mc:Choice xmlns:v="urn:schemas-microsoft-com:vml" Requires="v">
                <p:oleObj spid="_x0000_s8193" name="" r:id="rId2" imgW="1123950" imgH="542925" progId="Package">
                  <p:embed/>
                </p:oleObj>
              </mc:Choice>
              <mc:Fallback>
                <p:oleObj name="" r:id="rId2" imgW="1123950" imgH="542925" progId="Package">
                  <p:embed/>
                  <p:pic>
                    <p:nvPicPr>
                      <p:cNvPr id="0" name="图片 8192"/>
                      <p:cNvPicPr/>
                      <p:nvPr/>
                    </p:nvPicPr>
                    <p:blipFill>
                      <a:blip r:embed="rId3"/>
                      <a:stretch>
                        <a:fillRect/>
                      </a:stretch>
                    </p:blipFill>
                    <p:spPr>
                      <a:xfrm>
                        <a:off x="1476375" y="5224145"/>
                        <a:ext cx="1123950" cy="542925"/>
                      </a:xfrm>
                      <a:prstGeom prst="rect">
                        <a:avLst/>
                      </a:prstGeom>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新增的</a:t>
            </a:r>
            <a:r>
              <a:rPr lang="en-US" altLang="zh-CN" dirty="0"/>
              <a:t>input </a:t>
            </a:r>
            <a:r>
              <a:rPr lang="zh-CN" altLang="en-US" dirty="0"/>
              <a:t>类型</a:t>
            </a:r>
            <a:endParaRPr lang="zh-CN" altLang="en-US" dirty="0"/>
          </a:p>
        </p:txBody>
      </p:sp>
      <p:sp>
        <p:nvSpPr>
          <p:cNvPr id="3" name="内容占位符 2"/>
          <p:cNvSpPr>
            <a:spLocks noGrp="1"/>
          </p:cNvSpPr>
          <p:nvPr>
            <p:ph idx="1"/>
          </p:nvPr>
        </p:nvSpPr>
        <p:spPr>
          <a:xfrm>
            <a:off x="533400" y="1676401"/>
            <a:ext cx="8509000" cy="3810000"/>
          </a:xfrm>
        </p:spPr>
        <p:txBody>
          <a:bodyPr>
            <a:normAutofit/>
          </a:bodyPr>
          <a:lstStyle/>
          <a:p>
            <a:pPr>
              <a:spcBef>
                <a:spcPts val="0"/>
              </a:spcBef>
              <a:spcAft>
                <a:spcPts val="0"/>
              </a:spcAft>
            </a:pPr>
            <a:r>
              <a:rPr lang="en-US" altLang="zh-CN" sz="1800" dirty="0" smtClean="0">
                <a:solidFill>
                  <a:schemeClr val="tx1">
                    <a:lumMod val="85000"/>
                    <a:lumOff val="15000"/>
                  </a:schemeClr>
                </a:solidFill>
              </a:rPr>
              <a:t>input </a:t>
            </a:r>
            <a:r>
              <a:rPr lang="zh-CN" altLang="en-US" sz="1800" dirty="0">
                <a:solidFill>
                  <a:schemeClr val="tx1">
                    <a:lumMod val="85000"/>
                    <a:lumOff val="15000"/>
                  </a:schemeClr>
                </a:solidFill>
              </a:rPr>
              <a:t>类型：</a:t>
            </a:r>
            <a:r>
              <a:rPr lang="en-US" altLang="zh-CN" sz="1800" dirty="0">
                <a:solidFill>
                  <a:schemeClr val="tx1">
                    <a:lumMod val="85000"/>
                    <a:lumOff val="15000"/>
                  </a:schemeClr>
                </a:solidFill>
              </a:rPr>
              <a:t>color</a:t>
            </a:r>
            <a:r>
              <a:rPr lang="zh-CN" altLang="en-US" sz="1800" dirty="0">
                <a:solidFill>
                  <a:schemeClr val="tx1">
                    <a:lumMod val="85000"/>
                    <a:lumOff val="15000"/>
                  </a:schemeClr>
                </a:solidFill>
              </a:rPr>
              <a:t>。</a:t>
            </a:r>
            <a:endParaRPr lang="zh-CN" altLang="en-US"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&lt;</a:t>
            </a:r>
            <a:r>
              <a:rPr lang="en-US" altLang="zh-CN" sz="1800" dirty="0">
                <a:solidFill>
                  <a:schemeClr val="tx1">
                    <a:lumMod val="85000"/>
                    <a:lumOff val="15000"/>
                  </a:schemeClr>
                </a:solidFill>
              </a:rPr>
              <a:t>input type="color" name="favcolor"&gt; &lt;!-- </a:t>
            </a:r>
            <a:r>
              <a:rPr lang="zh-CN" altLang="en-US" sz="1800" dirty="0">
                <a:solidFill>
                  <a:schemeClr val="tx1">
                    <a:lumMod val="85000"/>
                    <a:lumOff val="15000"/>
                  </a:schemeClr>
                </a:solidFill>
              </a:rPr>
              <a:t>从取色器拾取颜色 </a:t>
            </a:r>
            <a:r>
              <a:rPr lang="en-US" altLang="zh-CN" sz="1800" dirty="0">
                <a:solidFill>
                  <a:schemeClr val="tx1">
                    <a:lumMod val="85000"/>
                    <a:lumOff val="15000"/>
                  </a:schemeClr>
                </a:solidFill>
              </a:rPr>
              <a:t>--&gt;</a:t>
            </a:r>
            <a:endParaRPr lang="en-US" altLang="zh-CN" sz="1800" dirty="0">
              <a:solidFill>
                <a:schemeClr val="tx1">
                  <a:lumMod val="85000"/>
                  <a:lumOff val="15000"/>
                </a:schemeClr>
              </a:solidFill>
            </a:endParaRPr>
          </a:p>
          <a:p>
            <a:pPr>
              <a:spcBef>
                <a:spcPts val="0"/>
              </a:spcBef>
              <a:spcAft>
                <a:spcPts val="0"/>
              </a:spcAft>
            </a:pPr>
            <a:endParaRPr lang="en-US" altLang="zh-CN" sz="1800" dirty="0" smtClean="0">
              <a:solidFill>
                <a:schemeClr val="tx1">
                  <a:lumMod val="85000"/>
                  <a:lumOff val="15000"/>
                </a:schemeClr>
              </a:solidFill>
            </a:endParaRPr>
          </a:p>
          <a:p>
            <a:pPr>
              <a:spcBef>
                <a:spcPts val="0"/>
              </a:spcBef>
              <a:spcAft>
                <a:spcPts val="0"/>
              </a:spcAft>
            </a:pPr>
            <a:r>
              <a:rPr lang="en-US" altLang="zh-CN" sz="1800" dirty="0" smtClean="0">
                <a:solidFill>
                  <a:schemeClr val="tx1">
                    <a:lumMod val="85000"/>
                    <a:lumOff val="15000"/>
                  </a:schemeClr>
                </a:solidFill>
              </a:rPr>
              <a:t>input </a:t>
            </a:r>
            <a:r>
              <a:rPr lang="zh-CN" altLang="en-US" sz="1800" dirty="0">
                <a:solidFill>
                  <a:schemeClr val="tx1">
                    <a:lumMod val="85000"/>
                    <a:lumOff val="15000"/>
                  </a:schemeClr>
                </a:solidFill>
              </a:rPr>
              <a:t>类型：</a:t>
            </a:r>
            <a:r>
              <a:rPr lang="en-US" altLang="zh-CN" sz="1800" dirty="0" err="1">
                <a:solidFill>
                  <a:schemeClr val="tx1">
                    <a:lumMod val="85000"/>
                    <a:lumOff val="15000"/>
                  </a:schemeClr>
                </a:solidFill>
              </a:rPr>
              <a:t>tel</a:t>
            </a:r>
            <a:r>
              <a:rPr lang="zh-CN" altLang="en-US" sz="1800" dirty="0" smtClean="0">
                <a:solidFill>
                  <a:schemeClr val="tx1">
                    <a:lumMod val="85000"/>
                    <a:lumOff val="15000"/>
                  </a:schemeClr>
                </a:solidFill>
              </a:rPr>
              <a:t>。定</a:t>
            </a:r>
            <a:r>
              <a:rPr lang="zh-CN" altLang="en-US" sz="1800" dirty="0">
                <a:solidFill>
                  <a:schemeClr val="tx1">
                    <a:lumMod val="85000"/>
                    <a:lumOff val="15000"/>
                  </a:schemeClr>
                </a:solidFill>
              </a:rPr>
              <a:t>义输入电话号码字段。</a:t>
            </a:r>
            <a:endParaRPr lang="zh-CN" altLang="en-US"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&lt;</a:t>
            </a:r>
            <a:r>
              <a:rPr lang="en-US" altLang="zh-CN" sz="1800" dirty="0">
                <a:solidFill>
                  <a:schemeClr val="tx1">
                    <a:lumMod val="85000"/>
                    <a:lumOff val="15000"/>
                  </a:schemeClr>
                </a:solidFill>
              </a:rPr>
              <a:t>input type="tel" name="usrtel"&gt;</a:t>
            </a:r>
            <a:endParaRPr lang="en-US" altLang="zh-CN" sz="1800" dirty="0">
              <a:solidFill>
                <a:schemeClr val="tx1">
                  <a:lumMod val="85000"/>
                  <a:lumOff val="15000"/>
                </a:schemeClr>
              </a:solidFill>
            </a:endParaRPr>
          </a:p>
          <a:p>
            <a:pPr>
              <a:spcBef>
                <a:spcPts val="0"/>
              </a:spcBef>
              <a:spcAft>
                <a:spcPts val="0"/>
              </a:spcAft>
            </a:pPr>
            <a:endParaRPr lang="en-US" altLang="zh-CN" sz="1800" dirty="0" smtClean="0">
              <a:solidFill>
                <a:schemeClr val="tx1">
                  <a:lumMod val="85000"/>
                  <a:lumOff val="15000"/>
                </a:schemeClr>
              </a:solidFill>
            </a:endParaRPr>
          </a:p>
          <a:p>
            <a:pPr>
              <a:spcBef>
                <a:spcPts val="0"/>
              </a:spcBef>
              <a:spcAft>
                <a:spcPts val="0"/>
              </a:spcAft>
            </a:pPr>
            <a:r>
              <a:rPr lang="en-US" altLang="zh-CN" sz="1800" dirty="0" smtClean="0">
                <a:solidFill>
                  <a:schemeClr val="tx1">
                    <a:lumMod val="85000"/>
                    <a:lumOff val="15000"/>
                  </a:schemeClr>
                </a:solidFill>
              </a:rPr>
              <a:t>input </a:t>
            </a:r>
            <a:r>
              <a:rPr lang="zh-CN" altLang="en-US" sz="1800" dirty="0">
                <a:solidFill>
                  <a:schemeClr val="tx1">
                    <a:lumMod val="85000"/>
                    <a:lumOff val="15000"/>
                  </a:schemeClr>
                </a:solidFill>
              </a:rPr>
              <a:t>类型：</a:t>
            </a:r>
            <a:r>
              <a:rPr lang="en-US" altLang="zh-CN" sz="1800" dirty="0">
                <a:solidFill>
                  <a:schemeClr val="tx1">
                    <a:lumMod val="85000"/>
                    <a:lumOff val="15000"/>
                  </a:schemeClr>
                </a:solidFill>
              </a:rPr>
              <a:t>email</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email </a:t>
            </a:r>
            <a:r>
              <a:rPr lang="zh-CN" altLang="en-US" sz="1800" dirty="0">
                <a:solidFill>
                  <a:schemeClr val="tx1">
                    <a:lumMod val="85000"/>
                    <a:lumOff val="15000"/>
                  </a:schemeClr>
                </a:solidFill>
              </a:rPr>
              <a:t>类型用于包含</a:t>
            </a:r>
            <a:r>
              <a:rPr lang="en-US" altLang="zh-CN" sz="1800" dirty="0">
                <a:solidFill>
                  <a:schemeClr val="tx1">
                    <a:lumMod val="85000"/>
                    <a:lumOff val="15000"/>
                  </a:schemeClr>
                </a:solidFill>
              </a:rPr>
              <a:t>e-mail </a:t>
            </a:r>
            <a:r>
              <a:rPr lang="zh-CN" altLang="en-US" sz="1800" dirty="0">
                <a:solidFill>
                  <a:schemeClr val="tx1">
                    <a:lumMod val="85000"/>
                    <a:lumOff val="15000"/>
                  </a:schemeClr>
                </a:solidFill>
              </a:rPr>
              <a:t>地址的输入域。在提交表单时，会自动验证</a:t>
            </a:r>
            <a:r>
              <a:rPr lang="en-US" altLang="zh-CN" sz="1800" dirty="0">
                <a:solidFill>
                  <a:schemeClr val="tx1">
                    <a:lumMod val="85000"/>
                    <a:lumOff val="15000"/>
                  </a:schemeClr>
                </a:solidFill>
              </a:rPr>
              <a:t>email </a:t>
            </a:r>
            <a:r>
              <a:rPr lang="zh-CN" altLang="en-US" sz="1800" dirty="0">
                <a:solidFill>
                  <a:schemeClr val="tx1">
                    <a:lumMod val="85000"/>
                    <a:lumOff val="15000"/>
                  </a:schemeClr>
                </a:solidFill>
              </a:rPr>
              <a:t>域的值</a:t>
            </a:r>
            <a:r>
              <a:rPr lang="zh-CN" altLang="en-US" sz="1800" dirty="0" smtClean="0">
                <a:solidFill>
                  <a:schemeClr val="tx1">
                    <a:lumMod val="85000"/>
                    <a:lumOff val="15000"/>
                  </a:schemeClr>
                </a:solidFill>
              </a:rPr>
              <a:t>是否</a:t>
            </a:r>
            <a:r>
              <a:rPr lang="zh-CN" altLang="en-US" sz="1800" dirty="0">
                <a:solidFill>
                  <a:schemeClr val="tx1">
                    <a:lumMod val="85000"/>
                    <a:lumOff val="15000"/>
                  </a:schemeClr>
                </a:solidFill>
              </a:rPr>
              <a:t>合法有效。</a:t>
            </a:r>
            <a:endParaRPr lang="zh-CN" altLang="en-US"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&lt;</a:t>
            </a:r>
            <a:r>
              <a:rPr lang="en-US" altLang="zh-CN" sz="1800" dirty="0">
                <a:solidFill>
                  <a:schemeClr val="tx1">
                    <a:lumMod val="85000"/>
                    <a:lumOff val="15000"/>
                  </a:schemeClr>
                </a:solidFill>
              </a:rPr>
              <a:t>input type="email" name="useremail"&gt; &lt;!-- </a:t>
            </a:r>
            <a:r>
              <a:rPr lang="zh-CN" altLang="en-US" sz="1800" dirty="0">
                <a:solidFill>
                  <a:schemeClr val="tx1">
                    <a:lumMod val="85000"/>
                    <a:lumOff val="15000"/>
                  </a:schemeClr>
                </a:solidFill>
              </a:rPr>
              <a:t>自动验证邮箱格式 </a:t>
            </a:r>
            <a:r>
              <a:rPr lang="en-US" altLang="zh-CN" sz="1800" dirty="0">
                <a:solidFill>
                  <a:schemeClr val="tx1">
                    <a:lumMod val="85000"/>
                    <a:lumOff val="15000"/>
                  </a:schemeClr>
                </a:solidFill>
              </a:rPr>
              <a:t>--&gt;</a:t>
            </a:r>
            <a:endParaRPr lang="en-US" altLang="zh-CN" sz="1800" dirty="0">
              <a:solidFill>
                <a:schemeClr val="tx1">
                  <a:lumMod val="85000"/>
                  <a:lumOff val="15000"/>
                </a:schemeClr>
              </a:solidFill>
            </a:endParaRPr>
          </a:p>
          <a:p>
            <a:pPr>
              <a:spcBef>
                <a:spcPts val="0"/>
              </a:spcBef>
              <a:spcAft>
                <a:spcPts val="0"/>
              </a:spcAft>
              <a:buNone/>
            </a:pPr>
            <a:endParaRPr lang="en-US" altLang="zh-CN" sz="1800" b="1" dirty="0">
              <a:solidFill>
                <a:schemeClr val="tx1">
                  <a:lumMod val="85000"/>
                  <a:lumOff val="15000"/>
                </a:schemeClr>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新增的</a:t>
            </a:r>
            <a:r>
              <a:rPr lang="en-US" altLang="zh-CN" dirty="0"/>
              <a:t>input </a:t>
            </a:r>
            <a:r>
              <a:rPr lang="zh-CN" altLang="en-US" dirty="0"/>
              <a:t>类型</a:t>
            </a:r>
            <a:endParaRPr lang="zh-CN" altLang="en-US" dirty="0"/>
          </a:p>
        </p:txBody>
      </p:sp>
      <p:graphicFrame>
        <p:nvGraphicFramePr>
          <p:cNvPr id="4" name="表格 3"/>
          <p:cNvGraphicFramePr>
            <a:graphicFrameLocks noGrp="1"/>
          </p:cNvGraphicFramePr>
          <p:nvPr>
            <p:custDataLst>
              <p:tags r:id="rId1"/>
            </p:custDataLst>
          </p:nvPr>
        </p:nvGraphicFramePr>
        <p:xfrm>
          <a:off x="1538605" y="3272157"/>
          <a:ext cx="5779770" cy="2800350"/>
        </p:xfrm>
        <a:graphic>
          <a:graphicData uri="http://schemas.openxmlformats.org/drawingml/2006/table">
            <a:tbl>
              <a:tblPr>
                <a:tableStyleId>{5DA37D80-6434-44D0-A028-1B22A696006F}</a:tableStyleId>
              </a:tblPr>
              <a:tblGrid>
                <a:gridCol w="1763395"/>
                <a:gridCol w="4016375"/>
              </a:tblGrid>
              <a:tr h="361950">
                <a:tc>
                  <a:txBody>
                    <a:bodyPr/>
                    <a:lstStyle/>
                    <a:p>
                      <a:pPr algn="ctr" fontAlgn="auto">
                        <a:lnSpc>
                          <a:spcPct val="100000"/>
                        </a:lnSpc>
                        <a:spcAft>
                          <a:spcPts val="0"/>
                        </a:spcAft>
                      </a:pPr>
                      <a:r>
                        <a:rPr lang="zh-CN" sz="1600" kern="100" dirty="0">
                          <a:latin typeface="微软雅黑" panose="020B0503020204020204" charset="-122"/>
                          <a:ea typeface="微软雅黑" panose="020B0503020204020204" charset="-122"/>
                        </a:rPr>
                        <a:t>属性</a:t>
                      </a:r>
                      <a:endParaRPr lang="zh-CN" sz="1600" kern="100" dirty="0">
                        <a:latin typeface="微软雅黑" panose="020B0503020204020204" charset="-122"/>
                        <a:ea typeface="微软雅黑" panose="020B0503020204020204" charset="-122"/>
                      </a:endParaRPr>
                    </a:p>
                  </a:txBody>
                  <a:tcPr marL="68580" marR="68580" marT="0" marB="0" anchor="ctr"/>
                </a:tc>
                <a:tc>
                  <a:txBody>
                    <a:bodyPr/>
                    <a:lstStyle/>
                    <a:p>
                      <a:pPr algn="ctr" fontAlgn="auto">
                        <a:lnSpc>
                          <a:spcPct val="100000"/>
                        </a:lnSpc>
                        <a:spcAft>
                          <a:spcPts val="0"/>
                        </a:spcAft>
                      </a:pPr>
                      <a:r>
                        <a:rPr lang="zh-CN" sz="1600" kern="100" dirty="0">
                          <a:latin typeface="微软雅黑" panose="020B0503020204020204" charset="-122"/>
                          <a:ea typeface="微软雅黑" panose="020B0503020204020204" charset="-122"/>
                        </a:rPr>
                        <a:t>描述</a:t>
                      </a:r>
                      <a:endParaRPr lang="zh-CN" sz="1600" kern="100" dirty="0">
                        <a:latin typeface="微软雅黑" panose="020B0503020204020204" charset="-122"/>
                        <a:ea typeface="微软雅黑" panose="020B0503020204020204" charset="-122"/>
                      </a:endParaRPr>
                    </a:p>
                  </a:txBody>
                  <a:tcPr marL="68580" marR="68580" marT="0" marB="0" anchor="ctr"/>
                </a:tc>
              </a:tr>
              <a:tr h="230505">
                <a:tc>
                  <a:txBody>
                    <a:bodyPr/>
                    <a:lstStyle/>
                    <a:p>
                      <a:pPr indent="208280" algn="just" fontAlgn="auto">
                        <a:lnSpc>
                          <a:spcPct val="100000"/>
                        </a:lnSpc>
                        <a:spcAft>
                          <a:spcPts val="0"/>
                        </a:spcAft>
                      </a:pPr>
                      <a:r>
                        <a:rPr lang="en-US" sz="1600" kern="100" dirty="0">
                          <a:latin typeface="微软雅黑" panose="020B0503020204020204" charset="-122"/>
                          <a:ea typeface="微软雅黑" panose="020B0503020204020204" charset="-122"/>
                        </a:rPr>
                        <a:t>disabled</a:t>
                      </a:r>
                      <a:endParaRPr lang="en-US" sz="1600" kern="100" dirty="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规定输入字段是禁用的。</a:t>
                      </a:r>
                      <a:endParaRPr lang="zh-CN" sz="1600" kern="100" dirty="0">
                        <a:latin typeface="微软雅黑" panose="020B0503020204020204" charset="-122"/>
                        <a:ea typeface="微软雅黑" panose="020B0503020204020204" charset="-122"/>
                      </a:endParaRPr>
                    </a:p>
                  </a:txBody>
                  <a:tcPr marL="68580" marR="68580" marT="0" marB="0" anchor="ctr"/>
                </a:tc>
              </a:tr>
              <a:tr h="230505">
                <a:tc>
                  <a:txBody>
                    <a:bodyPr/>
                    <a:lstStyle/>
                    <a:p>
                      <a:pPr indent="208280" algn="just" fontAlgn="auto">
                        <a:lnSpc>
                          <a:spcPct val="100000"/>
                        </a:lnSpc>
                        <a:spcAft>
                          <a:spcPts val="0"/>
                        </a:spcAft>
                      </a:pPr>
                      <a:r>
                        <a:rPr lang="en-US" sz="1600" kern="100">
                          <a:latin typeface="微软雅黑" panose="020B0503020204020204" charset="-122"/>
                          <a:ea typeface="微软雅黑" panose="020B0503020204020204" charset="-122"/>
                        </a:rPr>
                        <a:t>max</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规定允许的最大值。</a:t>
                      </a:r>
                      <a:endParaRPr lang="zh-CN" sz="1600" kern="100" dirty="0">
                        <a:latin typeface="微软雅黑" panose="020B0503020204020204" charset="-122"/>
                        <a:ea typeface="微软雅黑" panose="020B0503020204020204" charset="-122"/>
                      </a:endParaRPr>
                    </a:p>
                  </a:txBody>
                  <a:tcPr marL="68580" marR="68580" marT="0" marB="0" anchor="ctr"/>
                </a:tc>
              </a:tr>
              <a:tr h="230505">
                <a:tc>
                  <a:txBody>
                    <a:bodyPr/>
                    <a:lstStyle/>
                    <a:p>
                      <a:pPr indent="208280" algn="just" fontAlgn="auto">
                        <a:lnSpc>
                          <a:spcPct val="100000"/>
                        </a:lnSpc>
                        <a:spcAft>
                          <a:spcPts val="0"/>
                        </a:spcAft>
                      </a:pPr>
                      <a:r>
                        <a:rPr lang="en-US" sz="1600" kern="100">
                          <a:latin typeface="微软雅黑" panose="020B0503020204020204" charset="-122"/>
                          <a:ea typeface="微软雅黑" panose="020B0503020204020204" charset="-122"/>
                        </a:rPr>
                        <a:t>maxlength</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规定输入字段的最大字符长度。</a:t>
                      </a:r>
                      <a:endParaRPr lang="zh-CN" sz="1600" kern="100" dirty="0">
                        <a:latin typeface="微软雅黑" panose="020B0503020204020204" charset="-122"/>
                        <a:ea typeface="微软雅黑" panose="020B0503020204020204" charset="-122"/>
                      </a:endParaRPr>
                    </a:p>
                  </a:txBody>
                  <a:tcPr marL="68580" marR="68580" marT="0" marB="0" anchor="ctr"/>
                </a:tc>
              </a:tr>
              <a:tr h="230505">
                <a:tc>
                  <a:txBody>
                    <a:bodyPr/>
                    <a:lstStyle/>
                    <a:p>
                      <a:pPr indent="208280" algn="just" fontAlgn="auto">
                        <a:lnSpc>
                          <a:spcPct val="100000"/>
                        </a:lnSpc>
                        <a:spcAft>
                          <a:spcPts val="0"/>
                        </a:spcAft>
                      </a:pPr>
                      <a:r>
                        <a:rPr lang="en-US" sz="1600" kern="100" dirty="0">
                          <a:latin typeface="微软雅黑" panose="020B0503020204020204" charset="-122"/>
                          <a:ea typeface="微软雅黑" panose="020B0503020204020204" charset="-122"/>
                        </a:rPr>
                        <a:t>min</a:t>
                      </a:r>
                      <a:endParaRPr lang="en-US" sz="1600" kern="100" dirty="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规定允许的最小值。</a:t>
                      </a:r>
                      <a:endParaRPr lang="zh-CN" sz="1600" kern="100" dirty="0">
                        <a:latin typeface="微软雅黑" panose="020B0503020204020204" charset="-122"/>
                        <a:ea typeface="微软雅黑" panose="020B0503020204020204" charset="-122"/>
                      </a:endParaRPr>
                    </a:p>
                  </a:txBody>
                  <a:tcPr marL="68580" marR="68580" marT="0" marB="0" anchor="ctr"/>
                </a:tc>
              </a:tr>
              <a:tr h="229870">
                <a:tc>
                  <a:txBody>
                    <a:bodyPr/>
                    <a:lstStyle/>
                    <a:p>
                      <a:pPr indent="208280" algn="just" fontAlgn="auto">
                        <a:lnSpc>
                          <a:spcPct val="100000"/>
                        </a:lnSpc>
                        <a:spcAft>
                          <a:spcPts val="0"/>
                        </a:spcAft>
                      </a:pPr>
                      <a:r>
                        <a:rPr lang="en-US" sz="1600" kern="100">
                          <a:latin typeface="微软雅黑" panose="020B0503020204020204" charset="-122"/>
                          <a:ea typeface="微软雅黑" panose="020B0503020204020204" charset="-122"/>
                        </a:rPr>
                        <a:t>pattern</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规定用于验证输入字段的模式。</a:t>
                      </a:r>
                      <a:endParaRPr lang="zh-CN" sz="1600" kern="100" dirty="0">
                        <a:latin typeface="微软雅黑" panose="020B0503020204020204" charset="-122"/>
                        <a:ea typeface="微软雅黑" panose="020B0503020204020204" charset="-122"/>
                      </a:endParaRPr>
                    </a:p>
                  </a:txBody>
                  <a:tcPr marL="68580" marR="68580" marT="0" marB="0" anchor="ctr"/>
                </a:tc>
              </a:tr>
              <a:tr h="230505">
                <a:tc>
                  <a:txBody>
                    <a:bodyPr/>
                    <a:lstStyle/>
                    <a:p>
                      <a:pPr indent="208280" algn="just" fontAlgn="auto">
                        <a:lnSpc>
                          <a:spcPct val="100000"/>
                        </a:lnSpc>
                        <a:spcAft>
                          <a:spcPts val="0"/>
                        </a:spcAft>
                      </a:pPr>
                      <a:r>
                        <a:rPr lang="en-US" sz="1600" kern="100">
                          <a:latin typeface="微软雅黑" panose="020B0503020204020204" charset="-122"/>
                          <a:ea typeface="微软雅黑" panose="020B0503020204020204" charset="-122"/>
                        </a:rPr>
                        <a:t>readonly</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规定输入字段的值无法修改</a:t>
                      </a:r>
                      <a:r>
                        <a:rPr lang="en-US" sz="1600" kern="100" dirty="0">
                          <a:latin typeface="微软雅黑" panose="020B0503020204020204" charset="-122"/>
                          <a:ea typeface="微软雅黑" panose="020B0503020204020204" charset="-122"/>
                        </a:rPr>
                        <a:t>(</a:t>
                      </a:r>
                      <a:r>
                        <a:rPr lang="zh-CN" sz="1600" kern="100" dirty="0">
                          <a:latin typeface="微软雅黑" panose="020B0503020204020204" charset="-122"/>
                          <a:ea typeface="微软雅黑" panose="020B0503020204020204" charset="-122"/>
                        </a:rPr>
                        <a:t>只读</a:t>
                      </a:r>
                      <a:r>
                        <a:rPr lang="en-US" sz="1600" kern="100" dirty="0">
                          <a:latin typeface="微软雅黑" panose="020B0503020204020204" charset="-122"/>
                          <a:ea typeface="微软雅黑" panose="020B0503020204020204" charset="-122"/>
                        </a:rPr>
                        <a:t>)</a:t>
                      </a:r>
                      <a:r>
                        <a:rPr lang="zh-CN" sz="1600" kern="100" dirty="0">
                          <a:latin typeface="微软雅黑" panose="020B0503020204020204" charset="-122"/>
                          <a:ea typeface="微软雅黑" panose="020B0503020204020204" charset="-122"/>
                        </a:rPr>
                        <a:t>。</a:t>
                      </a:r>
                      <a:endParaRPr lang="zh-CN" sz="1600" kern="100" dirty="0">
                        <a:latin typeface="微软雅黑" panose="020B0503020204020204" charset="-122"/>
                        <a:ea typeface="微软雅黑" panose="020B0503020204020204" charset="-122"/>
                      </a:endParaRPr>
                    </a:p>
                  </a:txBody>
                  <a:tcPr marL="68580" marR="68580" marT="0" marB="0" anchor="ctr"/>
                </a:tc>
              </a:tr>
              <a:tr h="230505">
                <a:tc>
                  <a:txBody>
                    <a:bodyPr/>
                    <a:lstStyle/>
                    <a:p>
                      <a:pPr indent="208280" algn="just" fontAlgn="auto">
                        <a:lnSpc>
                          <a:spcPct val="100000"/>
                        </a:lnSpc>
                        <a:spcAft>
                          <a:spcPts val="0"/>
                        </a:spcAft>
                      </a:pPr>
                      <a:r>
                        <a:rPr lang="en-US" sz="1600" kern="100">
                          <a:latin typeface="微软雅黑" panose="020B0503020204020204" charset="-122"/>
                          <a:ea typeface="微软雅黑" panose="020B0503020204020204" charset="-122"/>
                        </a:rPr>
                        <a:t>required</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规定输入字段的值是必需的。</a:t>
                      </a:r>
                      <a:endParaRPr lang="zh-CN" sz="1600" kern="100" dirty="0">
                        <a:latin typeface="微软雅黑" panose="020B0503020204020204" charset="-122"/>
                        <a:ea typeface="微软雅黑" panose="020B0503020204020204" charset="-122"/>
                      </a:endParaRPr>
                    </a:p>
                  </a:txBody>
                  <a:tcPr marL="68580" marR="68580" marT="0" marB="0" anchor="ctr"/>
                </a:tc>
              </a:tr>
              <a:tr h="230505">
                <a:tc>
                  <a:txBody>
                    <a:bodyPr/>
                    <a:lstStyle/>
                    <a:p>
                      <a:pPr indent="208280" algn="just" fontAlgn="auto">
                        <a:lnSpc>
                          <a:spcPct val="100000"/>
                        </a:lnSpc>
                        <a:spcAft>
                          <a:spcPts val="0"/>
                        </a:spcAft>
                      </a:pPr>
                      <a:r>
                        <a:rPr lang="en-US" sz="1600" kern="100">
                          <a:latin typeface="微软雅黑" panose="020B0503020204020204" charset="-122"/>
                          <a:ea typeface="微软雅黑" panose="020B0503020204020204" charset="-122"/>
                        </a:rPr>
                        <a:t>size</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规定输入字段中的可见字符数。</a:t>
                      </a:r>
                      <a:endParaRPr lang="zh-CN" sz="1600" kern="100" dirty="0">
                        <a:latin typeface="微软雅黑" panose="020B0503020204020204" charset="-122"/>
                        <a:ea typeface="微软雅黑" panose="020B0503020204020204" charset="-122"/>
                      </a:endParaRPr>
                    </a:p>
                  </a:txBody>
                  <a:tcPr marL="68580" marR="68580" marT="0" marB="0" anchor="ctr"/>
                </a:tc>
              </a:tr>
              <a:tr h="230505">
                <a:tc>
                  <a:txBody>
                    <a:bodyPr/>
                    <a:lstStyle/>
                    <a:p>
                      <a:pPr indent="208280" algn="just" fontAlgn="auto">
                        <a:lnSpc>
                          <a:spcPct val="100000"/>
                        </a:lnSpc>
                        <a:spcAft>
                          <a:spcPts val="0"/>
                        </a:spcAft>
                      </a:pPr>
                      <a:r>
                        <a:rPr lang="en-US" sz="1600" kern="100">
                          <a:latin typeface="微软雅黑" panose="020B0503020204020204" charset="-122"/>
                          <a:ea typeface="微软雅黑" panose="020B0503020204020204" charset="-122"/>
                        </a:rPr>
                        <a:t>step</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规定输入字段的合法数字间隔。</a:t>
                      </a:r>
                      <a:endParaRPr lang="zh-CN" sz="1600" kern="100" dirty="0">
                        <a:latin typeface="微软雅黑" panose="020B0503020204020204" charset="-122"/>
                        <a:ea typeface="微软雅黑" panose="020B0503020204020204" charset="-122"/>
                      </a:endParaRPr>
                    </a:p>
                  </a:txBody>
                  <a:tcPr marL="68580" marR="68580" marT="0" marB="0" anchor="ctr"/>
                </a:tc>
              </a:tr>
              <a:tr h="230505">
                <a:tc>
                  <a:txBody>
                    <a:bodyPr/>
                    <a:lstStyle/>
                    <a:p>
                      <a:pPr indent="208280" algn="just" fontAlgn="auto">
                        <a:lnSpc>
                          <a:spcPct val="100000"/>
                        </a:lnSpc>
                        <a:spcAft>
                          <a:spcPts val="0"/>
                        </a:spcAft>
                      </a:pPr>
                      <a:r>
                        <a:rPr lang="en-US" sz="1600" kern="100">
                          <a:latin typeface="微软雅黑" panose="020B0503020204020204" charset="-122"/>
                          <a:ea typeface="微软雅黑" panose="020B0503020204020204" charset="-122"/>
                        </a:rPr>
                        <a:t>value</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algn="just" fontAlgn="auto">
                        <a:lnSpc>
                          <a:spcPct val="100000"/>
                        </a:lnSpc>
                        <a:spcAft>
                          <a:spcPts val="0"/>
                        </a:spcAft>
                      </a:pPr>
                      <a:r>
                        <a:rPr lang="zh-CN" sz="1600" kern="100" dirty="0">
                          <a:latin typeface="微软雅黑" panose="020B0503020204020204" charset="-122"/>
                          <a:ea typeface="微软雅黑" panose="020B0503020204020204" charset="-122"/>
                        </a:rPr>
                        <a:t>规定输入字段的默认值。</a:t>
                      </a:r>
                      <a:endParaRPr lang="zh-CN" sz="1600" kern="100" dirty="0">
                        <a:latin typeface="微软雅黑" panose="020B0503020204020204" charset="-122"/>
                        <a:ea typeface="微软雅黑" panose="020B0503020204020204" charset="-122"/>
                      </a:endParaRPr>
                    </a:p>
                  </a:txBody>
                  <a:tcPr marL="68580" marR="68580" marT="0" marB="0" anchor="ctr"/>
                </a:tc>
              </a:tr>
            </a:tbl>
          </a:graphicData>
        </a:graphic>
      </p:graphicFrame>
      <p:sp>
        <p:nvSpPr>
          <p:cNvPr id="5" name="矩形 4"/>
          <p:cNvSpPr/>
          <p:nvPr/>
        </p:nvSpPr>
        <p:spPr>
          <a:xfrm>
            <a:off x="329565" y="1452245"/>
            <a:ext cx="8485505" cy="922020"/>
          </a:xfrm>
          <a:prstGeom prst="rect">
            <a:avLst/>
          </a:prstGeom>
        </p:spPr>
        <p:txBody>
          <a:bodyPr wrap="square">
            <a:spAutoFit/>
          </a:bodyPr>
          <a:lstStyle/>
          <a:p>
            <a:pPr fontAlgn="auto">
              <a:spcBef>
                <a:spcPts val="0"/>
              </a:spcBef>
              <a:spcAft>
                <a:spcPts val="0"/>
              </a:spcAft>
            </a:pPr>
            <a:r>
              <a:rPr lang="en-US" altLang="zh-CN" dirty="0" smtClean="0">
                <a:solidFill>
                  <a:schemeClr val="tx1">
                    <a:lumMod val="85000"/>
                    <a:lumOff val="15000"/>
                  </a:schemeClr>
                </a:solidFill>
                <a:sym typeface="+mn-ea"/>
              </a:rPr>
              <a:t>input </a:t>
            </a:r>
            <a:r>
              <a:rPr lang="zh-CN" altLang="en-US" dirty="0">
                <a:solidFill>
                  <a:schemeClr val="tx1">
                    <a:lumMod val="85000"/>
                    <a:lumOff val="15000"/>
                  </a:schemeClr>
                </a:solidFill>
                <a:sym typeface="+mn-ea"/>
              </a:rPr>
              <a:t>类型：</a:t>
            </a:r>
            <a:r>
              <a:rPr lang="en-US" altLang="zh-CN" dirty="0">
                <a:solidFill>
                  <a:schemeClr val="tx1">
                    <a:lumMod val="85000"/>
                    <a:lumOff val="15000"/>
                  </a:schemeClr>
                </a:solidFill>
                <a:sym typeface="+mn-ea"/>
              </a:rPr>
              <a:t>number</a:t>
            </a:r>
            <a:r>
              <a:rPr lang="zh-CN" altLang="en-US" dirty="0" smtClean="0">
                <a:solidFill>
                  <a:schemeClr val="tx1">
                    <a:lumMod val="85000"/>
                    <a:lumOff val="15000"/>
                  </a:schemeClr>
                </a:solidFill>
                <a:sym typeface="+mn-ea"/>
              </a:rPr>
              <a:t>。</a:t>
            </a:r>
            <a:r>
              <a:rPr lang="en-US" altLang="zh-CN" dirty="0" smtClean="0">
                <a:solidFill>
                  <a:schemeClr val="tx1">
                    <a:lumMod val="85000"/>
                    <a:lumOff val="15000"/>
                  </a:schemeClr>
                </a:solidFill>
                <a:sym typeface="+mn-ea"/>
              </a:rPr>
              <a:t>number </a:t>
            </a:r>
            <a:r>
              <a:rPr lang="zh-CN" altLang="en-US" dirty="0">
                <a:solidFill>
                  <a:schemeClr val="tx1">
                    <a:lumMod val="85000"/>
                    <a:lumOff val="15000"/>
                  </a:schemeClr>
                </a:solidFill>
                <a:sym typeface="+mn-ea"/>
              </a:rPr>
              <a:t>类型用于包含数值的输入域。此类型的</a:t>
            </a:r>
            <a:r>
              <a:rPr lang="en-US" altLang="zh-CN" dirty="0">
                <a:solidFill>
                  <a:schemeClr val="tx1">
                    <a:lumMod val="85000"/>
                    <a:lumOff val="15000"/>
                  </a:schemeClr>
                </a:solidFill>
                <a:sym typeface="+mn-ea"/>
              </a:rPr>
              <a:t>input </a:t>
            </a:r>
            <a:r>
              <a:rPr lang="zh-CN" altLang="en-US" dirty="0">
                <a:solidFill>
                  <a:schemeClr val="tx1">
                    <a:lumMod val="85000"/>
                    <a:lumOff val="15000"/>
                  </a:schemeClr>
                </a:solidFill>
                <a:sym typeface="+mn-ea"/>
              </a:rPr>
              <a:t>标记常用属性如下表</a:t>
            </a:r>
            <a:r>
              <a:rPr lang="en-US" altLang="zh-CN" dirty="0">
                <a:solidFill>
                  <a:schemeClr val="tx1">
                    <a:lumMod val="85000"/>
                    <a:lumOff val="15000"/>
                  </a:schemeClr>
                </a:solidFill>
                <a:sym typeface="+mn-ea"/>
              </a:rPr>
              <a:t> </a:t>
            </a:r>
            <a:r>
              <a:rPr lang="zh-CN" altLang="en-US" dirty="0">
                <a:solidFill>
                  <a:schemeClr val="tx1">
                    <a:lumMod val="85000"/>
                    <a:lumOff val="15000"/>
                  </a:schemeClr>
                </a:solidFill>
                <a:sym typeface="+mn-ea"/>
              </a:rPr>
              <a:t>所示。</a:t>
            </a:r>
            <a:endParaRPr lang="zh-CN" altLang="en-US" dirty="0">
              <a:solidFill>
                <a:schemeClr val="tx1">
                  <a:lumMod val="85000"/>
                  <a:lumOff val="15000"/>
                </a:schemeClr>
              </a:solidFill>
            </a:endParaRPr>
          </a:p>
          <a:p>
            <a:pPr fontAlgn="auto">
              <a:spcBef>
                <a:spcPts val="0"/>
              </a:spcBef>
              <a:spcAft>
                <a:spcPts val="0"/>
              </a:spcAft>
              <a:buNone/>
            </a:pPr>
            <a:r>
              <a:rPr lang="en-US" altLang="zh-CN" dirty="0" smtClean="0">
                <a:solidFill>
                  <a:schemeClr val="tx1">
                    <a:lumMod val="85000"/>
                    <a:lumOff val="15000"/>
                  </a:schemeClr>
                </a:solidFill>
                <a:sym typeface="+mn-ea"/>
              </a:rPr>
              <a:t>    &lt;</a:t>
            </a:r>
            <a:r>
              <a:rPr lang="en-US" altLang="zh-CN" dirty="0">
                <a:solidFill>
                  <a:schemeClr val="tx1">
                    <a:lumMod val="85000"/>
                    <a:lumOff val="15000"/>
                  </a:schemeClr>
                </a:solidFill>
                <a:sym typeface="+mn-ea"/>
              </a:rPr>
              <a:t>input type="number" name="mynumber" min="0" max="100"&gt;</a:t>
            </a:r>
            <a:endParaRPr lang="en-US" altLang="zh-CN" dirty="0">
              <a:solidFill>
                <a:schemeClr val="tx1">
                  <a:lumMod val="85000"/>
                  <a:lumOff val="15000"/>
                </a:schemeClr>
              </a:solidFill>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新增的</a:t>
            </a:r>
            <a:r>
              <a:rPr lang="en-US" altLang="zh-CN" dirty="0"/>
              <a:t>input </a:t>
            </a:r>
            <a:r>
              <a:rPr lang="zh-CN" altLang="en-US" dirty="0"/>
              <a:t>类型</a:t>
            </a:r>
            <a:endParaRPr lang="zh-CN" altLang="en-US" dirty="0"/>
          </a:p>
        </p:txBody>
      </p:sp>
      <p:sp>
        <p:nvSpPr>
          <p:cNvPr id="3" name="内容占位符 2"/>
          <p:cNvSpPr>
            <a:spLocks noGrp="1"/>
          </p:cNvSpPr>
          <p:nvPr>
            <p:ph idx="1"/>
          </p:nvPr>
        </p:nvSpPr>
        <p:spPr>
          <a:xfrm>
            <a:off x="419100" y="1447800"/>
            <a:ext cx="8483600" cy="4740275"/>
          </a:xfrm>
        </p:spPr>
        <p:txBody>
          <a:bodyPr>
            <a:normAutofit/>
          </a:bodyPr>
          <a:lstStyle/>
          <a:p>
            <a:pPr>
              <a:spcBef>
                <a:spcPts val="0"/>
              </a:spcBef>
              <a:spcAft>
                <a:spcPts val="0"/>
              </a:spcAft>
            </a:pPr>
            <a:r>
              <a:rPr lang="en-US" altLang="zh-CN" sz="1800" dirty="0" smtClean="0">
                <a:solidFill>
                  <a:schemeClr val="tx1">
                    <a:lumMod val="85000"/>
                    <a:lumOff val="15000"/>
                  </a:schemeClr>
                </a:solidFill>
              </a:rPr>
              <a:t>input </a:t>
            </a:r>
            <a:r>
              <a:rPr lang="zh-CN" altLang="en-US" sz="1800" dirty="0">
                <a:solidFill>
                  <a:schemeClr val="tx1">
                    <a:lumMod val="85000"/>
                    <a:lumOff val="15000"/>
                  </a:schemeClr>
                </a:solidFill>
              </a:rPr>
              <a:t>类型：</a:t>
            </a:r>
            <a:r>
              <a:rPr lang="en-US" altLang="zh-CN" sz="1800" dirty="0">
                <a:solidFill>
                  <a:schemeClr val="tx1">
                    <a:lumMod val="85000"/>
                    <a:lumOff val="15000"/>
                  </a:schemeClr>
                </a:solidFill>
              </a:rPr>
              <a:t>range</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range </a:t>
            </a:r>
            <a:r>
              <a:rPr lang="zh-CN" altLang="en-US" sz="1800" dirty="0">
                <a:solidFill>
                  <a:schemeClr val="tx1">
                    <a:lumMod val="85000"/>
                    <a:lumOff val="15000"/>
                  </a:schemeClr>
                </a:solidFill>
              </a:rPr>
              <a:t>类型用于包含一定范围内数字值的输入域。</a:t>
            </a:r>
            <a:r>
              <a:rPr lang="en-US" altLang="zh-CN" sz="1800" dirty="0">
                <a:solidFill>
                  <a:schemeClr val="tx1">
                    <a:lumMod val="85000"/>
                    <a:lumOff val="15000"/>
                  </a:schemeClr>
                </a:solidFill>
              </a:rPr>
              <a:t>range </a:t>
            </a:r>
            <a:r>
              <a:rPr lang="zh-CN" altLang="en-US" sz="1800" dirty="0">
                <a:solidFill>
                  <a:schemeClr val="tx1">
                    <a:lumMod val="85000"/>
                    <a:lumOff val="15000"/>
                  </a:schemeClr>
                </a:solidFill>
              </a:rPr>
              <a:t>类型显示为滑动条。</a:t>
            </a:r>
            <a:endParaRPr lang="zh-CN" altLang="en-US" sz="1800" dirty="0">
              <a:solidFill>
                <a:schemeClr val="tx1">
                  <a:lumMod val="85000"/>
                  <a:lumOff val="15000"/>
                </a:schemeClr>
              </a:solidFill>
            </a:endParaRPr>
          </a:p>
          <a:p>
            <a:pPr>
              <a:spcBef>
                <a:spcPts val="0"/>
              </a:spcBef>
              <a:spcAft>
                <a:spcPts val="0"/>
              </a:spcAft>
              <a:buNone/>
            </a:pPr>
            <a:r>
              <a:rPr lang="en-US" altLang="zh-CN" sz="1800" dirty="0">
                <a:solidFill>
                  <a:schemeClr val="tx1">
                    <a:lumMod val="85000"/>
                    <a:lumOff val="15000"/>
                  </a:schemeClr>
                </a:solidFill>
              </a:rPr>
              <a:t>&lt;input type="range" name="money" min="1" max="1000" step="5"&gt;</a:t>
            </a:r>
            <a:endParaRPr lang="en-US" altLang="zh-CN" sz="1800" dirty="0">
              <a:solidFill>
                <a:schemeClr val="tx1">
                  <a:lumMod val="85000"/>
                  <a:lumOff val="15000"/>
                </a:schemeClr>
              </a:solidFill>
            </a:endParaRPr>
          </a:p>
          <a:p>
            <a:pPr>
              <a:spcBef>
                <a:spcPts val="0"/>
              </a:spcBef>
              <a:spcAft>
                <a:spcPts val="0"/>
              </a:spcAft>
            </a:pPr>
            <a:endParaRPr lang="en-US" altLang="zh-CN" sz="1800" dirty="0" smtClean="0">
              <a:solidFill>
                <a:schemeClr val="tx1">
                  <a:lumMod val="85000"/>
                  <a:lumOff val="15000"/>
                </a:schemeClr>
              </a:solidFill>
            </a:endParaRPr>
          </a:p>
          <a:p>
            <a:pPr>
              <a:spcBef>
                <a:spcPts val="0"/>
              </a:spcBef>
              <a:spcAft>
                <a:spcPts val="0"/>
              </a:spcAft>
            </a:pPr>
            <a:r>
              <a:rPr lang="en-US" altLang="zh-CN" sz="1800" dirty="0" smtClean="0">
                <a:solidFill>
                  <a:schemeClr val="tx1">
                    <a:lumMod val="85000"/>
                    <a:lumOff val="15000"/>
                  </a:schemeClr>
                </a:solidFill>
              </a:rPr>
              <a:t>input </a:t>
            </a:r>
            <a:r>
              <a:rPr lang="zh-CN" altLang="en-US" sz="1800" dirty="0">
                <a:solidFill>
                  <a:schemeClr val="tx1">
                    <a:lumMod val="85000"/>
                    <a:lumOff val="15000"/>
                  </a:schemeClr>
                </a:solidFill>
              </a:rPr>
              <a:t>类型：</a:t>
            </a:r>
            <a:r>
              <a:rPr lang="en-US" altLang="zh-CN" sz="1800" dirty="0">
                <a:solidFill>
                  <a:schemeClr val="tx1">
                    <a:lumMod val="85000"/>
                    <a:lumOff val="15000"/>
                  </a:schemeClr>
                </a:solidFill>
              </a:rPr>
              <a:t>search</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search </a:t>
            </a:r>
            <a:r>
              <a:rPr lang="zh-CN" altLang="en-US" sz="1800" dirty="0">
                <a:solidFill>
                  <a:schemeClr val="tx1">
                    <a:lumMod val="85000"/>
                    <a:lumOff val="15000"/>
                  </a:schemeClr>
                </a:solidFill>
              </a:rPr>
              <a:t>类型用于搜索域，例如站点搜索或</a:t>
            </a:r>
            <a:r>
              <a:rPr lang="en-US" altLang="zh-CN" sz="1800" dirty="0">
                <a:solidFill>
                  <a:schemeClr val="tx1">
                    <a:lumMod val="85000"/>
                    <a:lumOff val="15000"/>
                  </a:schemeClr>
                </a:solidFill>
              </a:rPr>
              <a:t>Google </a:t>
            </a:r>
            <a:r>
              <a:rPr lang="zh-CN" altLang="en-US" sz="1800" dirty="0">
                <a:solidFill>
                  <a:schemeClr val="tx1">
                    <a:lumMod val="85000"/>
                    <a:lumOff val="15000"/>
                  </a:schemeClr>
                </a:solidFill>
              </a:rPr>
              <a:t>搜索。</a:t>
            </a:r>
            <a:endParaRPr lang="zh-CN" altLang="en-US"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&lt;</a:t>
            </a:r>
            <a:r>
              <a:rPr lang="en-US" altLang="zh-CN" sz="1800" dirty="0">
                <a:solidFill>
                  <a:schemeClr val="tx1">
                    <a:lumMod val="85000"/>
                    <a:lumOff val="15000"/>
                  </a:schemeClr>
                </a:solidFill>
              </a:rPr>
              <a:t>input type="search" name="</a:t>
            </a:r>
            <a:r>
              <a:rPr lang="en-US" altLang="zh-CN" sz="1800" dirty="0" err="1">
                <a:solidFill>
                  <a:schemeClr val="tx1">
                    <a:lumMod val="85000"/>
                    <a:lumOff val="15000"/>
                  </a:schemeClr>
                </a:solidFill>
              </a:rPr>
              <a:t>websidesearch</a:t>
            </a:r>
            <a:r>
              <a:rPr lang="en-US" altLang="zh-CN" sz="1800" dirty="0" smtClean="0">
                <a:solidFill>
                  <a:schemeClr val="tx1">
                    <a:lumMod val="85000"/>
                    <a:lumOff val="15000"/>
                  </a:schemeClr>
                </a:solidFill>
              </a:rPr>
              <a:t>"&gt;</a:t>
            </a:r>
            <a:endParaRPr lang="en-US" altLang="zh-CN" sz="1800" dirty="0" smtClean="0">
              <a:solidFill>
                <a:schemeClr val="tx1">
                  <a:lumMod val="85000"/>
                  <a:lumOff val="15000"/>
                </a:schemeClr>
              </a:solidFill>
            </a:endParaRPr>
          </a:p>
          <a:p>
            <a:pPr>
              <a:spcBef>
                <a:spcPts val="0"/>
              </a:spcBef>
              <a:spcAft>
                <a:spcPts val="0"/>
              </a:spcAft>
            </a:pPr>
            <a:endParaRPr lang="en-US" altLang="zh-CN" sz="1800" dirty="0" smtClean="0">
              <a:solidFill>
                <a:schemeClr val="tx1">
                  <a:lumMod val="85000"/>
                  <a:lumOff val="15000"/>
                </a:schemeClr>
              </a:solidFill>
            </a:endParaRPr>
          </a:p>
          <a:p>
            <a:pPr>
              <a:spcBef>
                <a:spcPts val="0"/>
              </a:spcBef>
              <a:spcAft>
                <a:spcPts val="0"/>
              </a:spcAft>
            </a:pPr>
            <a:r>
              <a:rPr lang="en-US" altLang="zh-CN" sz="1800" dirty="0" smtClean="0">
                <a:solidFill>
                  <a:schemeClr val="tx1">
                    <a:lumMod val="85000"/>
                    <a:lumOff val="15000"/>
                  </a:schemeClr>
                </a:solidFill>
              </a:rPr>
              <a:t>input </a:t>
            </a:r>
            <a:r>
              <a:rPr lang="zh-CN" altLang="en-US" sz="1800" dirty="0">
                <a:solidFill>
                  <a:schemeClr val="tx1">
                    <a:lumMod val="85000"/>
                    <a:lumOff val="15000"/>
                  </a:schemeClr>
                </a:solidFill>
              </a:rPr>
              <a:t>类型：</a:t>
            </a:r>
            <a:r>
              <a:rPr lang="en-US" altLang="zh-CN" sz="1800" dirty="0" err="1">
                <a:solidFill>
                  <a:schemeClr val="tx1">
                    <a:lumMod val="85000"/>
                    <a:lumOff val="15000"/>
                  </a:schemeClr>
                </a:solidFill>
              </a:rPr>
              <a:t>url</a:t>
            </a:r>
            <a:r>
              <a:rPr lang="zh-CN" altLang="en-US" sz="1800" dirty="0" smtClean="0">
                <a:solidFill>
                  <a:schemeClr val="tx1">
                    <a:lumMod val="85000"/>
                    <a:lumOff val="15000"/>
                  </a:schemeClr>
                </a:solidFill>
              </a:rPr>
              <a:t>。</a:t>
            </a:r>
            <a:r>
              <a:rPr lang="en-US" altLang="zh-CN" sz="1800" dirty="0" err="1" smtClean="0">
                <a:solidFill>
                  <a:schemeClr val="tx1">
                    <a:lumMod val="85000"/>
                    <a:lumOff val="15000"/>
                  </a:schemeClr>
                </a:solidFill>
              </a:rPr>
              <a:t>url</a:t>
            </a:r>
            <a:r>
              <a:rPr lang="en-US" altLang="zh-CN" sz="1800" dirty="0" smtClean="0">
                <a:solidFill>
                  <a:schemeClr val="tx1">
                    <a:lumMod val="85000"/>
                    <a:lumOff val="15000"/>
                  </a:schemeClr>
                </a:solidFill>
              </a:rPr>
              <a:t> </a:t>
            </a:r>
            <a:r>
              <a:rPr lang="zh-CN" altLang="en-US" sz="1800" dirty="0">
                <a:solidFill>
                  <a:schemeClr val="tx1">
                    <a:lumMod val="85000"/>
                    <a:lumOff val="15000"/>
                  </a:schemeClr>
                </a:solidFill>
              </a:rPr>
              <a:t>类型用于包含</a:t>
            </a:r>
            <a:r>
              <a:rPr lang="en-US" altLang="zh-CN" sz="1800" dirty="0">
                <a:solidFill>
                  <a:schemeClr val="tx1">
                    <a:lumMod val="85000"/>
                    <a:lumOff val="15000"/>
                  </a:schemeClr>
                </a:solidFill>
              </a:rPr>
              <a:t>URL </a:t>
            </a:r>
            <a:r>
              <a:rPr lang="zh-CN" altLang="en-US" sz="1800" dirty="0">
                <a:solidFill>
                  <a:schemeClr val="tx1">
                    <a:lumMod val="85000"/>
                    <a:lumOff val="15000"/>
                  </a:schemeClr>
                </a:solidFill>
              </a:rPr>
              <a:t>地址的输入域。在提交表单时，会自动验证</a:t>
            </a:r>
            <a:r>
              <a:rPr lang="en-US" altLang="zh-CN" sz="1800" dirty="0" err="1">
                <a:solidFill>
                  <a:schemeClr val="tx1">
                    <a:lumMod val="85000"/>
                    <a:lumOff val="15000"/>
                  </a:schemeClr>
                </a:solidFill>
              </a:rPr>
              <a:t>url</a:t>
            </a:r>
            <a:r>
              <a:rPr lang="en-US" altLang="zh-CN" sz="1800" dirty="0">
                <a:solidFill>
                  <a:schemeClr val="tx1">
                    <a:lumMod val="85000"/>
                    <a:lumOff val="15000"/>
                  </a:schemeClr>
                </a:solidFill>
              </a:rPr>
              <a:t> </a:t>
            </a:r>
            <a:r>
              <a:rPr lang="zh-CN" altLang="en-US" sz="1800" dirty="0">
                <a:solidFill>
                  <a:schemeClr val="tx1">
                    <a:lumMod val="85000"/>
                    <a:lumOff val="15000"/>
                  </a:schemeClr>
                </a:solidFill>
              </a:rPr>
              <a:t>域的值。</a:t>
            </a:r>
            <a:endParaRPr lang="zh-CN" altLang="en-US"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&lt;</a:t>
            </a:r>
            <a:r>
              <a:rPr lang="en-US" altLang="zh-CN" sz="1800" dirty="0">
                <a:solidFill>
                  <a:schemeClr val="tx1">
                    <a:lumMod val="85000"/>
                    <a:lumOff val="15000"/>
                  </a:schemeClr>
                </a:solidFill>
              </a:rPr>
              <a:t>input type="</a:t>
            </a:r>
            <a:r>
              <a:rPr lang="en-US" altLang="zh-CN" sz="1800" dirty="0" err="1">
                <a:solidFill>
                  <a:schemeClr val="tx1">
                    <a:lumMod val="85000"/>
                    <a:lumOff val="15000"/>
                  </a:schemeClr>
                </a:solidFill>
              </a:rPr>
              <a:t>url</a:t>
            </a:r>
            <a:r>
              <a:rPr lang="en-US" altLang="zh-CN" sz="1800" dirty="0">
                <a:solidFill>
                  <a:schemeClr val="tx1">
                    <a:lumMod val="85000"/>
                    <a:lumOff val="15000"/>
                  </a:schemeClr>
                </a:solidFill>
              </a:rPr>
              <a:t>" name="homepage"&gt;</a:t>
            </a:r>
            <a:endParaRPr lang="en-US" altLang="zh-CN" sz="1800" dirty="0">
              <a:solidFill>
                <a:schemeClr val="tx1">
                  <a:lumMod val="85000"/>
                  <a:lumOff val="15000"/>
                </a:schemeClr>
              </a:solidFill>
            </a:endParaRPr>
          </a:p>
          <a:p>
            <a:pPr>
              <a:buNone/>
            </a:pPr>
            <a:endParaRPr lang="en-US" altLang="zh-CN" sz="1800" dirty="0">
              <a:solidFill>
                <a:schemeClr val="tx1">
                  <a:lumMod val="85000"/>
                  <a:lumOff val="15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其他新增</a:t>
            </a:r>
            <a:r>
              <a:rPr lang="en-US" altLang="zh-CN" dirty="0"/>
              <a:t>input </a:t>
            </a:r>
            <a:r>
              <a:rPr lang="zh-CN" altLang="en-US" dirty="0"/>
              <a:t>类型综合应用</a:t>
            </a:r>
            <a:endParaRPr lang="zh-CN" altLang="en-US" dirty="0"/>
          </a:p>
        </p:txBody>
      </p:sp>
      <p:sp>
        <p:nvSpPr>
          <p:cNvPr id="3" name="内容占位符 2"/>
          <p:cNvSpPr>
            <a:spLocks noGrp="1"/>
          </p:cNvSpPr>
          <p:nvPr>
            <p:ph idx="1"/>
          </p:nvPr>
        </p:nvSpPr>
        <p:spPr>
          <a:xfrm>
            <a:off x="317500" y="1171575"/>
            <a:ext cx="8509000" cy="3886199"/>
          </a:xfrm>
        </p:spPr>
        <p:txBody>
          <a:bodyPr>
            <a:noAutofit/>
          </a:bodyPr>
          <a:lstStyle/>
          <a:p>
            <a:pPr fontAlgn="auto">
              <a:lnSpc>
                <a:spcPct val="100000"/>
              </a:lnSpc>
              <a:spcBef>
                <a:spcPts val="0"/>
              </a:spcBef>
              <a:spcAft>
                <a:spcPts val="0"/>
              </a:spcAft>
              <a:buNone/>
            </a:pPr>
            <a:r>
              <a:rPr lang="en-US" altLang="zh-CN" sz="1600" dirty="0" smtClean="0"/>
              <a:t>&lt;</a:t>
            </a:r>
            <a:r>
              <a:rPr lang="en-US" altLang="zh-CN" sz="1600" dirty="0"/>
              <a:t>body&gt;</a:t>
            </a:r>
            <a:endParaRPr lang="en-US" altLang="zh-CN" sz="1600" dirty="0"/>
          </a:p>
          <a:p>
            <a:pPr fontAlgn="auto">
              <a:lnSpc>
                <a:spcPct val="100000"/>
              </a:lnSpc>
              <a:spcBef>
                <a:spcPts val="0"/>
              </a:spcBef>
              <a:spcAft>
                <a:spcPts val="0"/>
              </a:spcAft>
              <a:buNone/>
            </a:pPr>
            <a:r>
              <a:rPr lang="en-US" altLang="zh-CN" sz="1600" dirty="0"/>
              <a:t>  &lt;</a:t>
            </a:r>
            <a:r>
              <a:rPr lang="en-US" altLang="zh-CN" sz="1600" dirty="0" err="1"/>
              <a:t>fieldset</a:t>
            </a:r>
            <a:r>
              <a:rPr lang="en-US" altLang="zh-CN" sz="1600" dirty="0"/>
              <a:t> style="width:500px;height:200px;padding:20px 50px;"&gt;</a:t>
            </a:r>
            <a:endParaRPr lang="en-US" altLang="zh-CN" sz="1600" dirty="0"/>
          </a:p>
          <a:p>
            <a:pPr fontAlgn="auto">
              <a:lnSpc>
                <a:spcPct val="100000"/>
              </a:lnSpc>
              <a:spcBef>
                <a:spcPts val="0"/>
              </a:spcBef>
              <a:spcAft>
                <a:spcPts val="0"/>
              </a:spcAft>
              <a:buNone/>
            </a:pPr>
            <a:r>
              <a:rPr lang="en-US" altLang="zh-CN" sz="1600" dirty="0"/>
              <a:t>    &lt;legend align="center"&gt;</a:t>
            </a:r>
            <a:r>
              <a:rPr lang="zh-CN" altLang="en-US" sz="1600" dirty="0"/>
              <a:t>新增其它</a:t>
            </a:r>
            <a:r>
              <a:rPr lang="en-US" altLang="zh-CN" sz="1600" dirty="0"/>
              <a:t>input</a:t>
            </a:r>
            <a:r>
              <a:rPr lang="zh-CN" altLang="en-US" sz="1600" dirty="0"/>
              <a:t>类型</a:t>
            </a:r>
            <a:r>
              <a:rPr lang="en-US" altLang="zh-CN" sz="1600" dirty="0"/>
              <a:t>&lt;/legend&gt;</a:t>
            </a:r>
            <a:endParaRPr lang="en-US" altLang="zh-CN" sz="1600" dirty="0"/>
          </a:p>
          <a:p>
            <a:pPr fontAlgn="auto">
              <a:lnSpc>
                <a:spcPct val="100000"/>
              </a:lnSpc>
              <a:spcBef>
                <a:spcPts val="0"/>
              </a:spcBef>
              <a:spcAft>
                <a:spcPts val="0"/>
              </a:spcAft>
              <a:buNone/>
            </a:pPr>
            <a:r>
              <a:rPr lang="en-US" altLang="zh-CN" sz="1600" dirty="0"/>
              <a:t>    &lt;form method="post" action=""&gt;</a:t>
            </a:r>
            <a:endParaRPr lang="en-US" altLang="zh-CN" sz="1600" dirty="0"/>
          </a:p>
          <a:p>
            <a:pPr fontAlgn="auto">
              <a:lnSpc>
                <a:spcPct val="100000"/>
              </a:lnSpc>
              <a:spcBef>
                <a:spcPts val="0"/>
              </a:spcBef>
              <a:spcAft>
                <a:spcPts val="0"/>
              </a:spcAft>
              <a:buNone/>
            </a:pPr>
            <a:r>
              <a:rPr lang="zh-CN" altLang="en-US" sz="1600" dirty="0"/>
              <a:t>      设置颜色：</a:t>
            </a:r>
            <a:r>
              <a:rPr lang="en-US" altLang="zh-CN" sz="1600" dirty="0"/>
              <a:t>&lt;input type="text" name="color1" id="color1" </a:t>
            </a:r>
            <a:r>
              <a:rPr lang="en-US" altLang="zh-CN" sz="1600" dirty="0" err="1"/>
              <a:t>readonly</a:t>
            </a:r>
            <a:r>
              <a:rPr lang="en-US" altLang="zh-CN" sz="1600" dirty="0"/>
              <a:t>&gt;</a:t>
            </a:r>
            <a:endParaRPr lang="en-US" altLang="zh-CN" sz="1600" dirty="0"/>
          </a:p>
          <a:p>
            <a:pPr fontAlgn="auto">
              <a:lnSpc>
                <a:spcPct val="100000"/>
              </a:lnSpc>
              <a:spcBef>
                <a:spcPts val="0"/>
              </a:spcBef>
              <a:spcAft>
                <a:spcPts val="0"/>
              </a:spcAft>
              <a:buNone/>
            </a:pPr>
            <a:r>
              <a:rPr lang="en-US" altLang="zh-CN" sz="1600" dirty="0"/>
              <a:t>      &lt;input type="color" name="color2" </a:t>
            </a:r>
            <a:r>
              <a:rPr lang="en-US" altLang="zh-CN" sz="1600" dirty="0" err="1"/>
              <a:t>oninput</a:t>
            </a:r>
            <a:r>
              <a:rPr lang="en-US" altLang="zh-CN" sz="1600" dirty="0"/>
              <a:t>="color1.value=color2.value"&gt;&lt;</a:t>
            </a:r>
            <a:r>
              <a:rPr lang="en-US" altLang="zh-CN" sz="1600" dirty="0" err="1"/>
              <a:t>br</a:t>
            </a:r>
            <a:r>
              <a:rPr lang="en-US" altLang="zh-CN" sz="1600" dirty="0"/>
              <a:t>&gt;</a:t>
            </a:r>
            <a:endParaRPr lang="en-US" altLang="zh-CN" sz="1600" dirty="0"/>
          </a:p>
          <a:p>
            <a:pPr fontAlgn="auto">
              <a:lnSpc>
                <a:spcPct val="100000"/>
              </a:lnSpc>
              <a:spcBef>
                <a:spcPts val="0"/>
              </a:spcBef>
              <a:spcAft>
                <a:spcPts val="0"/>
              </a:spcAft>
              <a:buNone/>
            </a:pPr>
            <a:r>
              <a:rPr lang="zh-CN" altLang="en-US" sz="1600" dirty="0"/>
              <a:t>      输入邮箱</a:t>
            </a:r>
            <a:r>
              <a:rPr lang="en-US" altLang="zh-CN" sz="1600" dirty="0"/>
              <a:t>: &lt;input type="email" name="</a:t>
            </a:r>
            <a:r>
              <a:rPr lang="en-US" altLang="zh-CN" sz="1600" dirty="0" err="1"/>
              <a:t>useremail</a:t>
            </a:r>
            <a:r>
              <a:rPr lang="en-US" altLang="zh-CN" sz="1600" dirty="0"/>
              <a:t>"&gt;&lt;</a:t>
            </a:r>
            <a:r>
              <a:rPr lang="en-US" altLang="zh-CN" sz="1600" dirty="0" err="1"/>
              <a:t>br</a:t>
            </a:r>
            <a:r>
              <a:rPr lang="en-US" altLang="zh-CN" sz="1600" dirty="0"/>
              <a:t>&gt;</a:t>
            </a:r>
            <a:endParaRPr lang="en-US" altLang="zh-CN" sz="1600" dirty="0"/>
          </a:p>
          <a:p>
            <a:pPr fontAlgn="auto">
              <a:lnSpc>
                <a:spcPct val="100000"/>
              </a:lnSpc>
              <a:spcBef>
                <a:spcPts val="0"/>
              </a:spcBef>
              <a:spcAft>
                <a:spcPts val="0"/>
              </a:spcAft>
              <a:buNone/>
            </a:pPr>
            <a:r>
              <a:rPr lang="zh-CN" altLang="en-US" sz="1600" dirty="0"/>
              <a:t>      站内搜索</a:t>
            </a:r>
            <a:r>
              <a:rPr lang="en-US" altLang="zh-CN" sz="1600" dirty="0"/>
              <a:t>: &lt;input type="search" name="</a:t>
            </a:r>
            <a:r>
              <a:rPr lang="en-US" altLang="zh-CN" sz="1600" dirty="0" err="1"/>
              <a:t>insidesearch</a:t>
            </a:r>
            <a:r>
              <a:rPr lang="en-US" altLang="zh-CN" sz="1600" dirty="0"/>
              <a:t>"&gt;&lt;</a:t>
            </a:r>
            <a:r>
              <a:rPr lang="en-US" altLang="zh-CN" sz="1600" dirty="0" err="1"/>
              <a:t>br</a:t>
            </a:r>
            <a:r>
              <a:rPr lang="en-US" altLang="zh-CN" sz="1600" dirty="0"/>
              <a:t>&gt;</a:t>
            </a:r>
            <a:endParaRPr lang="en-US" altLang="zh-CN" sz="1600" dirty="0"/>
          </a:p>
          <a:p>
            <a:pPr fontAlgn="auto">
              <a:lnSpc>
                <a:spcPct val="100000"/>
              </a:lnSpc>
              <a:spcBef>
                <a:spcPts val="0"/>
              </a:spcBef>
              <a:spcAft>
                <a:spcPts val="0"/>
              </a:spcAft>
              <a:buNone/>
            </a:pPr>
            <a:r>
              <a:rPr lang="zh-CN" altLang="en-US" sz="1600" dirty="0"/>
              <a:t>      电话号码</a:t>
            </a:r>
            <a:r>
              <a:rPr lang="en-US" altLang="zh-CN" sz="1600" dirty="0"/>
              <a:t>: &lt;input type="</a:t>
            </a:r>
            <a:r>
              <a:rPr lang="en-US" altLang="zh-CN" sz="1600" dirty="0" err="1"/>
              <a:t>tel</a:t>
            </a:r>
            <a:r>
              <a:rPr lang="en-US" altLang="zh-CN" sz="1600" dirty="0"/>
              <a:t>" name="</a:t>
            </a:r>
            <a:r>
              <a:rPr lang="en-US" altLang="zh-CN" sz="1600" dirty="0" err="1"/>
              <a:t>usrtel</a:t>
            </a:r>
            <a:r>
              <a:rPr lang="en-US" altLang="zh-CN" sz="1600" dirty="0"/>
              <a:t>"&gt;&lt;</a:t>
            </a:r>
            <a:r>
              <a:rPr lang="en-US" altLang="zh-CN" sz="1600" dirty="0" err="1"/>
              <a:t>br</a:t>
            </a:r>
            <a:r>
              <a:rPr lang="en-US" altLang="zh-CN" sz="1600" dirty="0"/>
              <a:t>&gt;</a:t>
            </a:r>
            <a:endParaRPr lang="en-US" altLang="zh-CN" sz="1600" dirty="0"/>
          </a:p>
          <a:p>
            <a:pPr fontAlgn="auto">
              <a:lnSpc>
                <a:spcPct val="100000"/>
              </a:lnSpc>
              <a:spcBef>
                <a:spcPts val="0"/>
              </a:spcBef>
              <a:spcAft>
                <a:spcPts val="0"/>
              </a:spcAft>
              <a:buNone/>
            </a:pPr>
            <a:r>
              <a:rPr lang="zh-CN" altLang="en-US" sz="1600" dirty="0"/>
              <a:t>      个人主页：</a:t>
            </a:r>
            <a:r>
              <a:rPr lang="en-US" altLang="zh-CN" sz="1600" dirty="0"/>
              <a:t>&lt;input type="</a:t>
            </a:r>
            <a:r>
              <a:rPr lang="en-US" altLang="zh-CN" sz="1600" dirty="0" err="1"/>
              <a:t>url</a:t>
            </a:r>
            <a:r>
              <a:rPr lang="en-US" altLang="zh-CN" sz="1600" dirty="0"/>
              <a:t>" name="homepage"&gt;&lt;</a:t>
            </a:r>
            <a:r>
              <a:rPr lang="en-US" altLang="zh-CN" sz="1600" dirty="0" err="1"/>
              <a:t>br</a:t>
            </a:r>
            <a:r>
              <a:rPr lang="en-US" altLang="zh-CN" sz="1600" dirty="0"/>
              <a:t>&gt;</a:t>
            </a:r>
            <a:endParaRPr lang="en-US" altLang="zh-CN" sz="1600" dirty="0"/>
          </a:p>
          <a:p>
            <a:pPr fontAlgn="auto">
              <a:lnSpc>
                <a:spcPct val="100000"/>
              </a:lnSpc>
              <a:spcBef>
                <a:spcPts val="0"/>
              </a:spcBef>
              <a:spcAft>
                <a:spcPts val="0"/>
              </a:spcAft>
              <a:buNone/>
            </a:pPr>
            <a:r>
              <a:rPr lang="zh-CN" altLang="en-US" sz="1600" dirty="0"/>
              <a:t>      年龄：</a:t>
            </a:r>
            <a:r>
              <a:rPr lang="en-US" altLang="zh-CN" sz="1600" dirty="0"/>
              <a:t>&lt;input type="range" name="age" min="1" max="</a:t>
            </a:r>
            <a:r>
              <a:rPr lang="en-US" altLang="zh-CN" sz="1600" dirty="0" smtClean="0"/>
              <a:t>120" </a:t>
            </a:r>
            <a:r>
              <a:rPr lang="en-US" altLang="zh-CN" sz="1600" dirty="0" err="1" smtClean="0"/>
              <a:t>oninput</a:t>
            </a:r>
            <a:r>
              <a:rPr lang="en-US" altLang="zh-CN" sz="1600" dirty="0"/>
              <a:t>="</a:t>
            </a:r>
            <a:r>
              <a:rPr lang="en-US" altLang="zh-CN" sz="1600" dirty="0" err="1" smtClean="0"/>
              <a:t>age_num.value</a:t>
            </a:r>
            <a:r>
              <a:rPr lang="en-US" altLang="zh-CN" sz="1600" dirty="0" smtClean="0"/>
              <a:t>=</a:t>
            </a:r>
            <a:r>
              <a:rPr lang="en-US" altLang="zh-CN" sz="1600" dirty="0" err="1" smtClean="0"/>
              <a:t>age.value</a:t>
            </a:r>
            <a:r>
              <a:rPr lang="en-US" altLang="zh-CN" sz="1600" dirty="0" smtClean="0"/>
              <a:t>“&gt;&lt;</a:t>
            </a:r>
            <a:r>
              <a:rPr lang="en-US" altLang="zh-CN" sz="1600" dirty="0"/>
              <a:t>output name="</a:t>
            </a:r>
            <a:r>
              <a:rPr lang="en-US" altLang="zh-CN" sz="1600" dirty="0" err="1"/>
              <a:t>age_num</a:t>
            </a:r>
            <a:r>
              <a:rPr lang="en-US" altLang="zh-CN" sz="1600" dirty="0"/>
              <a:t>" for="age"&gt;&lt;/output&gt;&lt;</a:t>
            </a:r>
            <a:r>
              <a:rPr lang="en-US" altLang="zh-CN" sz="1600" dirty="0" err="1"/>
              <a:t>br</a:t>
            </a:r>
            <a:r>
              <a:rPr lang="en-US" altLang="zh-CN" sz="1600" dirty="0"/>
              <a:t>&gt;</a:t>
            </a:r>
            <a:endParaRPr lang="en-US" altLang="zh-CN" sz="1600" dirty="0"/>
          </a:p>
          <a:p>
            <a:pPr fontAlgn="auto">
              <a:lnSpc>
                <a:spcPct val="100000"/>
              </a:lnSpc>
              <a:spcBef>
                <a:spcPts val="0"/>
              </a:spcBef>
              <a:spcAft>
                <a:spcPts val="0"/>
              </a:spcAft>
              <a:buNone/>
            </a:pPr>
            <a:r>
              <a:rPr lang="zh-CN" altLang="en-US" sz="1600" dirty="0"/>
              <a:t>      期望薪酬：</a:t>
            </a:r>
            <a:r>
              <a:rPr lang="en-US" altLang="zh-CN" sz="1600" dirty="0"/>
              <a:t>&lt;input type="number" name="quantity" min="2500" max="10000" step="100" value="2500"&gt;&lt;</a:t>
            </a:r>
            <a:r>
              <a:rPr lang="en-US" altLang="zh-CN" sz="1600" dirty="0" err="1"/>
              <a:t>br</a:t>
            </a:r>
            <a:r>
              <a:rPr lang="en-US" altLang="zh-CN" sz="1600" dirty="0" smtClean="0"/>
              <a:t>&gt;&lt;</a:t>
            </a:r>
            <a:r>
              <a:rPr lang="en-US" altLang="zh-CN" sz="1600" dirty="0"/>
              <a:t>input type="submit" value="</a:t>
            </a:r>
            <a:r>
              <a:rPr lang="zh-CN" altLang="en-US" sz="1600" dirty="0"/>
              <a:t>提交</a:t>
            </a:r>
            <a:r>
              <a:rPr lang="en-US" altLang="zh-CN" sz="1600" dirty="0"/>
              <a:t>" /&gt;</a:t>
            </a:r>
            <a:endParaRPr lang="en-US" altLang="zh-CN" sz="1600" dirty="0"/>
          </a:p>
          <a:p>
            <a:pPr fontAlgn="auto">
              <a:lnSpc>
                <a:spcPct val="100000"/>
              </a:lnSpc>
              <a:spcBef>
                <a:spcPts val="0"/>
              </a:spcBef>
              <a:spcAft>
                <a:spcPts val="0"/>
              </a:spcAft>
              <a:buNone/>
            </a:pPr>
            <a:r>
              <a:rPr lang="en-US" altLang="zh-CN" sz="1600" dirty="0"/>
              <a:t>      &lt;input type="reset" /&gt;</a:t>
            </a:r>
            <a:endParaRPr lang="en-US" altLang="zh-CN" sz="1600" dirty="0"/>
          </a:p>
          <a:p>
            <a:pPr fontAlgn="auto">
              <a:lnSpc>
                <a:spcPct val="100000"/>
              </a:lnSpc>
              <a:spcBef>
                <a:spcPts val="0"/>
              </a:spcBef>
              <a:spcAft>
                <a:spcPts val="0"/>
              </a:spcAft>
              <a:buNone/>
            </a:pPr>
            <a:r>
              <a:rPr lang="en-US" altLang="zh-CN" sz="1600" dirty="0"/>
              <a:t>    &lt;/form</a:t>
            </a:r>
            <a:r>
              <a:rPr lang="en-US" altLang="zh-CN" sz="1600" dirty="0" smtClean="0"/>
              <a:t>&gt;</a:t>
            </a:r>
            <a:endParaRPr lang="en-US" altLang="zh-CN" sz="1600" dirty="0" smtClean="0"/>
          </a:p>
          <a:p>
            <a:pPr fontAlgn="auto">
              <a:lnSpc>
                <a:spcPct val="100000"/>
              </a:lnSpc>
              <a:spcBef>
                <a:spcPts val="0"/>
              </a:spcBef>
              <a:spcAft>
                <a:spcPts val="0"/>
              </a:spcAft>
              <a:buNone/>
            </a:pPr>
            <a:r>
              <a:rPr lang="en-US" altLang="zh-CN" sz="1600" dirty="0" smtClean="0"/>
              <a:t>  &lt;/</a:t>
            </a:r>
            <a:r>
              <a:rPr lang="en-US" altLang="zh-CN" sz="1600" dirty="0" err="1"/>
              <a:t>fieldset</a:t>
            </a:r>
            <a:r>
              <a:rPr lang="en-US" altLang="zh-CN" sz="1600" dirty="0" smtClean="0"/>
              <a:t>&gt;</a:t>
            </a:r>
            <a:endParaRPr lang="en-US" altLang="zh-CN" sz="1600" dirty="0" smtClean="0"/>
          </a:p>
          <a:p>
            <a:pPr fontAlgn="auto">
              <a:lnSpc>
                <a:spcPct val="100000"/>
              </a:lnSpc>
              <a:spcBef>
                <a:spcPts val="0"/>
              </a:spcBef>
              <a:spcAft>
                <a:spcPts val="0"/>
              </a:spcAft>
              <a:buNone/>
            </a:pPr>
            <a:r>
              <a:rPr lang="en-US" altLang="zh-CN" sz="1600" dirty="0" smtClean="0"/>
              <a:t>&lt;/</a:t>
            </a:r>
            <a:r>
              <a:rPr lang="en-US" altLang="zh-CN" sz="1600" dirty="0"/>
              <a:t>body</a:t>
            </a:r>
            <a:r>
              <a:rPr lang="en-US" altLang="zh-CN" sz="1600" dirty="0" smtClean="0"/>
              <a:t>&gt;</a:t>
            </a:r>
            <a:endParaRPr lang="en-US" altLang="zh-CN" sz="1600" dirty="0" smtClean="0"/>
          </a:p>
        </p:txBody>
      </p:sp>
      <p:pic>
        <p:nvPicPr>
          <p:cNvPr id="92162" name="Picture 2"/>
          <p:cNvPicPr>
            <a:picLocks noGrp="1" noChangeAspect="1" noChangeArrowheads="1"/>
          </p:cNvPicPr>
          <p:nvPr/>
        </p:nvPicPr>
        <p:blipFill>
          <a:blip r:embed="rId1" cstate="print"/>
          <a:srcRect t="20510"/>
          <a:stretch>
            <a:fillRect/>
          </a:stretch>
        </p:blipFill>
        <p:spPr bwMode="auto">
          <a:xfrm>
            <a:off x="3318510" y="5179695"/>
            <a:ext cx="3931920" cy="1615440"/>
          </a:xfrm>
          <a:prstGeom prst="rect">
            <a:avLst/>
          </a:prstGeom>
          <a:noFill/>
          <a:ln w="9525">
            <a:noFill/>
            <a:miter lim="800000"/>
            <a:headEnd/>
            <a:tailEnd/>
          </a:ln>
        </p:spPr>
      </p:pic>
      <p:graphicFrame>
        <p:nvGraphicFramePr>
          <p:cNvPr id="4" name="对象 3">
            <a:hlinkClick r:id="" action="ppaction://ole?verb="/>
          </p:cNvPr>
          <p:cNvGraphicFramePr>
            <a:graphicFrameLocks noChangeAspect="1"/>
          </p:cNvGraphicFramePr>
          <p:nvPr/>
        </p:nvGraphicFramePr>
        <p:xfrm>
          <a:off x="7482840" y="5716270"/>
          <a:ext cx="1123950" cy="542925"/>
        </p:xfrm>
        <a:graphic>
          <a:graphicData uri="http://schemas.openxmlformats.org/presentationml/2006/ole">
            <mc:AlternateContent xmlns:mc="http://schemas.openxmlformats.org/markup-compatibility/2006">
              <mc:Choice xmlns:v="urn:schemas-microsoft-com:vml" Requires="v">
                <p:oleObj spid="_x0000_s9217" name="" r:id="rId2" imgW="1123950" imgH="542925" progId="Package">
                  <p:embed/>
                </p:oleObj>
              </mc:Choice>
              <mc:Fallback>
                <p:oleObj name="" r:id="rId2" imgW="1123950" imgH="542925" progId="Package">
                  <p:embed/>
                  <p:pic>
                    <p:nvPicPr>
                      <p:cNvPr id="0" name="图片 9216"/>
                      <p:cNvPicPr/>
                      <p:nvPr/>
                    </p:nvPicPr>
                    <p:blipFill>
                      <a:blip r:embed="rId3"/>
                      <a:stretch>
                        <a:fillRect/>
                      </a:stretch>
                    </p:blipFill>
                    <p:spPr>
                      <a:xfrm>
                        <a:off x="7482840" y="5716270"/>
                        <a:ext cx="1123950" cy="542925"/>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zh-CN" dirty="0"/>
              <a:t>HTML5 </a:t>
            </a:r>
            <a:r>
              <a:rPr lang="zh-CN" altLang="en-US" dirty="0"/>
              <a:t>视频与音频</a:t>
            </a:r>
            <a:endParaRPr lang="zh-CN" altLang="en-US" dirty="0"/>
          </a:p>
        </p:txBody>
      </p:sp>
      <p:sp>
        <p:nvSpPr>
          <p:cNvPr id="114691" name="Rectangle 3"/>
          <p:cNvSpPr>
            <a:spLocks noGrp="1" noChangeArrowheads="1"/>
          </p:cNvSpPr>
          <p:nvPr>
            <p:ph idx="1"/>
          </p:nvPr>
        </p:nvSpPr>
        <p:spPr>
          <a:xfrm>
            <a:off x="533400" y="1676400"/>
            <a:ext cx="8534400" cy="3886200"/>
          </a:xfrm>
        </p:spPr>
        <p:txBody>
          <a:bodyPr/>
          <a:lstStyle/>
          <a:p>
            <a:pPr marL="0" indent="0">
              <a:spcBef>
                <a:spcPts val="0"/>
              </a:spcBef>
              <a:spcAft>
                <a:spcPts val="0"/>
              </a:spcAft>
              <a:buNone/>
              <a:tabLst>
                <a:tab pos="0" algn="l"/>
              </a:tabLst>
            </a:pPr>
            <a:r>
              <a:rPr lang="zh-CN" altLang="en-US" sz="1600" dirty="0" smtClean="0"/>
              <a:t> 在</a:t>
            </a:r>
            <a:r>
              <a:rPr lang="en-US" altLang="zh-CN" sz="1600" dirty="0" smtClean="0"/>
              <a:t>HTML4.01 </a:t>
            </a:r>
            <a:r>
              <a:rPr lang="zh-CN" altLang="en-US" sz="1600" dirty="0"/>
              <a:t>版本基础之前，只能通过相关插件（比如 </a:t>
            </a:r>
            <a:r>
              <a:rPr lang="en-US" altLang="zh-CN" sz="1600" dirty="0"/>
              <a:t>Flash</a:t>
            </a:r>
            <a:r>
              <a:rPr lang="zh-CN" altLang="en-US" sz="1600" dirty="0"/>
              <a:t>）来播放，而且所有浏览器不</a:t>
            </a:r>
            <a:r>
              <a:rPr lang="zh-CN" altLang="en-US" sz="1600" dirty="0" smtClean="0"/>
              <a:t>一定</a:t>
            </a:r>
            <a:r>
              <a:rPr lang="zh-CN" altLang="en-US" sz="1600" dirty="0"/>
              <a:t>都有同样的插件，还需要安装其他插件才能实现。</a:t>
            </a:r>
            <a:endParaRPr lang="zh-CN" altLang="en-US" sz="1600" dirty="0"/>
          </a:p>
          <a:p>
            <a:pPr marL="0" indent="0">
              <a:spcBef>
                <a:spcPts val="0"/>
              </a:spcBef>
              <a:spcAft>
                <a:spcPts val="0"/>
              </a:spcAft>
              <a:buNone/>
              <a:tabLst>
                <a:tab pos="0" algn="l"/>
              </a:tabLst>
            </a:pPr>
            <a:r>
              <a:rPr lang="en-US" altLang="zh-CN" sz="1600" dirty="0"/>
              <a:t>HTML5 </a:t>
            </a:r>
            <a:r>
              <a:rPr lang="zh-CN" altLang="en-US" sz="1600" dirty="0"/>
              <a:t>提供了</a:t>
            </a:r>
            <a:r>
              <a:rPr lang="en-US" altLang="zh-CN" sz="1600" dirty="0"/>
              <a:t>video </a:t>
            </a:r>
            <a:r>
              <a:rPr lang="zh-CN" altLang="en-US" sz="1600" dirty="0"/>
              <a:t>标记和</a:t>
            </a:r>
            <a:r>
              <a:rPr lang="en-US" altLang="zh-CN" sz="1600" dirty="0"/>
              <a:t>audio </a:t>
            </a:r>
            <a:r>
              <a:rPr lang="zh-CN" altLang="en-US" sz="1600" dirty="0" smtClean="0"/>
              <a:t>标记</a:t>
            </a:r>
            <a:r>
              <a:rPr lang="zh-CN" altLang="en-US" sz="1600" dirty="0"/>
              <a:t>，很好地解决这一问题</a:t>
            </a:r>
            <a:r>
              <a:rPr lang="zh-CN" altLang="en-US" sz="1600" dirty="0" smtClean="0"/>
              <a:t>。</a:t>
            </a:r>
            <a:endParaRPr lang="zh-CN" altLang="en-US" sz="1600" dirty="0" smtClean="0"/>
          </a:p>
          <a:p>
            <a:pPr marL="0" indent="0">
              <a:spcBef>
                <a:spcPts val="0"/>
              </a:spcBef>
              <a:spcAft>
                <a:spcPts val="0"/>
              </a:spcAft>
              <a:buNone/>
              <a:tabLst>
                <a:tab pos="0" algn="l"/>
              </a:tabLst>
            </a:pPr>
            <a:endParaRPr lang="en-US" altLang="zh-CN" sz="1600" dirty="0" smtClean="0"/>
          </a:p>
          <a:p>
            <a:pPr marL="0" indent="0">
              <a:spcBef>
                <a:spcPts val="0"/>
              </a:spcBef>
              <a:spcAft>
                <a:spcPts val="0"/>
              </a:spcAft>
              <a:buNone/>
              <a:tabLst>
                <a:tab pos="0" algn="l"/>
              </a:tabLst>
            </a:pPr>
            <a:r>
              <a:rPr lang="en-US" altLang="zh-CN" sz="1600" b="1" dirty="0"/>
              <a:t>video </a:t>
            </a:r>
            <a:r>
              <a:rPr lang="zh-CN" altLang="en-US" sz="1600" b="1" dirty="0"/>
              <a:t>标记及属</a:t>
            </a:r>
            <a:r>
              <a:rPr lang="zh-CN" altLang="en-US" sz="1600" b="1" dirty="0" smtClean="0"/>
              <a:t>性</a:t>
            </a:r>
            <a:endParaRPr lang="en-US" altLang="zh-CN" sz="1600" b="1" dirty="0" smtClean="0"/>
          </a:p>
          <a:p>
            <a:pPr>
              <a:spcBef>
                <a:spcPts val="0"/>
              </a:spcBef>
              <a:spcAft>
                <a:spcPts val="0"/>
              </a:spcAft>
              <a:buNone/>
            </a:pPr>
            <a:r>
              <a:rPr lang="en-US" altLang="zh-CN" sz="1600" dirty="0"/>
              <a:t>HTML5 </a:t>
            </a:r>
            <a:r>
              <a:rPr lang="zh-CN" altLang="en-US" sz="1600" dirty="0"/>
              <a:t>规定了一种通过</a:t>
            </a:r>
            <a:r>
              <a:rPr lang="en-US" altLang="zh-CN" sz="1600" dirty="0"/>
              <a:t>video </a:t>
            </a:r>
            <a:r>
              <a:rPr lang="zh-CN" altLang="en-US" sz="1600" dirty="0"/>
              <a:t>元素来包含视频的标准方法。</a:t>
            </a:r>
            <a:r>
              <a:rPr lang="en-US" altLang="zh-CN" sz="1600" dirty="0"/>
              <a:t>Video </a:t>
            </a:r>
            <a:r>
              <a:rPr lang="zh-CN" altLang="en-US" sz="1600" dirty="0"/>
              <a:t>标记支持三种视</a:t>
            </a:r>
            <a:r>
              <a:rPr lang="zh-CN" altLang="en-US" sz="1600" dirty="0" smtClean="0"/>
              <a:t>频格</a:t>
            </a:r>
            <a:r>
              <a:rPr lang="zh-CN" altLang="en-US" sz="1600" dirty="0"/>
              <a:t>式，分别为</a:t>
            </a:r>
            <a:r>
              <a:rPr lang="en-US" altLang="zh-CN" sz="1600" dirty="0"/>
              <a:t>MP4</a:t>
            </a:r>
            <a:r>
              <a:rPr lang="zh-CN" altLang="en-US" sz="1600" dirty="0"/>
              <a:t>、</a:t>
            </a:r>
            <a:r>
              <a:rPr lang="en-US" altLang="zh-CN" sz="1600" dirty="0"/>
              <a:t>WebM</a:t>
            </a:r>
            <a:r>
              <a:rPr lang="zh-CN" altLang="en-US" sz="1600" dirty="0"/>
              <a:t>、</a:t>
            </a:r>
            <a:r>
              <a:rPr lang="en-US" altLang="zh-CN" sz="1600" dirty="0" err="1"/>
              <a:t>Ogg</a:t>
            </a:r>
            <a:r>
              <a:rPr lang="zh-CN" altLang="en-US" sz="1600" dirty="0" smtClean="0"/>
              <a:t>。</a:t>
            </a:r>
            <a:endParaRPr lang="en-US" altLang="zh-CN" sz="1600" dirty="0" smtClean="0"/>
          </a:p>
          <a:p>
            <a:pPr>
              <a:spcBef>
                <a:spcPts val="0"/>
              </a:spcBef>
              <a:spcAft>
                <a:spcPts val="0"/>
              </a:spcAft>
            </a:pPr>
            <a:r>
              <a:rPr lang="en-US" altLang="zh-CN" sz="1600" dirty="0"/>
              <a:t>Ogg</a:t>
            </a:r>
            <a:r>
              <a:rPr lang="zh-CN" altLang="en-US" sz="1600" dirty="0"/>
              <a:t>：带有</a:t>
            </a:r>
            <a:r>
              <a:rPr lang="en-US" altLang="zh-CN" sz="1600" dirty="0"/>
              <a:t>Theora </a:t>
            </a:r>
            <a:r>
              <a:rPr lang="zh-CN" altLang="en-US" sz="1600" dirty="0"/>
              <a:t>视频编码和</a:t>
            </a:r>
            <a:r>
              <a:rPr lang="en-US" altLang="zh-CN" sz="1600" dirty="0"/>
              <a:t>Vorbis </a:t>
            </a:r>
            <a:r>
              <a:rPr lang="zh-CN" altLang="en-US" sz="1600" dirty="0"/>
              <a:t>音频编码的</a:t>
            </a:r>
            <a:r>
              <a:rPr lang="en-US" altLang="zh-CN" sz="1600" dirty="0"/>
              <a:t>Ogg </a:t>
            </a:r>
            <a:r>
              <a:rPr lang="zh-CN" altLang="en-US" sz="1600" dirty="0"/>
              <a:t>文件。</a:t>
            </a:r>
            <a:endParaRPr lang="zh-CN" altLang="en-US" sz="1600" dirty="0"/>
          </a:p>
          <a:p>
            <a:pPr>
              <a:spcBef>
                <a:spcPts val="0"/>
              </a:spcBef>
              <a:spcAft>
                <a:spcPts val="0"/>
              </a:spcAft>
            </a:pPr>
            <a:r>
              <a:rPr lang="en-US" altLang="zh-CN" sz="1600" dirty="0" smtClean="0"/>
              <a:t>MPEG4</a:t>
            </a:r>
            <a:r>
              <a:rPr lang="zh-CN" altLang="en-US" sz="1600" dirty="0"/>
              <a:t>：带有</a:t>
            </a:r>
            <a:r>
              <a:rPr lang="en-US" altLang="zh-CN" sz="1600" dirty="0"/>
              <a:t>H.264 </a:t>
            </a:r>
            <a:r>
              <a:rPr lang="zh-CN" altLang="en-US" sz="1600" dirty="0"/>
              <a:t>视频编码和</a:t>
            </a:r>
            <a:r>
              <a:rPr lang="en-US" altLang="zh-CN" sz="1600" dirty="0"/>
              <a:t>AAC </a:t>
            </a:r>
            <a:r>
              <a:rPr lang="zh-CN" altLang="en-US" sz="1600" dirty="0"/>
              <a:t>音频编码的</a:t>
            </a:r>
            <a:r>
              <a:rPr lang="en-US" altLang="zh-CN" sz="1600" dirty="0"/>
              <a:t>MPEG 4 </a:t>
            </a:r>
            <a:r>
              <a:rPr lang="zh-CN" altLang="en-US" sz="1600" dirty="0"/>
              <a:t>文件。</a:t>
            </a:r>
            <a:endParaRPr lang="zh-CN" altLang="en-US" sz="1600" dirty="0"/>
          </a:p>
          <a:p>
            <a:pPr>
              <a:spcBef>
                <a:spcPts val="0"/>
              </a:spcBef>
              <a:spcAft>
                <a:spcPts val="0"/>
              </a:spcAft>
            </a:pPr>
            <a:r>
              <a:rPr lang="en-US" altLang="zh-CN" sz="1600" dirty="0" smtClean="0"/>
              <a:t>•</a:t>
            </a:r>
            <a:r>
              <a:rPr lang="en-US" altLang="zh-CN" sz="1600" dirty="0" err="1" smtClean="0"/>
              <a:t>WebM</a:t>
            </a:r>
            <a:r>
              <a:rPr lang="zh-CN" altLang="en-US" sz="1600" dirty="0"/>
              <a:t>：带有</a:t>
            </a:r>
            <a:r>
              <a:rPr lang="en-US" altLang="zh-CN" sz="1600" dirty="0"/>
              <a:t>VP8 </a:t>
            </a:r>
            <a:r>
              <a:rPr lang="zh-CN" altLang="en-US" sz="1600" dirty="0"/>
              <a:t>视频编码和</a:t>
            </a:r>
            <a:r>
              <a:rPr lang="en-US" altLang="zh-CN" sz="1600" dirty="0"/>
              <a:t>Vorbis </a:t>
            </a:r>
            <a:r>
              <a:rPr lang="zh-CN" altLang="en-US" sz="1600" dirty="0"/>
              <a:t>音频编码的</a:t>
            </a:r>
            <a:r>
              <a:rPr lang="en-US" altLang="zh-CN" sz="1600" dirty="0"/>
              <a:t>WebM </a:t>
            </a:r>
            <a:r>
              <a:rPr lang="zh-CN" altLang="en-US" sz="1600" dirty="0"/>
              <a:t>文件。</a:t>
            </a:r>
            <a:endParaRPr lang="zh-CN" altLang="en-US" sz="1600" dirty="0">
              <a:ea typeface="宋体" panose="02010600030101010101" pitchFamily="2" charset="-122"/>
            </a:endParaRPr>
          </a:p>
        </p:txBody>
      </p:sp>
      <p:sp>
        <p:nvSpPr>
          <p:cNvPr id="2" name="矩形 1"/>
          <p:cNvSpPr/>
          <p:nvPr/>
        </p:nvSpPr>
        <p:spPr>
          <a:xfrm>
            <a:off x="914401" y="2743200"/>
            <a:ext cx="5313662" cy="645160"/>
          </a:xfrm>
          <a:prstGeom prst="rect">
            <a:avLst/>
          </a:prstGeom>
        </p:spPr>
        <p:txBody>
          <a:bodyPr wrap="square">
            <a:spAutoFit/>
          </a:bodyPr>
          <a:lstStyle/>
          <a:p>
            <a:endParaRPr lang="en-US" altLang="zh-CN" dirty="0" smtClean="0"/>
          </a:p>
          <a:p>
            <a:r>
              <a:rPr lang="zh-CN" altLang="en-US" dirty="0" smtClean="0"/>
              <a:t> </a:t>
            </a: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a:t>
            </a:r>
            <a:r>
              <a:rPr lang="zh-CN" altLang="en-US" dirty="0"/>
              <a:t>标记及属</a:t>
            </a:r>
            <a:r>
              <a:rPr lang="zh-CN" altLang="en-US" dirty="0" smtClean="0"/>
              <a:t>性</a:t>
            </a:r>
            <a:endParaRPr lang="zh-CN" altLang="en-US" dirty="0"/>
          </a:p>
        </p:txBody>
      </p:sp>
      <p:sp>
        <p:nvSpPr>
          <p:cNvPr id="3" name="内容占位符 2"/>
          <p:cNvSpPr>
            <a:spLocks noGrp="1"/>
          </p:cNvSpPr>
          <p:nvPr>
            <p:ph idx="1"/>
          </p:nvPr>
        </p:nvSpPr>
        <p:spPr>
          <a:xfrm>
            <a:off x="502285" y="1381125"/>
            <a:ext cx="8517890" cy="4953635"/>
          </a:xfrm>
        </p:spPr>
        <p:txBody>
          <a:bodyPr>
            <a:normAutofit lnSpcReduction="20000"/>
          </a:bodyPr>
          <a:lstStyle/>
          <a:p>
            <a:pPr>
              <a:spcBef>
                <a:spcPts val="0"/>
              </a:spcBef>
              <a:spcAft>
                <a:spcPts val="0"/>
              </a:spcAft>
              <a:buNone/>
            </a:pPr>
            <a:r>
              <a:rPr lang="en-US" altLang="zh-CN" sz="1600" dirty="0">
                <a:solidFill>
                  <a:schemeClr val="tx1">
                    <a:lumMod val="85000"/>
                    <a:lumOff val="15000"/>
                  </a:schemeClr>
                </a:solidFill>
              </a:rPr>
              <a:t>1</a:t>
            </a:r>
            <a:r>
              <a:rPr lang="zh-CN" altLang="en-US" sz="1600" dirty="0">
                <a:solidFill>
                  <a:schemeClr val="tx1">
                    <a:lumMod val="85000"/>
                    <a:lumOff val="15000"/>
                  </a:schemeClr>
                </a:solidFill>
              </a:rPr>
              <a:t>．基本语法</a:t>
            </a:r>
            <a:endParaRPr lang="zh-CN" altLang="en-US" sz="1600" dirty="0">
              <a:solidFill>
                <a:schemeClr val="tx1">
                  <a:lumMod val="85000"/>
                  <a:lumOff val="15000"/>
                </a:schemeClr>
              </a:solidFill>
            </a:endParaRPr>
          </a:p>
          <a:p>
            <a:pPr>
              <a:spcBef>
                <a:spcPts val="0"/>
              </a:spcBef>
              <a:spcAft>
                <a:spcPts val="0"/>
              </a:spcAft>
              <a:buNone/>
            </a:pPr>
            <a:r>
              <a:rPr lang="en-US" altLang="zh-CN" sz="1600" dirty="0" smtClean="0">
                <a:solidFill>
                  <a:schemeClr val="tx1">
                    <a:lumMod val="85000"/>
                    <a:lumOff val="15000"/>
                  </a:schemeClr>
                </a:solidFill>
              </a:rPr>
              <a:t>   &lt;</a:t>
            </a:r>
            <a:r>
              <a:rPr lang="en-US" altLang="zh-CN" sz="1600" dirty="0">
                <a:solidFill>
                  <a:schemeClr val="tx1">
                    <a:lumMod val="85000"/>
                    <a:lumOff val="15000"/>
                  </a:schemeClr>
                </a:solidFill>
              </a:rPr>
              <a:t>video </a:t>
            </a:r>
            <a:r>
              <a:rPr lang="en-US" altLang="zh-CN" sz="1600" dirty="0" err="1">
                <a:solidFill>
                  <a:schemeClr val="tx1">
                    <a:lumMod val="85000"/>
                    <a:lumOff val="15000"/>
                  </a:schemeClr>
                </a:solidFill>
              </a:rPr>
              <a:t>src</a:t>
            </a:r>
            <a:r>
              <a:rPr lang="en-US" altLang="zh-CN" sz="1600" dirty="0">
                <a:solidFill>
                  <a:schemeClr val="tx1">
                    <a:lumMod val="85000"/>
                    <a:lumOff val="15000"/>
                  </a:schemeClr>
                </a:solidFill>
              </a:rPr>
              <a:t>="</a:t>
            </a:r>
            <a:r>
              <a:rPr lang="en-US" altLang="zh-CN" sz="1600" dirty="0" err="1">
                <a:solidFill>
                  <a:schemeClr val="tx1">
                    <a:lumMod val="85000"/>
                    <a:lumOff val="15000"/>
                  </a:schemeClr>
                </a:solidFill>
              </a:rPr>
              <a:t>movie.ogg</a:t>
            </a:r>
            <a:r>
              <a:rPr lang="en-US" altLang="zh-CN" sz="1600" dirty="0">
                <a:solidFill>
                  <a:schemeClr val="tx1">
                    <a:lumMod val="85000"/>
                    <a:lumOff val="15000"/>
                  </a:schemeClr>
                </a:solidFill>
              </a:rPr>
              <a:t>" width="320" height="240" controls="controls"&gt;</a:t>
            </a:r>
            <a:endParaRPr lang="en-US" altLang="zh-CN" sz="1600" dirty="0">
              <a:solidFill>
                <a:schemeClr val="tx1">
                  <a:lumMod val="85000"/>
                  <a:lumOff val="15000"/>
                </a:schemeClr>
              </a:solidFill>
            </a:endParaRPr>
          </a:p>
          <a:p>
            <a:pPr>
              <a:spcBef>
                <a:spcPts val="0"/>
              </a:spcBef>
              <a:spcAft>
                <a:spcPts val="0"/>
              </a:spcAft>
              <a:buNone/>
            </a:pPr>
            <a:r>
              <a:rPr lang="zh-CN" altLang="en-US" sz="1600" dirty="0" smtClean="0">
                <a:solidFill>
                  <a:schemeClr val="tx1">
                    <a:lumMod val="85000"/>
                    <a:lumOff val="15000"/>
                  </a:schemeClr>
                </a:solidFill>
              </a:rPr>
              <a:t>       您</a:t>
            </a:r>
            <a:r>
              <a:rPr lang="zh-CN" altLang="en-US" sz="1600" dirty="0">
                <a:solidFill>
                  <a:schemeClr val="tx1">
                    <a:lumMod val="85000"/>
                    <a:lumOff val="15000"/>
                  </a:schemeClr>
                </a:solidFill>
              </a:rPr>
              <a:t>的浏览器不支持 </a:t>
            </a:r>
            <a:r>
              <a:rPr lang="en-US" altLang="zh-CN" sz="1600" dirty="0">
                <a:solidFill>
                  <a:schemeClr val="tx1">
                    <a:lumMod val="85000"/>
                    <a:lumOff val="15000"/>
                  </a:schemeClr>
                </a:solidFill>
              </a:rPr>
              <a:t>video</a:t>
            </a:r>
            <a:r>
              <a:rPr lang="zh-CN" altLang="en-US" sz="1600" dirty="0">
                <a:solidFill>
                  <a:schemeClr val="tx1">
                    <a:lumMod val="85000"/>
                    <a:lumOff val="15000"/>
                  </a:schemeClr>
                </a:solidFill>
              </a:rPr>
              <a:t>标记。</a:t>
            </a:r>
            <a:endParaRPr lang="zh-CN" altLang="en-US" sz="1600" dirty="0">
              <a:solidFill>
                <a:schemeClr val="tx1">
                  <a:lumMod val="85000"/>
                  <a:lumOff val="15000"/>
                </a:schemeClr>
              </a:solidFill>
            </a:endParaRPr>
          </a:p>
          <a:p>
            <a:pPr>
              <a:spcBef>
                <a:spcPts val="0"/>
              </a:spcBef>
              <a:spcAft>
                <a:spcPts val="0"/>
              </a:spcAft>
              <a:buNone/>
            </a:pPr>
            <a:r>
              <a:rPr lang="en-US" altLang="zh-CN" sz="1600" dirty="0" smtClean="0">
                <a:solidFill>
                  <a:schemeClr val="tx1">
                    <a:lumMod val="85000"/>
                    <a:lumOff val="15000"/>
                  </a:schemeClr>
                </a:solidFill>
              </a:rPr>
              <a:t>   &lt;/</a:t>
            </a:r>
            <a:r>
              <a:rPr lang="en-US" altLang="zh-CN" sz="1600" dirty="0">
                <a:solidFill>
                  <a:schemeClr val="tx1">
                    <a:lumMod val="85000"/>
                    <a:lumOff val="15000"/>
                  </a:schemeClr>
                </a:solidFill>
              </a:rPr>
              <a:t>video&gt;</a:t>
            </a:r>
            <a:endParaRPr lang="en-US" altLang="zh-CN" sz="1400" dirty="0">
              <a:solidFill>
                <a:schemeClr val="tx1">
                  <a:lumMod val="85000"/>
                  <a:lumOff val="15000"/>
                </a:schemeClr>
              </a:solidFill>
            </a:endParaRPr>
          </a:p>
          <a:p>
            <a:pPr>
              <a:spcBef>
                <a:spcPts val="0"/>
              </a:spcBef>
              <a:spcAft>
                <a:spcPts val="0"/>
              </a:spcAft>
              <a:buNone/>
            </a:pPr>
            <a:endParaRPr lang="en-US" altLang="zh-CN" sz="920" dirty="0">
              <a:solidFill>
                <a:schemeClr val="tx1">
                  <a:lumMod val="85000"/>
                  <a:lumOff val="15000"/>
                </a:schemeClr>
              </a:solidFill>
            </a:endParaRPr>
          </a:p>
          <a:p>
            <a:pPr>
              <a:spcBef>
                <a:spcPts val="0"/>
              </a:spcBef>
              <a:spcAft>
                <a:spcPts val="0"/>
              </a:spcAft>
              <a:buNone/>
            </a:pPr>
            <a:r>
              <a:rPr lang="en-US" altLang="zh-CN" sz="1400" dirty="0">
                <a:solidFill>
                  <a:schemeClr val="tx1">
                    <a:lumMod val="85000"/>
                    <a:lumOff val="15000"/>
                  </a:schemeClr>
                </a:solidFill>
              </a:rPr>
              <a:t>2</a:t>
            </a:r>
            <a:r>
              <a:rPr lang="zh-CN" altLang="en-US" sz="1400" dirty="0">
                <a:solidFill>
                  <a:schemeClr val="tx1">
                    <a:lumMod val="85000"/>
                    <a:lumOff val="15000"/>
                  </a:schemeClr>
                </a:solidFill>
              </a:rPr>
              <a:t>．属性说明</a:t>
            </a:r>
            <a:endParaRPr lang="zh-CN" altLang="en-US" sz="1400" dirty="0">
              <a:solidFill>
                <a:schemeClr val="tx1">
                  <a:lumMod val="85000"/>
                  <a:lumOff val="15000"/>
                </a:schemeClr>
              </a:solidFill>
            </a:endParaRPr>
          </a:p>
          <a:p>
            <a:pPr marL="0" indent="0">
              <a:spcBef>
                <a:spcPts val="0"/>
              </a:spcBef>
              <a:spcAft>
                <a:spcPts val="0"/>
              </a:spcAft>
              <a:buNone/>
            </a:pPr>
            <a:r>
              <a:rPr lang="en-US" altLang="zh-CN" sz="1400" dirty="0" smtClean="0">
                <a:solidFill>
                  <a:schemeClr val="tx1">
                    <a:lumMod val="85000"/>
                    <a:lumOff val="15000"/>
                  </a:schemeClr>
                </a:solidFill>
              </a:rPr>
              <a:t>    width </a:t>
            </a:r>
            <a:r>
              <a:rPr lang="zh-CN" altLang="en-US" sz="1400" dirty="0">
                <a:solidFill>
                  <a:schemeClr val="tx1">
                    <a:lumMod val="85000"/>
                    <a:lumOff val="15000"/>
                  </a:schemeClr>
                </a:solidFill>
              </a:rPr>
              <a:t>和</a:t>
            </a:r>
            <a:r>
              <a:rPr lang="en-US" altLang="zh-CN" sz="1400" dirty="0">
                <a:solidFill>
                  <a:schemeClr val="tx1">
                    <a:lumMod val="85000"/>
                    <a:lumOff val="15000"/>
                  </a:schemeClr>
                </a:solidFill>
              </a:rPr>
              <a:t>height </a:t>
            </a:r>
            <a:r>
              <a:rPr lang="zh-CN" altLang="en-US" sz="1400" dirty="0">
                <a:solidFill>
                  <a:schemeClr val="tx1">
                    <a:lumMod val="85000"/>
                    <a:lumOff val="15000"/>
                  </a:schemeClr>
                </a:solidFill>
              </a:rPr>
              <a:t>属性：设置视频的高度和宽度。如不设置，页面根据原始视频大小改变</a:t>
            </a:r>
            <a:r>
              <a:rPr lang="zh-CN" altLang="en-US" sz="1400" dirty="0" smtClean="0">
                <a:solidFill>
                  <a:schemeClr val="tx1">
                    <a:lumMod val="85000"/>
                    <a:lumOff val="15000"/>
                  </a:schemeClr>
                </a:solidFill>
              </a:rPr>
              <a:t>。</a:t>
            </a:r>
            <a:endParaRPr lang="zh-CN" altLang="en-US" sz="1400" dirty="0" smtClean="0">
              <a:solidFill>
                <a:schemeClr val="tx1">
                  <a:lumMod val="85000"/>
                  <a:lumOff val="15000"/>
                </a:schemeClr>
              </a:solidFill>
            </a:endParaRPr>
          </a:p>
          <a:p>
            <a:pPr marL="0" indent="0">
              <a:spcBef>
                <a:spcPts val="0"/>
              </a:spcBef>
              <a:spcAft>
                <a:spcPts val="0"/>
              </a:spcAft>
              <a:buNone/>
            </a:pPr>
            <a:r>
              <a:rPr lang="zh-CN" altLang="en-US" sz="1400" dirty="0" smtClean="0">
                <a:solidFill>
                  <a:schemeClr val="tx1">
                    <a:lumMod val="85000"/>
                    <a:lumOff val="15000"/>
                  </a:schemeClr>
                </a:solidFill>
              </a:rPr>
              <a:t>    </a:t>
            </a:r>
            <a:r>
              <a:rPr lang="en-US" altLang="zh-CN" sz="1400" dirty="0" err="1" smtClean="0">
                <a:solidFill>
                  <a:schemeClr val="tx1">
                    <a:lumMod val="85000"/>
                    <a:lumOff val="15000"/>
                  </a:schemeClr>
                </a:solidFill>
              </a:rPr>
              <a:t>src</a:t>
            </a:r>
            <a:r>
              <a:rPr lang="en-US" altLang="zh-CN" sz="1400" dirty="0" smtClean="0">
                <a:solidFill>
                  <a:schemeClr val="tx1">
                    <a:lumMod val="85000"/>
                    <a:lumOff val="15000"/>
                  </a:schemeClr>
                </a:solidFill>
              </a:rPr>
              <a:t> </a:t>
            </a:r>
            <a:r>
              <a:rPr lang="zh-CN" altLang="en-US" sz="1400" dirty="0">
                <a:solidFill>
                  <a:schemeClr val="tx1">
                    <a:lumMod val="85000"/>
                    <a:lumOff val="15000"/>
                  </a:schemeClr>
                </a:solidFill>
              </a:rPr>
              <a:t>属性：规定要播放的视频的</a:t>
            </a:r>
            <a:r>
              <a:rPr lang="en-US" altLang="zh-CN" sz="1400" dirty="0" err="1">
                <a:solidFill>
                  <a:schemeClr val="tx1">
                    <a:lumMod val="85000"/>
                    <a:lumOff val="15000"/>
                  </a:schemeClr>
                </a:solidFill>
              </a:rPr>
              <a:t>url</a:t>
            </a:r>
            <a:r>
              <a:rPr lang="zh-CN" altLang="en-US" sz="1400" dirty="0" smtClean="0">
                <a:solidFill>
                  <a:schemeClr val="tx1">
                    <a:lumMod val="85000"/>
                    <a:lumOff val="15000"/>
                  </a:schemeClr>
                </a:solidFill>
              </a:rPr>
              <a:t>。</a:t>
            </a:r>
            <a:r>
              <a:rPr lang="en-US" altLang="zh-CN" sz="1400" dirty="0">
                <a:solidFill>
                  <a:schemeClr val="tx1">
                    <a:lumMod val="85000"/>
                    <a:lumOff val="15000"/>
                  </a:schemeClr>
                </a:solidFill>
              </a:rPr>
              <a:t> </a:t>
            </a:r>
            <a:endParaRPr lang="en-US" altLang="zh-CN" sz="1400" dirty="0">
              <a:solidFill>
                <a:schemeClr val="tx1">
                  <a:lumMod val="85000"/>
                  <a:lumOff val="15000"/>
                </a:schemeClr>
              </a:solidFill>
            </a:endParaRPr>
          </a:p>
          <a:p>
            <a:pPr marL="0" indent="0">
              <a:spcBef>
                <a:spcPts val="0"/>
              </a:spcBef>
              <a:spcAft>
                <a:spcPts val="0"/>
              </a:spcAft>
              <a:buNone/>
            </a:pPr>
            <a:r>
              <a:rPr lang="en-US" altLang="zh-CN" sz="1400" dirty="0">
                <a:solidFill>
                  <a:schemeClr val="tx1">
                    <a:lumMod val="85000"/>
                    <a:lumOff val="15000"/>
                  </a:schemeClr>
                </a:solidFill>
              </a:rPr>
              <a:t>    loop</a:t>
            </a:r>
            <a:r>
              <a:rPr lang="zh-CN" altLang="en-US" sz="1400" dirty="0">
                <a:solidFill>
                  <a:schemeClr val="tx1">
                    <a:lumMod val="85000"/>
                    <a:lumOff val="15000"/>
                  </a:schemeClr>
                </a:solidFill>
              </a:rPr>
              <a:t>：设置该属性，则媒体文件完成播放后再次开始播放。</a:t>
            </a:r>
            <a:endParaRPr lang="zh-CN" altLang="en-US" sz="1400" dirty="0">
              <a:solidFill>
                <a:schemeClr val="tx1">
                  <a:lumMod val="85000"/>
                  <a:lumOff val="15000"/>
                </a:schemeClr>
              </a:solidFill>
            </a:endParaRPr>
          </a:p>
          <a:p>
            <a:pPr marL="0" indent="0">
              <a:spcBef>
                <a:spcPts val="0"/>
              </a:spcBef>
              <a:spcAft>
                <a:spcPts val="0"/>
              </a:spcAft>
              <a:buNone/>
            </a:pPr>
            <a:r>
              <a:rPr lang="en-US" altLang="zh-CN" sz="1400" dirty="0">
                <a:solidFill>
                  <a:schemeClr val="tx1">
                    <a:lumMod val="85000"/>
                    <a:lumOff val="15000"/>
                  </a:schemeClr>
                </a:solidFill>
              </a:rPr>
              <a:t>    preload</a:t>
            </a:r>
            <a:r>
              <a:rPr lang="zh-CN" altLang="en-US" sz="1400" dirty="0">
                <a:solidFill>
                  <a:schemeClr val="tx1">
                    <a:lumMod val="85000"/>
                    <a:lumOff val="15000"/>
                  </a:schemeClr>
                </a:solidFill>
              </a:rPr>
              <a:t>：</a:t>
            </a:r>
            <a:r>
              <a:rPr lang="zh-CN" altLang="en-US" sz="1400" dirty="0">
                <a:solidFill>
                  <a:schemeClr val="tx1">
                    <a:lumMod val="85000"/>
                    <a:lumOff val="15000"/>
                  </a:schemeClr>
                </a:solidFill>
                <a:sym typeface="+mn-ea"/>
              </a:rPr>
              <a:t>该属性有三种值：</a:t>
            </a:r>
            <a:r>
              <a:rPr lang="en-US" altLang="zh-CN" sz="1400" dirty="0">
                <a:solidFill>
                  <a:schemeClr val="tx1">
                    <a:lumMod val="85000"/>
                    <a:lumOff val="15000"/>
                  </a:schemeClr>
                </a:solidFill>
                <a:sym typeface="+mn-ea"/>
              </a:rPr>
              <a:t>auto</a:t>
            </a:r>
            <a:r>
              <a:rPr lang="zh-CN" altLang="en-US" sz="1400" dirty="0">
                <a:solidFill>
                  <a:schemeClr val="tx1">
                    <a:lumMod val="85000"/>
                    <a:lumOff val="15000"/>
                  </a:schemeClr>
                </a:solidFill>
                <a:sym typeface="+mn-ea"/>
              </a:rPr>
              <a:t>（一旦页面加载，则开始加载音频</a:t>
            </a:r>
            <a:r>
              <a:rPr lang="en-US" altLang="zh-CN" sz="1400" dirty="0">
                <a:solidFill>
                  <a:schemeClr val="tx1">
                    <a:lumMod val="85000"/>
                    <a:lumOff val="15000"/>
                  </a:schemeClr>
                </a:solidFill>
                <a:sym typeface="+mn-ea"/>
              </a:rPr>
              <a:t>/</a:t>
            </a:r>
            <a:r>
              <a:rPr lang="zh-CN" altLang="en-US" sz="1400" dirty="0">
                <a:solidFill>
                  <a:schemeClr val="tx1">
                    <a:lumMod val="85000"/>
                    <a:lumOff val="15000"/>
                  </a:schemeClr>
                </a:solidFill>
                <a:sym typeface="+mn-ea"/>
              </a:rPr>
              <a:t>视频）、</a:t>
            </a:r>
            <a:r>
              <a:rPr lang="en-US" altLang="zh-CN" sz="1400" dirty="0" smtClean="0">
                <a:solidFill>
                  <a:schemeClr val="tx1">
                    <a:lumMod val="85000"/>
                    <a:lumOff val="15000"/>
                  </a:schemeClr>
                </a:solidFill>
                <a:sym typeface="+mn-ea"/>
              </a:rPr>
              <a:t>metadata</a:t>
            </a:r>
            <a:r>
              <a:rPr lang="zh-CN" altLang="en-US" sz="1400" dirty="0" smtClean="0">
                <a:solidFill>
                  <a:schemeClr val="tx1">
                    <a:lumMod val="85000"/>
                    <a:lumOff val="15000"/>
                  </a:schemeClr>
                </a:solidFill>
                <a:sym typeface="+mn-ea"/>
              </a:rPr>
              <a:t>（</a:t>
            </a:r>
            <a:r>
              <a:rPr lang="zh-CN" altLang="en-US" sz="1400" dirty="0">
                <a:solidFill>
                  <a:schemeClr val="tx1">
                    <a:lumMod val="85000"/>
                    <a:lumOff val="15000"/>
                  </a:schemeClr>
                </a:solidFill>
                <a:sym typeface="+mn-ea"/>
              </a:rPr>
              <a:t>当页面加载</a:t>
            </a:r>
            <a:r>
              <a:rPr lang="zh-CN" altLang="en-US" sz="1400" dirty="0" smtClean="0">
                <a:solidFill>
                  <a:schemeClr val="tx1">
                    <a:lumMod val="85000"/>
                    <a:lumOff val="15000"/>
                  </a:schemeClr>
                </a:solidFill>
                <a:sym typeface="+mn-ea"/>
              </a:rPr>
              <a:t>后</a:t>
            </a:r>
            <a:r>
              <a:rPr lang="zh-CN" altLang="en-US" sz="1400" dirty="0">
                <a:sym typeface="+mn-ea"/>
              </a:rPr>
              <a:t>仅加载音频</a:t>
            </a:r>
            <a:r>
              <a:rPr lang="en-US" altLang="zh-CN" sz="1400" dirty="0">
                <a:sym typeface="+mn-ea"/>
              </a:rPr>
              <a:t>/</a:t>
            </a:r>
            <a:r>
              <a:rPr lang="zh-CN" altLang="en-US" sz="1400" dirty="0">
                <a:sym typeface="+mn-ea"/>
              </a:rPr>
              <a:t>视频的元数据）、</a:t>
            </a:r>
            <a:r>
              <a:rPr lang="en-US" altLang="zh-CN" sz="1400" dirty="0">
                <a:sym typeface="+mn-ea"/>
              </a:rPr>
              <a:t>none</a:t>
            </a:r>
            <a:r>
              <a:rPr lang="zh-CN" altLang="en-US" sz="1400" dirty="0">
                <a:sym typeface="+mn-ea"/>
              </a:rPr>
              <a:t>（页面加载后不应加载音频</a:t>
            </a:r>
            <a:r>
              <a:rPr lang="en-US" altLang="zh-CN" sz="1400" dirty="0">
                <a:sym typeface="+mn-ea"/>
              </a:rPr>
              <a:t>/</a:t>
            </a:r>
            <a:r>
              <a:rPr lang="zh-CN" altLang="en-US" sz="1400" dirty="0">
                <a:sym typeface="+mn-ea"/>
              </a:rPr>
              <a:t>视频）。</a:t>
            </a:r>
            <a:r>
              <a:rPr lang="zh-CN" altLang="en-US" sz="1400" dirty="0">
                <a:solidFill>
                  <a:schemeClr val="tx1">
                    <a:lumMod val="85000"/>
                    <a:lumOff val="15000"/>
                  </a:schemeClr>
                </a:solidFill>
              </a:rPr>
              <a:t>如果使用</a:t>
            </a:r>
            <a:r>
              <a:rPr lang="en-US" altLang="zh-CN" sz="1400" dirty="0" err="1">
                <a:solidFill>
                  <a:schemeClr val="tx1">
                    <a:lumMod val="85000"/>
                    <a:lumOff val="15000"/>
                  </a:schemeClr>
                </a:solidFill>
              </a:rPr>
              <a:t>autoplay</a:t>
            </a:r>
            <a:r>
              <a:rPr lang="zh-CN" altLang="en-US" sz="1400" dirty="0" smtClean="0">
                <a:solidFill>
                  <a:schemeClr val="tx1">
                    <a:lumMod val="85000"/>
                    <a:lumOff val="15000"/>
                  </a:schemeClr>
                </a:solidFill>
              </a:rPr>
              <a:t>，则</a:t>
            </a:r>
            <a:r>
              <a:rPr lang="zh-CN" altLang="en-US" sz="1400" dirty="0">
                <a:solidFill>
                  <a:schemeClr val="tx1">
                    <a:lumMod val="85000"/>
                    <a:lumOff val="15000"/>
                  </a:schemeClr>
                </a:solidFill>
              </a:rPr>
              <a:t>忽略该属性。 </a:t>
            </a:r>
            <a:endParaRPr lang="zh-CN" altLang="en-US" sz="1400" dirty="0">
              <a:solidFill>
                <a:schemeClr val="tx1">
                  <a:lumMod val="85000"/>
                  <a:lumOff val="15000"/>
                </a:schemeClr>
              </a:solidFill>
            </a:endParaRPr>
          </a:p>
          <a:p>
            <a:pPr marL="0" indent="0">
              <a:spcBef>
                <a:spcPts val="0"/>
              </a:spcBef>
              <a:spcAft>
                <a:spcPts val="0"/>
              </a:spcAft>
              <a:buNone/>
            </a:pPr>
            <a:r>
              <a:rPr lang="en-US" altLang="zh-CN" sz="1400" dirty="0" smtClean="0">
                <a:sym typeface="+mn-ea"/>
              </a:rPr>
              <a:t> </a:t>
            </a:r>
            <a:r>
              <a:rPr lang="en-US" altLang="zh-CN" sz="1400" dirty="0" smtClean="0">
                <a:solidFill>
                  <a:schemeClr val="tx1">
                    <a:lumMod val="85000"/>
                    <a:lumOff val="15000"/>
                  </a:schemeClr>
                </a:solidFill>
                <a:sym typeface="+mn-ea"/>
              </a:rPr>
              <a:t>   poster </a:t>
            </a:r>
            <a:r>
              <a:rPr lang="zh-CN" altLang="en-US" sz="1400" dirty="0">
                <a:solidFill>
                  <a:schemeClr val="tx1">
                    <a:lumMod val="85000"/>
                    <a:lumOff val="15000"/>
                  </a:schemeClr>
                </a:solidFill>
                <a:sym typeface="+mn-ea"/>
              </a:rPr>
              <a:t>：视频下载时或用户点击播放</a:t>
            </a:r>
            <a:r>
              <a:rPr lang="zh-CN" altLang="en-US" sz="1400" dirty="0" smtClean="0">
                <a:solidFill>
                  <a:schemeClr val="tx1">
                    <a:lumMod val="85000"/>
                    <a:lumOff val="15000"/>
                  </a:schemeClr>
                </a:solidFill>
                <a:sym typeface="+mn-ea"/>
              </a:rPr>
              <a:t>前</a:t>
            </a:r>
            <a:r>
              <a:rPr lang="zh-CN" altLang="en-US" sz="1400" dirty="0">
                <a:solidFill>
                  <a:schemeClr val="tx1">
                    <a:lumMod val="85000"/>
                    <a:lumOff val="15000"/>
                  </a:schemeClr>
                </a:solidFill>
                <a:sym typeface="+mn-ea"/>
              </a:rPr>
              <a:t>显示的图像（海报图片）。如未设置，则使用视频第一帧代替。</a:t>
            </a:r>
            <a:endParaRPr lang="zh-CN" altLang="en-US" sz="1400" dirty="0">
              <a:solidFill>
                <a:schemeClr val="tx1">
                  <a:lumMod val="85000"/>
                  <a:lumOff val="15000"/>
                </a:schemeClr>
              </a:solidFill>
              <a:sym typeface="+mn-ea"/>
            </a:endParaRPr>
          </a:p>
          <a:p>
            <a:pPr marL="0" indent="0">
              <a:spcBef>
                <a:spcPts val="0"/>
              </a:spcBef>
              <a:spcAft>
                <a:spcPts val="0"/>
              </a:spcAft>
              <a:buNone/>
            </a:pPr>
            <a:endParaRPr lang="zh-CN" altLang="en-US" sz="1400" dirty="0" smtClean="0">
              <a:solidFill>
                <a:schemeClr val="tx1">
                  <a:lumMod val="85000"/>
                  <a:lumOff val="15000"/>
                </a:schemeClr>
              </a:solidFill>
              <a:sym typeface="+mn-ea"/>
            </a:endParaRPr>
          </a:p>
          <a:p>
            <a:pPr marL="0" indent="0">
              <a:spcBef>
                <a:spcPts val="0"/>
              </a:spcBef>
              <a:spcAft>
                <a:spcPts val="0"/>
              </a:spcAft>
              <a:buNone/>
            </a:pPr>
            <a:r>
              <a:rPr lang="zh-CN" altLang="en-US" dirty="0" smtClean="0">
                <a:solidFill>
                  <a:schemeClr val="tx1">
                    <a:lumMod val="85000"/>
                    <a:lumOff val="15000"/>
                  </a:schemeClr>
                </a:solidFill>
                <a:sym typeface="+mn-ea"/>
              </a:rPr>
              <a:t>如</a:t>
            </a:r>
            <a:r>
              <a:rPr lang="zh-CN" altLang="en-US" dirty="0">
                <a:solidFill>
                  <a:schemeClr val="tx1">
                    <a:lumMod val="85000"/>
                    <a:lumOff val="15000"/>
                  </a:schemeClr>
                </a:solidFill>
                <a:sym typeface="+mn-ea"/>
              </a:rPr>
              <a:t>果浏览器不支</a:t>
            </a:r>
            <a:r>
              <a:rPr lang="zh-CN" altLang="en-US" dirty="0" smtClean="0">
                <a:solidFill>
                  <a:schemeClr val="tx1">
                    <a:lumMod val="85000"/>
                    <a:lumOff val="15000"/>
                  </a:schemeClr>
                </a:solidFill>
                <a:sym typeface="+mn-ea"/>
              </a:rPr>
              <a:t>持</a:t>
            </a:r>
            <a:r>
              <a:rPr lang="en-US" altLang="zh-CN" dirty="0" smtClean="0">
                <a:solidFill>
                  <a:schemeClr val="tx1">
                    <a:lumMod val="85000"/>
                    <a:lumOff val="15000"/>
                  </a:schemeClr>
                </a:solidFill>
                <a:sym typeface="+mn-ea"/>
              </a:rPr>
              <a:t>&lt;video</a:t>
            </a:r>
            <a:r>
              <a:rPr lang="en-US" altLang="zh-CN" dirty="0">
                <a:solidFill>
                  <a:schemeClr val="tx1">
                    <a:lumMod val="85000"/>
                    <a:lumOff val="15000"/>
                  </a:schemeClr>
                </a:solidFill>
                <a:sym typeface="+mn-ea"/>
              </a:rPr>
              <a:t>&gt;</a:t>
            </a:r>
            <a:r>
              <a:rPr lang="zh-CN" altLang="en-US" dirty="0" smtClean="0">
                <a:solidFill>
                  <a:schemeClr val="tx1">
                    <a:lumMod val="85000"/>
                    <a:lumOff val="15000"/>
                  </a:schemeClr>
                </a:solidFill>
                <a:sym typeface="+mn-ea"/>
              </a:rPr>
              <a:t>标</a:t>
            </a:r>
            <a:r>
              <a:rPr lang="zh-CN" altLang="en-US" dirty="0">
                <a:solidFill>
                  <a:schemeClr val="tx1">
                    <a:lumMod val="85000"/>
                    <a:lumOff val="15000"/>
                  </a:schemeClr>
                </a:solidFill>
                <a:sym typeface="+mn-ea"/>
              </a:rPr>
              <a:t>记，就在</a:t>
            </a:r>
            <a:r>
              <a:rPr lang="en-US" altLang="zh-CN" dirty="0" smtClean="0">
                <a:solidFill>
                  <a:schemeClr val="tx1">
                    <a:lumMod val="85000"/>
                    <a:lumOff val="15000"/>
                  </a:schemeClr>
                </a:solidFill>
                <a:sym typeface="+mn-ea"/>
              </a:rPr>
              <a:t>&lt;</a:t>
            </a:r>
            <a:r>
              <a:rPr lang="en-US" altLang="zh-CN" dirty="0">
                <a:solidFill>
                  <a:schemeClr val="tx1">
                    <a:lumMod val="85000"/>
                    <a:lumOff val="15000"/>
                  </a:schemeClr>
                </a:solidFill>
                <a:sym typeface="+mn-ea"/>
              </a:rPr>
              <a:t>video&gt;</a:t>
            </a:r>
            <a:r>
              <a:rPr lang="zh-CN" altLang="en-US" dirty="0">
                <a:solidFill>
                  <a:schemeClr val="tx1">
                    <a:lumMod val="85000"/>
                    <a:lumOff val="15000"/>
                  </a:schemeClr>
                </a:solidFill>
                <a:sym typeface="+mn-ea"/>
              </a:rPr>
              <a:t>与</a:t>
            </a:r>
            <a:r>
              <a:rPr lang="en-US" altLang="zh-CN" dirty="0">
                <a:solidFill>
                  <a:schemeClr val="tx1">
                    <a:lumMod val="85000"/>
                    <a:lumOff val="15000"/>
                  </a:schemeClr>
                </a:solidFill>
                <a:sym typeface="+mn-ea"/>
              </a:rPr>
              <a:t>&lt;/video</a:t>
            </a:r>
            <a:r>
              <a:rPr lang="en-US" altLang="zh-CN" dirty="0" smtClean="0">
                <a:solidFill>
                  <a:schemeClr val="tx1">
                    <a:lumMod val="85000"/>
                    <a:lumOff val="15000"/>
                  </a:schemeClr>
                </a:solidFill>
                <a:sym typeface="+mn-ea"/>
              </a:rPr>
              <a:t>&gt;</a:t>
            </a:r>
            <a:r>
              <a:rPr lang="zh-CN" altLang="en-US" dirty="0" smtClean="0">
                <a:solidFill>
                  <a:schemeClr val="tx1">
                    <a:lumMod val="85000"/>
                    <a:lumOff val="15000"/>
                  </a:schemeClr>
                </a:solidFill>
                <a:sym typeface="+mn-ea"/>
              </a:rPr>
              <a:t>标</a:t>
            </a:r>
            <a:r>
              <a:rPr lang="zh-CN" altLang="en-US" dirty="0">
                <a:solidFill>
                  <a:schemeClr val="tx1">
                    <a:lumMod val="85000"/>
                    <a:lumOff val="15000"/>
                  </a:schemeClr>
                </a:solidFill>
                <a:sym typeface="+mn-ea"/>
              </a:rPr>
              <a:t>记之间插入相关提示信息</a:t>
            </a:r>
            <a:r>
              <a:rPr lang="zh-CN" altLang="en-US" dirty="0" smtClean="0">
                <a:solidFill>
                  <a:schemeClr val="tx1">
                    <a:lumMod val="85000"/>
                    <a:lumOff val="15000"/>
                  </a:schemeClr>
                </a:solidFill>
                <a:sym typeface="+mn-ea"/>
              </a:rPr>
              <a:t>。</a:t>
            </a:r>
            <a:endParaRPr lang="zh-CN" altLang="en-US" dirty="0" smtClean="0">
              <a:solidFill>
                <a:schemeClr val="tx1">
                  <a:lumMod val="85000"/>
                  <a:lumOff val="15000"/>
                </a:schemeClr>
              </a:solidFill>
              <a:sym typeface="+mn-ea"/>
            </a:endParaRPr>
          </a:p>
          <a:p>
            <a:pPr marL="0" indent="0">
              <a:spcBef>
                <a:spcPts val="0"/>
              </a:spcBef>
              <a:spcAft>
                <a:spcPts val="0"/>
              </a:spcAft>
              <a:buNone/>
            </a:pPr>
            <a:r>
              <a:rPr lang="en-US" altLang="zh-CN" dirty="0" smtClean="0">
                <a:solidFill>
                  <a:schemeClr val="tx1">
                    <a:lumMod val="85000"/>
                    <a:lumOff val="15000"/>
                  </a:schemeClr>
                </a:solidFill>
                <a:sym typeface="+mn-ea"/>
              </a:rPr>
              <a:t>video </a:t>
            </a:r>
            <a:r>
              <a:rPr lang="zh-CN" altLang="en-US" dirty="0">
                <a:solidFill>
                  <a:schemeClr val="tx1">
                    <a:lumMod val="85000"/>
                    <a:lumOff val="15000"/>
                  </a:schemeClr>
                </a:solidFill>
                <a:sym typeface="+mn-ea"/>
              </a:rPr>
              <a:t>标记支持多个</a:t>
            </a:r>
            <a:r>
              <a:rPr lang="en-US" altLang="zh-CN" dirty="0">
                <a:solidFill>
                  <a:schemeClr val="tx1">
                    <a:lumMod val="85000"/>
                    <a:lumOff val="15000"/>
                  </a:schemeClr>
                </a:solidFill>
                <a:sym typeface="+mn-ea"/>
              </a:rPr>
              <a:t>source </a:t>
            </a:r>
            <a:r>
              <a:rPr lang="zh-CN" altLang="en-US" dirty="0">
                <a:solidFill>
                  <a:schemeClr val="tx1">
                    <a:lumMod val="85000"/>
                    <a:lumOff val="15000"/>
                  </a:schemeClr>
                </a:solidFill>
                <a:sym typeface="+mn-ea"/>
              </a:rPr>
              <a:t>标记。可以使用</a:t>
            </a:r>
            <a:r>
              <a:rPr lang="en-US" altLang="zh-CN" dirty="0">
                <a:solidFill>
                  <a:schemeClr val="tx1">
                    <a:lumMod val="85000"/>
                    <a:lumOff val="15000"/>
                  </a:schemeClr>
                </a:solidFill>
                <a:sym typeface="+mn-ea"/>
              </a:rPr>
              <a:t>source </a:t>
            </a:r>
            <a:r>
              <a:rPr lang="zh-CN" altLang="en-US" dirty="0">
                <a:solidFill>
                  <a:schemeClr val="tx1">
                    <a:lumMod val="85000"/>
                    <a:lumOff val="15000"/>
                  </a:schemeClr>
                </a:solidFill>
                <a:sym typeface="+mn-ea"/>
              </a:rPr>
              <a:t>标记提</a:t>
            </a:r>
            <a:r>
              <a:rPr lang="zh-CN" altLang="en-US" dirty="0" smtClean="0">
                <a:solidFill>
                  <a:schemeClr val="tx1">
                    <a:lumMod val="85000"/>
                    <a:lumOff val="15000"/>
                  </a:schemeClr>
                </a:solidFill>
                <a:sym typeface="+mn-ea"/>
              </a:rPr>
              <a:t>供多</a:t>
            </a:r>
            <a:r>
              <a:rPr lang="zh-CN" altLang="en-US" dirty="0">
                <a:solidFill>
                  <a:schemeClr val="tx1">
                    <a:lumMod val="85000"/>
                    <a:lumOff val="15000"/>
                  </a:schemeClr>
                </a:solidFill>
                <a:sym typeface="+mn-ea"/>
              </a:rPr>
              <a:t>个不同文件以方便浏览器选择支持的格式。</a:t>
            </a:r>
            <a:endParaRPr lang="zh-CN" altLang="en-US" dirty="0">
              <a:solidFill>
                <a:schemeClr val="tx1">
                  <a:lumMod val="85000"/>
                  <a:lumOff val="15000"/>
                </a:schemeClr>
              </a:solidFill>
              <a:sym typeface="+mn-ea"/>
            </a:endParaRPr>
          </a:p>
          <a:p>
            <a:pPr marL="0" indent="0">
              <a:spcBef>
                <a:spcPts val="0"/>
              </a:spcBef>
              <a:spcAft>
                <a:spcPts val="0"/>
              </a:spcAft>
              <a:buNone/>
            </a:pPr>
            <a:r>
              <a:rPr lang="zh-CN" altLang="en-US" dirty="0">
                <a:solidFill>
                  <a:schemeClr val="tx1">
                    <a:lumMod val="85000"/>
                    <a:lumOff val="15000"/>
                  </a:schemeClr>
                </a:solidFill>
                <a:sym typeface="+mn-ea"/>
              </a:rPr>
              <a:t>如果浏览器支持将使用第一个可识别</a:t>
            </a:r>
            <a:r>
              <a:rPr lang="zh-CN" altLang="en-US" dirty="0" smtClean="0">
                <a:solidFill>
                  <a:schemeClr val="tx1">
                    <a:lumMod val="85000"/>
                    <a:lumOff val="15000"/>
                  </a:schemeClr>
                </a:solidFill>
                <a:sym typeface="+mn-ea"/>
              </a:rPr>
              <a:t>的格</a:t>
            </a:r>
            <a:r>
              <a:rPr lang="zh-CN" altLang="en-US" dirty="0">
                <a:solidFill>
                  <a:schemeClr val="tx1">
                    <a:lumMod val="85000"/>
                    <a:lumOff val="15000"/>
                  </a:schemeClr>
                </a:solidFill>
                <a:sym typeface="+mn-ea"/>
              </a:rPr>
              <a:t>式。</a:t>
            </a:r>
            <a:r>
              <a:rPr lang="en-US" altLang="zh-CN" dirty="0">
                <a:solidFill>
                  <a:schemeClr val="tx1">
                    <a:lumMod val="85000"/>
                    <a:lumOff val="15000"/>
                  </a:schemeClr>
                </a:solidFill>
                <a:sym typeface="+mn-ea"/>
              </a:rPr>
              <a:t>IE8 </a:t>
            </a:r>
            <a:r>
              <a:rPr lang="zh-CN" altLang="en-US" dirty="0">
                <a:solidFill>
                  <a:schemeClr val="tx1">
                    <a:lumMod val="85000"/>
                    <a:lumOff val="15000"/>
                  </a:schemeClr>
                </a:solidFill>
                <a:sym typeface="+mn-ea"/>
              </a:rPr>
              <a:t>或者更早的</a:t>
            </a:r>
            <a:r>
              <a:rPr lang="en-US" altLang="zh-CN" dirty="0">
                <a:solidFill>
                  <a:schemeClr val="tx1">
                    <a:lumMod val="85000"/>
                    <a:lumOff val="15000"/>
                  </a:schemeClr>
                </a:solidFill>
                <a:sym typeface="+mn-ea"/>
              </a:rPr>
              <a:t>IE </a:t>
            </a:r>
            <a:r>
              <a:rPr lang="zh-CN" altLang="en-US" dirty="0">
                <a:solidFill>
                  <a:schemeClr val="tx1">
                    <a:lumMod val="85000"/>
                    <a:lumOff val="15000"/>
                  </a:schemeClr>
                </a:solidFill>
                <a:sym typeface="+mn-ea"/>
              </a:rPr>
              <a:t>版本不支持</a:t>
            </a:r>
            <a:r>
              <a:rPr lang="en-US" altLang="zh-CN" dirty="0">
                <a:solidFill>
                  <a:schemeClr val="tx1">
                    <a:lumMod val="85000"/>
                    <a:lumOff val="15000"/>
                  </a:schemeClr>
                </a:solidFill>
                <a:sym typeface="+mn-ea"/>
              </a:rPr>
              <a:t>video </a:t>
            </a:r>
            <a:r>
              <a:rPr lang="zh-CN" altLang="en-US" dirty="0">
                <a:solidFill>
                  <a:schemeClr val="tx1">
                    <a:lumMod val="85000"/>
                    <a:lumOff val="15000"/>
                  </a:schemeClr>
                </a:solidFill>
                <a:sym typeface="+mn-ea"/>
              </a:rPr>
              <a:t>标</a:t>
            </a:r>
            <a:r>
              <a:rPr lang="zh-CN" altLang="en-US" dirty="0" smtClean="0">
                <a:solidFill>
                  <a:schemeClr val="tx1">
                    <a:lumMod val="85000"/>
                    <a:lumOff val="15000"/>
                  </a:schemeClr>
                </a:solidFill>
                <a:sym typeface="+mn-ea"/>
              </a:rPr>
              <a:t>记</a:t>
            </a:r>
            <a:r>
              <a:rPr lang="zh-CN" altLang="en-US" dirty="0">
                <a:solidFill>
                  <a:schemeClr val="tx1">
                    <a:lumMod val="85000"/>
                    <a:lumOff val="15000"/>
                  </a:schemeClr>
                </a:solidFill>
                <a:sym typeface="+mn-ea"/>
              </a:rPr>
              <a:t>。</a:t>
            </a:r>
            <a:endParaRPr lang="zh-CN" altLang="en-US" dirty="0" smtClean="0">
              <a:solidFill>
                <a:schemeClr val="tx1">
                  <a:lumMod val="85000"/>
                  <a:lumOff val="15000"/>
                </a:schemeClr>
              </a:solidFill>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a:t>
            </a:r>
            <a:r>
              <a:rPr lang="zh-CN" altLang="en-US" dirty="0"/>
              <a:t>标记及属性</a:t>
            </a:r>
            <a:endParaRPr lang="zh-CN" altLang="en-US" dirty="0"/>
          </a:p>
        </p:txBody>
      </p:sp>
      <p:sp>
        <p:nvSpPr>
          <p:cNvPr id="3" name="内容占位符 2"/>
          <p:cNvSpPr>
            <a:spLocks noGrp="1"/>
          </p:cNvSpPr>
          <p:nvPr>
            <p:ph idx="1"/>
          </p:nvPr>
        </p:nvSpPr>
        <p:spPr>
          <a:xfrm>
            <a:off x="533400" y="1676400"/>
            <a:ext cx="8509000" cy="3886199"/>
          </a:xfrm>
        </p:spPr>
        <p:txBody>
          <a:bodyPr/>
          <a:lstStyle/>
          <a:p>
            <a:pPr>
              <a:lnSpc>
                <a:spcPts val="1800"/>
              </a:lnSpc>
              <a:spcBef>
                <a:spcPts val="0"/>
              </a:spcBef>
              <a:spcAft>
                <a:spcPts val="0"/>
              </a:spcAft>
              <a:buNone/>
            </a:pPr>
            <a:r>
              <a:rPr lang="en-US" altLang="zh-CN" sz="1800" dirty="0">
                <a:solidFill>
                  <a:schemeClr val="tx1">
                    <a:lumMod val="85000"/>
                    <a:lumOff val="15000"/>
                  </a:schemeClr>
                </a:solidFill>
              </a:rPr>
              <a:t>&lt;video width="320" height="240" controls="controls"&gt;</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&lt;</a:t>
            </a:r>
            <a:r>
              <a:rPr lang="en-US" altLang="zh-CN" sz="1800" dirty="0">
                <a:solidFill>
                  <a:schemeClr val="tx1">
                    <a:lumMod val="85000"/>
                    <a:lumOff val="15000"/>
                  </a:schemeClr>
                </a:solidFill>
              </a:rPr>
              <a:t>source src="movie.ogg" type="video/ogg"&gt;</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&lt;</a:t>
            </a:r>
            <a:r>
              <a:rPr lang="en-US" altLang="zh-CN" sz="1800" dirty="0">
                <a:solidFill>
                  <a:schemeClr val="tx1">
                    <a:lumMod val="85000"/>
                    <a:lumOff val="15000"/>
                  </a:schemeClr>
                </a:solidFill>
              </a:rPr>
              <a:t>source src="movie.mp4" type="video/mp4"&gt;</a:t>
            </a:r>
            <a:endParaRPr lang="en-US" altLang="zh-CN" sz="1800" dirty="0">
              <a:solidFill>
                <a:schemeClr val="tx1">
                  <a:lumMod val="85000"/>
                  <a:lumOff val="15000"/>
                </a:schemeClr>
              </a:solidFill>
            </a:endParaRPr>
          </a:p>
          <a:p>
            <a:pPr>
              <a:lnSpc>
                <a:spcPts val="1800"/>
              </a:lnSpc>
              <a:spcBef>
                <a:spcPts val="0"/>
              </a:spcBef>
              <a:spcAft>
                <a:spcPts val="0"/>
              </a:spcAft>
              <a:buNone/>
            </a:pPr>
            <a:r>
              <a:rPr lang="zh-CN" altLang="en-US" sz="1800" dirty="0" smtClean="0">
                <a:solidFill>
                  <a:schemeClr val="tx1">
                    <a:lumMod val="85000"/>
                    <a:lumOff val="15000"/>
                  </a:schemeClr>
                </a:solidFill>
              </a:rPr>
              <a:t>     您</a:t>
            </a:r>
            <a:r>
              <a:rPr lang="zh-CN" altLang="en-US" sz="1800" dirty="0">
                <a:solidFill>
                  <a:schemeClr val="tx1">
                    <a:lumMod val="85000"/>
                    <a:lumOff val="15000"/>
                  </a:schemeClr>
                </a:solidFill>
              </a:rPr>
              <a:t>的浏览器不支持 </a:t>
            </a:r>
            <a:r>
              <a:rPr lang="en-US" altLang="zh-CN" sz="1800" dirty="0">
                <a:solidFill>
                  <a:schemeClr val="tx1">
                    <a:lumMod val="85000"/>
                    <a:lumOff val="15000"/>
                  </a:schemeClr>
                </a:solidFill>
              </a:rPr>
              <a:t>video</a:t>
            </a:r>
            <a:r>
              <a:rPr lang="zh-CN" altLang="en-US" sz="1800" dirty="0">
                <a:solidFill>
                  <a:schemeClr val="tx1">
                    <a:lumMod val="85000"/>
                    <a:lumOff val="15000"/>
                  </a:schemeClr>
                </a:solidFill>
              </a:rPr>
              <a:t>标记。</a:t>
            </a:r>
            <a:endParaRPr lang="zh-CN" altLang="en-US" sz="1800" dirty="0">
              <a:solidFill>
                <a:schemeClr val="tx1">
                  <a:lumMod val="85000"/>
                  <a:lumOff val="15000"/>
                </a:schemeClr>
              </a:solidFill>
            </a:endParaRPr>
          </a:p>
          <a:p>
            <a:pPr>
              <a:lnSpc>
                <a:spcPts val="1800"/>
              </a:lnSpc>
              <a:spcBef>
                <a:spcPts val="0"/>
              </a:spcBef>
              <a:spcAft>
                <a:spcPts val="0"/>
              </a:spcAft>
              <a:buNone/>
            </a:pPr>
            <a:r>
              <a:rPr lang="en-US" altLang="zh-CN" sz="1800" dirty="0">
                <a:solidFill>
                  <a:schemeClr val="tx1">
                    <a:lumMod val="85000"/>
                    <a:lumOff val="15000"/>
                  </a:schemeClr>
                </a:solidFill>
              </a:rPr>
              <a:t>&lt;/video&gt;</a:t>
            </a:r>
            <a:endParaRPr lang="en-US" altLang="zh-CN" sz="1800" dirty="0">
              <a:solidFill>
                <a:schemeClr val="tx1">
                  <a:lumMod val="85000"/>
                  <a:lumOff val="15000"/>
                </a:schemeClr>
              </a:solidFill>
            </a:endParaRPr>
          </a:p>
        </p:txBody>
      </p:sp>
      <p:pic>
        <p:nvPicPr>
          <p:cNvPr id="2050" name="Picture 2"/>
          <p:cNvPicPr>
            <a:picLocks noChangeAspect="1" noChangeArrowheads="1"/>
          </p:cNvPicPr>
          <p:nvPr/>
        </p:nvPicPr>
        <p:blipFill>
          <a:blip r:embed="rId1" cstate="print"/>
          <a:srcRect t="21540"/>
          <a:stretch>
            <a:fillRect/>
          </a:stretch>
        </p:blipFill>
        <p:spPr bwMode="auto">
          <a:xfrm>
            <a:off x="1132205" y="3461385"/>
            <a:ext cx="5953760" cy="247777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audio </a:t>
            </a:r>
            <a:r>
              <a:rPr lang="zh-CN" altLang="en-US" dirty="0"/>
              <a:t>标记及属性</a:t>
            </a:r>
            <a:endParaRPr lang="zh-CN" altLang="en-US" dirty="0"/>
          </a:p>
        </p:txBody>
      </p:sp>
      <p:sp>
        <p:nvSpPr>
          <p:cNvPr id="3" name="内容占位符 2"/>
          <p:cNvSpPr>
            <a:spLocks noGrp="1"/>
          </p:cNvSpPr>
          <p:nvPr>
            <p:ph idx="1"/>
          </p:nvPr>
        </p:nvSpPr>
        <p:spPr>
          <a:xfrm>
            <a:off x="533400" y="1676400"/>
            <a:ext cx="8509000" cy="3886199"/>
          </a:xfrm>
        </p:spPr>
        <p:txBody>
          <a:bodyPr/>
          <a:lstStyle/>
          <a:p>
            <a:pPr marL="0" indent="0">
              <a:buNone/>
            </a:pPr>
            <a:r>
              <a:rPr lang="en-US" altLang="zh-CN" sz="1800" dirty="0" smtClean="0">
                <a:solidFill>
                  <a:schemeClr val="tx1">
                    <a:lumMod val="85000"/>
                    <a:lumOff val="15000"/>
                  </a:schemeClr>
                </a:solidFill>
              </a:rPr>
              <a:t>       HTML5 </a:t>
            </a:r>
            <a:r>
              <a:rPr lang="zh-CN" altLang="en-US" sz="1800" dirty="0" smtClean="0">
                <a:solidFill>
                  <a:schemeClr val="tx1">
                    <a:lumMod val="85000"/>
                    <a:lumOff val="15000"/>
                  </a:schemeClr>
                </a:solidFill>
              </a:rPr>
              <a:t>使用</a:t>
            </a:r>
            <a:r>
              <a:rPr lang="en-US" altLang="zh-CN" sz="1800" dirty="0" smtClean="0">
                <a:solidFill>
                  <a:schemeClr val="tx1">
                    <a:lumMod val="85000"/>
                    <a:lumOff val="15000"/>
                  </a:schemeClr>
                </a:solidFill>
              </a:rPr>
              <a:t>audio </a:t>
            </a:r>
            <a:r>
              <a:rPr lang="zh-CN" altLang="en-US" sz="1800" dirty="0">
                <a:solidFill>
                  <a:schemeClr val="tx1">
                    <a:lumMod val="85000"/>
                    <a:lumOff val="15000"/>
                  </a:schemeClr>
                </a:solidFill>
              </a:rPr>
              <a:t>标记能够播放声</a:t>
            </a:r>
            <a:r>
              <a:rPr lang="zh-CN" altLang="en-US" sz="1800" dirty="0" smtClean="0">
                <a:solidFill>
                  <a:schemeClr val="tx1">
                    <a:lumMod val="85000"/>
                    <a:lumOff val="15000"/>
                  </a:schemeClr>
                </a:solidFill>
              </a:rPr>
              <a:t>音文</a:t>
            </a:r>
            <a:r>
              <a:rPr lang="zh-CN" altLang="en-US" sz="1800" dirty="0">
                <a:solidFill>
                  <a:schemeClr val="tx1">
                    <a:lumMod val="85000"/>
                    <a:lumOff val="15000"/>
                  </a:schemeClr>
                </a:solidFill>
              </a:rPr>
              <a:t>件或者音频流。同样可以使用</a:t>
            </a:r>
            <a:r>
              <a:rPr lang="en-US" altLang="zh-CN" sz="1800" dirty="0">
                <a:solidFill>
                  <a:schemeClr val="tx1">
                    <a:lumMod val="85000"/>
                    <a:lumOff val="15000"/>
                  </a:schemeClr>
                </a:solidFill>
              </a:rPr>
              <a:t>source </a:t>
            </a:r>
            <a:r>
              <a:rPr lang="zh-CN" altLang="en-US" sz="1800" dirty="0">
                <a:solidFill>
                  <a:schemeClr val="tx1">
                    <a:lumMod val="85000"/>
                    <a:lumOff val="15000"/>
                  </a:schemeClr>
                </a:solidFill>
              </a:rPr>
              <a:t>标记给</a:t>
            </a:r>
            <a:r>
              <a:rPr lang="en-US" altLang="zh-CN" sz="1800" dirty="0">
                <a:solidFill>
                  <a:schemeClr val="tx1">
                    <a:lumMod val="85000"/>
                    <a:lumOff val="15000"/>
                  </a:schemeClr>
                </a:solidFill>
              </a:rPr>
              <a:t>audio </a:t>
            </a:r>
            <a:r>
              <a:rPr lang="zh-CN" altLang="en-US" sz="1800" dirty="0">
                <a:solidFill>
                  <a:schemeClr val="tx1">
                    <a:lumMod val="85000"/>
                    <a:lumOff val="15000"/>
                  </a:schemeClr>
                </a:solidFill>
              </a:rPr>
              <a:t>标记提供不同格式的音频文件，浏</a:t>
            </a:r>
            <a:r>
              <a:rPr lang="zh-CN" altLang="en-US" sz="1800" dirty="0" smtClean="0">
                <a:solidFill>
                  <a:schemeClr val="tx1">
                    <a:lumMod val="85000"/>
                    <a:lumOff val="15000"/>
                  </a:schemeClr>
                </a:solidFill>
              </a:rPr>
              <a:t>览器</a:t>
            </a:r>
            <a:r>
              <a:rPr lang="zh-CN" altLang="en-US" sz="1800" dirty="0">
                <a:solidFill>
                  <a:schemeClr val="tx1">
                    <a:lumMod val="85000"/>
                    <a:lumOff val="15000"/>
                  </a:schemeClr>
                </a:solidFill>
              </a:rPr>
              <a:t>将使用第一个支持的音频文件</a:t>
            </a:r>
            <a:r>
              <a:rPr lang="zh-CN" altLang="en-US" sz="1800" dirty="0" smtClean="0">
                <a:solidFill>
                  <a:schemeClr val="tx1">
                    <a:lumMod val="85000"/>
                    <a:lumOff val="15000"/>
                  </a:schemeClr>
                </a:solidFill>
              </a:rPr>
              <a:t>。</a:t>
            </a:r>
            <a:endParaRPr lang="zh-CN" altLang="en-US" sz="1800" dirty="0" smtClean="0">
              <a:solidFill>
                <a:schemeClr val="tx1">
                  <a:lumMod val="85000"/>
                  <a:lumOff val="15000"/>
                </a:schemeClr>
              </a:solidFill>
            </a:endParaRPr>
          </a:p>
          <a:p>
            <a:pPr marL="0" indent="0">
              <a:buNone/>
            </a:pPr>
            <a:endParaRPr lang="en-US" altLang="zh-CN" dirty="0" smtClean="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&lt;audio </a:t>
            </a:r>
            <a:r>
              <a:rPr lang="en-US" altLang="zh-CN" sz="1800" dirty="0">
                <a:solidFill>
                  <a:schemeClr val="tx1">
                    <a:lumMod val="85000"/>
                    <a:lumOff val="15000"/>
                  </a:schemeClr>
                </a:solidFill>
              </a:rPr>
              <a:t>width="320" height="240" controls="controls"&gt;</a:t>
            </a:r>
            <a:endParaRPr lang="en-US" altLang="zh-CN" sz="1800" dirty="0">
              <a:solidFill>
                <a:schemeClr val="tx1">
                  <a:lumMod val="85000"/>
                  <a:lumOff val="15000"/>
                </a:schemeClr>
              </a:solidFill>
            </a:endParaRPr>
          </a:p>
          <a:p>
            <a:pPr indent="266700">
              <a:lnSpc>
                <a:spcPts val="1800"/>
              </a:lnSpc>
              <a:spcBef>
                <a:spcPts val="0"/>
              </a:spcBef>
              <a:spcAft>
                <a:spcPts val="0"/>
              </a:spcAft>
              <a:buNone/>
            </a:pPr>
            <a:r>
              <a:rPr lang="en-US" altLang="zh-CN" sz="1800" dirty="0">
                <a:solidFill>
                  <a:schemeClr val="tx1">
                    <a:lumMod val="85000"/>
                    <a:lumOff val="15000"/>
                  </a:schemeClr>
                </a:solidFill>
              </a:rPr>
              <a:t>&lt;source src="horse.ogg" type="audio/ogg"&gt;</a:t>
            </a:r>
            <a:endParaRPr lang="en-US" altLang="zh-CN" sz="1800" dirty="0">
              <a:solidFill>
                <a:schemeClr val="tx1">
                  <a:lumMod val="85000"/>
                  <a:lumOff val="15000"/>
                </a:schemeClr>
              </a:solidFill>
            </a:endParaRPr>
          </a:p>
          <a:p>
            <a:pPr indent="266700">
              <a:lnSpc>
                <a:spcPts val="1800"/>
              </a:lnSpc>
              <a:spcBef>
                <a:spcPts val="0"/>
              </a:spcBef>
              <a:spcAft>
                <a:spcPts val="0"/>
              </a:spcAft>
              <a:buNone/>
            </a:pPr>
            <a:r>
              <a:rPr lang="en-US" altLang="zh-CN" sz="1800" dirty="0" smtClean="0">
                <a:solidFill>
                  <a:schemeClr val="tx1">
                    <a:lumMod val="85000"/>
                    <a:lumOff val="15000"/>
                  </a:schemeClr>
                </a:solidFill>
              </a:rPr>
              <a:t>&lt;source </a:t>
            </a:r>
            <a:r>
              <a:rPr lang="en-US" altLang="zh-CN" sz="1800" dirty="0">
                <a:solidFill>
                  <a:schemeClr val="tx1">
                    <a:lumMod val="85000"/>
                    <a:lumOff val="15000"/>
                  </a:schemeClr>
                </a:solidFill>
              </a:rPr>
              <a:t>src="horse.mp3" type="audio/mpeg</a:t>
            </a:r>
            <a:r>
              <a:rPr lang="en-US" altLang="zh-CN" sz="1800" dirty="0" smtClean="0">
                <a:solidFill>
                  <a:schemeClr val="tx1">
                    <a:lumMod val="85000"/>
                    <a:lumOff val="15000"/>
                  </a:schemeClr>
                </a:solidFill>
              </a:rPr>
              <a:t>"&gt;</a:t>
            </a:r>
            <a:endParaRPr lang="en-US" altLang="zh-CN" sz="1800" dirty="0" smtClean="0">
              <a:solidFill>
                <a:schemeClr val="tx1">
                  <a:lumMod val="85000"/>
                  <a:lumOff val="15000"/>
                </a:schemeClr>
              </a:solidFill>
            </a:endParaRPr>
          </a:p>
          <a:p>
            <a:pPr indent="266700">
              <a:lnSpc>
                <a:spcPts val="1800"/>
              </a:lnSpc>
              <a:spcBef>
                <a:spcPts val="0"/>
              </a:spcBef>
              <a:spcAft>
                <a:spcPts val="0"/>
              </a:spcAft>
              <a:buNone/>
            </a:pPr>
            <a:r>
              <a:rPr lang="zh-CN" altLang="en-US" sz="1800" dirty="0" smtClean="0">
                <a:solidFill>
                  <a:schemeClr val="tx1">
                    <a:lumMod val="85000"/>
                    <a:lumOff val="15000"/>
                  </a:schemeClr>
                </a:solidFill>
              </a:rPr>
              <a:t>您</a:t>
            </a:r>
            <a:r>
              <a:rPr lang="zh-CN" altLang="en-US" sz="1800" dirty="0">
                <a:solidFill>
                  <a:schemeClr val="tx1">
                    <a:lumMod val="85000"/>
                    <a:lumOff val="15000"/>
                  </a:schemeClr>
                </a:solidFill>
              </a:rPr>
              <a:t>的浏览器不支持 </a:t>
            </a:r>
            <a:r>
              <a:rPr lang="en-US" altLang="zh-CN" sz="1800" dirty="0">
                <a:solidFill>
                  <a:schemeClr val="tx1">
                    <a:lumMod val="85000"/>
                    <a:lumOff val="15000"/>
                  </a:schemeClr>
                </a:solidFill>
              </a:rPr>
              <a:t>video</a:t>
            </a:r>
            <a:r>
              <a:rPr lang="zh-CN" altLang="en-US" sz="1800" dirty="0">
                <a:solidFill>
                  <a:schemeClr val="tx1">
                    <a:lumMod val="85000"/>
                    <a:lumOff val="15000"/>
                  </a:schemeClr>
                </a:solidFill>
              </a:rPr>
              <a:t>标记。</a:t>
            </a:r>
            <a:endParaRPr lang="zh-CN" altLang="en-US"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&lt;/</a:t>
            </a:r>
            <a:r>
              <a:rPr lang="en-US" altLang="zh-CN" sz="1800" dirty="0">
                <a:solidFill>
                  <a:schemeClr val="tx1">
                    <a:lumMod val="85000"/>
                    <a:lumOff val="15000"/>
                  </a:schemeClr>
                </a:solidFill>
              </a:rPr>
              <a:t> audio </a:t>
            </a:r>
            <a:r>
              <a:rPr lang="en-US" altLang="zh-CN" sz="1800" dirty="0" smtClean="0">
                <a:solidFill>
                  <a:schemeClr val="tx1">
                    <a:lumMod val="85000"/>
                    <a:lumOff val="15000"/>
                  </a:schemeClr>
                </a:solidFill>
              </a:rPr>
              <a:t>&gt;</a:t>
            </a:r>
            <a:endParaRPr lang="en-US" altLang="zh-CN" sz="1800" dirty="0" smtClean="0">
              <a:solidFill>
                <a:schemeClr val="tx1">
                  <a:lumMod val="85000"/>
                  <a:lumOff val="15000"/>
                </a:schemeClr>
              </a:solidFill>
            </a:endParaRPr>
          </a:p>
        </p:txBody>
      </p:sp>
      <p:pic>
        <p:nvPicPr>
          <p:cNvPr id="1026" name="Picture 2"/>
          <p:cNvPicPr>
            <a:picLocks noChangeAspect="1" noChangeArrowheads="1"/>
          </p:cNvPicPr>
          <p:nvPr/>
        </p:nvPicPr>
        <p:blipFill>
          <a:blip r:embed="rId1" cstate="print"/>
          <a:srcRect t="47551"/>
          <a:stretch>
            <a:fillRect/>
          </a:stretch>
        </p:blipFill>
        <p:spPr bwMode="auto">
          <a:xfrm>
            <a:off x="324485" y="5349875"/>
            <a:ext cx="8495665" cy="101219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基础应用</a:t>
            </a:r>
            <a:endParaRPr lang="zh-CN" altLang="en-US" dirty="0"/>
          </a:p>
        </p:txBody>
      </p:sp>
      <p:sp>
        <p:nvSpPr>
          <p:cNvPr id="3" name="内容占位符 2"/>
          <p:cNvSpPr>
            <a:spLocks noGrp="1"/>
          </p:cNvSpPr>
          <p:nvPr>
            <p:ph idx="1"/>
          </p:nvPr>
        </p:nvSpPr>
        <p:spPr>
          <a:xfrm>
            <a:off x="533400" y="1676400"/>
            <a:ext cx="7928610" cy="3810000"/>
          </a:xfrm>
        </p:spPr>
        <p:txBody>
          <a:bodyPr>
            <a:normAutofit fontScale="90000" lnSpcReduction="20000"/>
          </a:bodyPr>
          <a:lstStyle/>
          <a:p>
            <a:pPr>
              <a:buNone/>
            </a:pPr>
            <a:r>
              <a:rPr lang="en-US" altLang="zh-CN" sz="1800" b="1" dirty="0"/>
              <a:t>CSS3 </a:t>
            </a:r>
            <a:r>
              <a:rPr lang="zh-CN" altLang="en-US" sz="1800" b="1" dirty="0"/>
              <a:t>新特</a:t>
            </a:r>
            <a:r>
              <a:rPr lang="zh-CN" altLang="en-US" sz="1800" b="1" dirty="0" smtClean="0"/>
              <a:t>性（</a:t>
            </a:r>
            <a:r>
              <a:rPr lang="en-US" altLang="zh-CN" sz="1800" b="1" dirty="0" smtClean="0"/>
              <a:t>6 June 2019</a:t>
            </a:r>
            <a:r>
              <a:rPr sz="1800" b="1" dirty="0" smtClean="0"/>
              <a:t>）</a:t>
            </a:r>
            <a:endParaRPr lang="en-US" altLang="zh-CN" sz="1800" b="1" dirty="0" smtClean="0"/>
          </a:p>
          <a:p>
            <a:r>
              <a:rPr lang="zh-CN" altLang="en-US" sz="1800" dirty="0"/>
              <a:t>为了满足</a:t>
            </a:r>
            <a:r>
              <a:rPr lang="en-US" altLang="zh-CN" sz="1800" dirty="0"/>
              <a:t>Web UI </a:t>
            </a:r>
            <a:r>
              <a:rPr lang="zh-CN" altLang="en-US" sz="1800" dirty="0"/>
              <a:t>的开发需求，它提供了一系列强大的功能，如许多新的</a:t>
            </a:r>
            <a:r>
              <a:rPr lang="en-US" altLang="zh-CN" sz="1800" dirty="0"/>
              <a:t>CSS </a:t>
            </a:r>
            <a:r>
              <a:rPr lang="zh-CN" altLang="en-US" sz="1800" dirty="0"/>
              <a:t>属性（</a:t>
            </a:r>
            <a:r>
              <a:rPr lang="zh-CN" altLang="en-US" sz="1800" dirty="0" smtClean="0"/>
              <a:t>文字</a:t>
            </a:r>
            <a:r>
              <a:rPr lang="zh-CN" altLang="en-US" sz="1800" dirty="0"/>
              <a:t>、布局、颜色等）、各种</a:t>
            </a:r>
            <a:r>
              <a:rPr lang="en-US" altLang="zh-CN" sz="1800" dirty="0"/>
              <a:t>CSS </a:t>
            </a:r>
            <a:r>
              <a:rPr lang="zh-CN" altLang="en-US" sz="1800" dirty="0"/>
              <a:t>特效、</a:t>
            </a:r>
            <a:r>
              <a:rPr lang="en-US" altLang="zh-CN" sz="1800" dirty="0"/>
              <a:t>CSS </a:t>
            </a:r>
            <a:r>
              <a:rPr lang="zh-CN" altLang="en-US" sz="1800" dirty="0"/>
              <a:t>动画、元素的变换等</a:t>
            </a:r>
            <a:r>
              <a:rPr lang="zh-CN" altLang="en-US" sz="1800" dirty="0" smtClean="0"/>
              <a:t>。</a:t>
            </a:r>
            <a:endParaRPr lang="zh-CN" altLang="en-US" sz="1800" dirty="0" smtClean="0"/>
          </a:p>
          <a:p>
            <a:endParaRPr lang="en-US" altLang="zh-CN" sz="1800" dirty="0" smtClean="0"/>
          </a:p>
          <a:p>
            <a:r>
              <a:rPr lang="en-US" altLang="zh-CN" sz="1800" dirty="0" smtClean="0"/>
              <a:t>CSS3 </a:t>
            </a:r>
            <a:r>
              <a:rPr lang="zh-CN" altLang="en-US" sz="1800" dirty="0"/>
              <a:t>被细分为许多“模块”。</a:t>
            </a:r>
            <a:r>
              <a:rPr lang="en-US" altLang="zh-CN" sz="1800" dirty="0"/>
              <a:t>CSS2 </a:t>
            </a:r>
            <a:r>
              <a:rPr lang="zh-CN" altLang="en-US" sz="1800" dirty="0"/>
              <a:t>中已经拆分成小块，又新增加了一些最重要的</a:t>
            </a:r>
            <a:r>
              <a:rPr lang="en-US" altLang="zh-CN" sz="1800" dirty="0" smtClean="0"/>
              <a:t>CSS3</a:t>
            </a:r>
            <a:r>
              <a:rPr lang="zh-CN" altLang="en-US" sz="1800" dirty="0" smtClean="0"/>
              <a:t>模</a:t>
            </a:r>
            <a:r>
              <a:rPr lang="zh-CN" altLang="en-US" sz="1800" dirty="0"/>
              <a:t>块，分别为选择器、盒模型、背景和边框、文字特效、</a:t>
            </a:r>
            <a:r>
              <a:rPr lang="en-US" altLang="zh-CN" sz="1800" dirty="0"/>
              <a:t>2D/3D </a:t>
            </a:r>
            <a:r>
              <a:rPr lang="zh-CN" altLang="en-US" sz="1800" dirty="0"/>
              <a:t>转换、动画、多列布局</a:t>
            </a:r>
            <a:r>
              <a:rPr lang="zh-CN" altLang="en-US" sz="1800" dirty="0" smtClean="0"/>
              <a:t>、用</a:t>
            </a:r>
            <a:r>
              <a:rPr lang="zh-CN" altLang="en-US" sz="1800" dirty="0"/>
              <a:t>户界面。许多新的</a:t>
            </a:r>
            <a:r>
              <a:rPr lang="en-US" altLang="zh-CN" sz="1800" dirty="0"/>
              <a:t>CSS3 </a:t>
            </a:r>
            <a:r>
              <a:rPr lang="zh-CN" altLang="en-US" sz="1800" dirty="0"/>
              <a:t>属性已在目前主流的浏览器中得到应用。</a:t>
            </a:r>
            <a:endParaRPr lang="zh-CN" altLang="en-US" sz="1800" dirty="0"/>
          </a:p>
          <a:p>
            <a:endParaRPr lang="zh-CN" altLang="en-US" sz="1800" dirty="0"/>
          </a:p>
          <a:p>
            <a:r>
              <a:rPr lang="zh-CN" altLang="en-US" sz="1800" dirty="0"/>
              <a:t>https://drafts.csswg.org/css-values-3/</a:t>
            </a:r>
            <a:endParaRPr lang="zh-CN" altLang="en-US" sz="1800" dirty="0"/>
          </a:p>
          <a:p>
            <a:r>
              <a:rPr lang="zh-CN" altLang="en-US" sz="1800" dirty="0"/>
              <a:t>12 October 2022</a:t>
            </a:r>
            <a:endParaRPr lang="zh-CN" altLang="en-US" sz="1800" dirty="0"/>
          </a:p>
        </p:txBody>
      </p:sp>
      <p:pic>
        <p:nvPicPr>
          <p:cNvPr id="4" name="图片 3"/>
          <p:cNvPicPr>
            <a:picLocks noChangeAspect="1"/>
          </p:cNvPicPr>
          <p:nvPr/>
        </p:nvPicPr>
        <p:blipFill>
          <a:blip r:embed="rId1"/>
          <a:srcRect t="8333"/>
          <a:stretch>
            <a:fillRect/>
          </a:stretch>
        </p:blipFill>
        <p:spPr>
          <a:xfrm>
            <a:off x="533400" y="5620385"/>
            <a:ext cx="4099560" cy="523875"/>
          </a:xfrm>
          <a:prstGeom prst="rect">
            <a:avLst/>
          </a:prstGeom>
        </p:spPr>
      </p:pic>
      <p:graphicFrame>
        <p:nvGraphicFramePr>
          <p:cNvPr id="5" name="对象 4">
            <a:hlinkClick r:id="" action="ppaction://ole?verb="/>
          </p:cNvPr>
          <p:cNvGraphicFramePr>
            <a:graphicFrameLocks noChangeAspect="1"/>
          </p:cNvGraphicFramePr>
          <p:nvPr/>
        </p:nvGraphicFramePr>
        <p:xfrm>
          <a:off x="5159375" y="4819650"/>
          <a:ext cx="971550" cy="666750"/>
        </p:xfrm>
        <a:graphic>
          <a:graphicData uri="http://schemas.openxmlformats.org/presentationml/2006/ole">
            <mc:AlternateContent xmlns:mc="http://schemas.openxmlformats.org/markup-compatibility/2006">
              <mc:Choice xmlns:v="urn:schemas-microsoft-com:vml" Requires="v">
                <p:oleObj spid="_x0000_s2049" name="" showAsIcon="1" r:id="rId2" imgW="971550" imgH="666750" progId="Package">
                  <p:embed/>
                </p:oleObj>
              </mc:Choice>
              <mc:Fallback>
                <p:oleObj name="" showAsIcon="1" r:id="rId2" imgW="971550" imgH="666750" progId="Package">
                  <p:embed/>
                  <p:pic>
                    <p:nvPicPr>
                      <p:cNvPr id="0" name="图片 2048"/>
                      <p:cNvPicPr/>
                      <p:nvPr/>
                    </p:nvPicPr>
                    <p:blipFill>
                      <a:blip r:embed="rId3"/>
                      <a:stretch>
                        <a:fillRect/>
                      </a:stretch>
                    </p:blipFill>
                    <p:spPr>
                      <a:xfrm>
                        <a:off x="5159375" y="4819650"/>
                        <a:ext cx="971550" cy="66675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废除的元素与属</a:t>
            </a:r>
            <a:r>
              <a:rPr lang="zh-CN" altLang="en-US" dirty="0" smtClean="0"/>
              <a:t>性</a:t>
            </a:r>
            <a:endParaRPr lang="zh-CN" altLang="en-US" dirty="0"/>
          </a:p>
        </p:txBody>
      </p:sp>
      <p:sp>
        <p:nvSpPr>
          <p:cNvPr id="3" name="内容占位符 2"/>
          <p:cNvSpPr>
            <a:spLocks noGrp="1"/>
          </p:cNvSpPr>
          <p:nvPr>
            <p:ph idx="1"/>
          </p:nvPr>
        </p:nvSpPr>
        <p:spPr>
          <a:xfrm>
            <a:off x="533400" y="1676400"/>
            <a:ext cx="8227060" cy="3810000"/>
          </a:xfrm>
        </p:spPr>
        <p:txBody>
          <a:bodyPr/>
          <a:lstStyle/>
          <a:p>
            <a:pPr marL="0" indent="0">
              <a:spcBef>
                <a:spcPts val="0"/>
              </a:spcBef>
              <a:spcAft>
                <a:spcPts val="0"/>
              </a:spcAft>
              <a:buNone/>
            </a:pPr>
            <a:r>
              <a:rPr lang="en-US" altLang="zh-CN" sz="1800" dirty="0"/>
              <a:t>HTML5</a:t>
            </a:r>
            <a:r>
              <a:rPr lang="zh-CN" altLang="zh-CN" sz="1800" dirty="0"/>
              <a:t>淘汰，建议使用</a:t>
            </a:r>
            <a:r>
              <a:rPr lang="en-US" altLang="zh-CN" sz="1800" dirty="0"/>
              <a:t>CSS</a:t>
            </a:r>
            <a:r>
              <a:rPr lang="zh-CN" altLang="zh-CN" sz="1800" dirty="0"/>
              <a:t>来替代。</a:t>
            </a:r>
            <a:endParaRPr lang="zh-CN" altLang="zh-CN" sz="1800" dirty="0"/>
          </a:p>
          <a:p>
            <a:pPr marL="0" indent="0">
              <a:spcBef>
                <a:spcPts val="0"/>
              </a:spcBef>
              <a:spcAft>
                <a:spcPts val="0"/>
              </a:spcAft>
              <a:buNone/>
            </a:pPr>
            <a:r>
              <a:rPr lang="en-US" altLang="zh-CN" sz="1800" dirty="0" smtClean="0"/>
              <a:t>(</a:t>
            </a:r>
            <a:r>
              <a:rPr lang="en-US" altLang="zh-CN" sz="1800" dirty="0"/>
              <a:t>1) </a:t>
            </a:r>
            <a:r>
              <a:rPr lang="zh-CN" altLang="zh-CN" sz="1800" dirty="0"/>
              <a:t>纯表现的元素。如</a:t>
            </a:r>
            <a:r>
              <a:rPr lang="en-US" altLang="zh-CN" sz="1800" dirty="0"/>
              <a:t>font</a:t>
            </a:r>
            <a:r>
              <a:rPr lang="zh-CN" altLang="zh-CN" sz="1800" dirty="0"/>
              <a:t>、</a:t>
            </a:r>
            <a:r>
              <a:rPr lang="en-US" altLang="zh-CN" sz="1800" dirty="0"/>
              <a:t>basefont</a:t>
            </a:r>
            <a:r>
              <a:rPr lang="zh-CN" altLang="zh-CN" sz="1800" dirty="0"/>
              <a:t>、</a:t>
            </a:r>
            <a:r>
              <a:rPr lang="en-US" altLang="zh-CN" sz="1800" dirty="0"/>
              <a:t>center</a:t>
            </a:r>
            <a:r>
              <a:rPr lang="zh-CN" altLang="zh-CN" sz="1800" dirty="0"/>
              <a:t>、</a:t>
            </a:r>
            <a:r>
              <a:rPr lang="en-US" altLang="zh-CN" sz="1800" dirty="0"/>
              <a:t>big</a:t>
            </a:r>
            <a:r>
              <a:rPr lang="zh-CN" altLang="zh-CN" sz="1800" dirty="0"/>
              <a:t>、</a:t>
            </a:r>
            <a:r>
              <a:rPr lang="en-US" altLang="zh-CN" sz="1800" dirty="0"/>
              <a:t>s</a:t>
            </a:r>
            <a:r>
              <a:rPr lang="zh-CN" altLang="zh-CN" sz="1800" dirty="0"/>
              <a:t>、</a:t>
            </a:r>
            <a:r>
              <a:rPr lang="en-US" altLang="zh-CN" sz="1800" dirty="0"/>
              <a:t>u</a:t>
            </a:r>
            <a:r>
              <a:rPr lang="zh-CN" altLang="zh-CN" sz="1800" dirty="0"/>
              <a:t>、</a:t>
            </a:r>
            <a:r>
              <a:rPr lang="en-US" altLang="zh-CN" sz="1800" dirty="0"/>
              <a:t>strike</a:t>
            </a:r>
            <a:r>
              <a:rPr lang="zh-CN" altLang="zh-CN" sz="1800" dirty="0"/>
              <a:t>、</a:t>
            </a:r>
            <a:r>
              <a:rPr lang="en-US" altLang="zh-CN" sz="1800" dirty="0" err="1"/>
              <a:t>tt</a:t>
            </a:r>
            <a:r>
              <a:rPr lang="zh-CN" altLang="zh-CN" sz="1800" dirty="0" smtClean="0"/>
              <a:t>。</a:t>
            </a:r>
            <a:endParaRPr lang="zh-CN" altLang="zh-CN" sz="1800" dirty="0" smtClean="0"/>
          </a:p>
          <a:p>
            <a:pPr marL="0" indent="0">
              <a:spcBef>
                <a:spcPts val="0"/>
              </a:spcBef>
              <a:spcAft>
                <a:spcPts val="0"/>
              </a:spcAft>
              <a:buNone/>
            </a:pPr>
            <a:r>
              <a:rPr lang="en-US" altLang="zh-CN" sz="1800" dirty="0" smtClean="0"/>
              <a:t>(</a:t>
            </a:r>
            <a:r>
              <a:rPr lang="en-US" altLang="zh-CN" sz="1800" dirty="0"/>
              <a:t>2) </a:t>
            </a:r>
            <a:r>
              <a:rPr lang="zh-CN" altLang="zh-CN" sz="1800" dirty="0"/>
              <a:t>对可用性产生负面影响的元素。如</a:t>
            </a:r>
            <a:r>
              <a:rPr lang="en-US" altLang="zh-CN" sz="1800" dirty="0"/>
              <a:t>frameset</a:t>
            </a:r>
            <a:r>
              <a:rPr lang="zh-CN" altLang="zh-CN" sz="1800" dirty="0"/>
              <a:t>、</a:t>
            </a:r>
            <a:r>
              <a:rPr lang="en-US" altLang="zh-CN" sz="1800" dirty="0"/>
              <a:t>frame</a:t>
            </a:r>
            <a:r>
              <a:rPr lang="zh-CN" altLang="zh-CN" sz="1800" dirty="0"/>
              <a:t>、</a:t>
            </a:r>
            <a:r>
              <a:rPr lang="en-US" altLang="zh-CN" sz="1800" dirty="0"/>
              <a:t>noframes</a:t>
            </a:r>
            <a:r>
              <a:rPr lang="zh-CN" altLang="zh-CN" sz="1800" dirty="0"/>
              <a:t>等元素。</a:t>
            </a:r>
            <a:r>
              <a:rPr lang="en-US" altLang="zh-CN" sz="1800" dirty="0"/>
              <a:t>HTML5</a:t>
            </a:r>
            <a:r>
              <a:rPr lang="zh-CN" altLang="zh-CN" sz="1800" dirty="0"/>
              <a:t>只支持浮动框架（内联框架）</a:t>
            </a:r>
            <a:r>
              <a:rPr lang="en-US" altLang="zh-CN" sz="1800" dirty="0"/>
              <a:t>iframe</a:t>
            </a:r>
            <a:r>
              <a:rPr lang="zh-CN" altLang="zh-CN" sz="1800" dirty="0"/>
              <a:t>元素</a:t>
            </a:r>
            <a:r>
              <a:rPr lang="zh-CN" altLang="zh-CN" sz="1800" dirty="0" smtClean="0"/>
              <a:t>。</a:t>
            </a:r>
            <a:endParaRPr lang="zh-CN" altLang="zh-CN" sz="1800" dirty="0" smtClean="0"/>
          </a:p>
          <a:p>
            <a:pPr marL="0" indent="0">
              <a:spcBef>
                <a:spcPts val="0"/>
              </a:spcBef>
              <a:spcAft>
                <a:spcPts val="0"/>
              </a:spcAft>
              <a:buNone/>
            </a:pPr>
            <a:r>
              <a:rPr lang="en-US" altLang="zh-CN" sz="1800" dirty="0" smtClean="0"/>
              <a:t>(</a:t>
            </a:r>
            <a:r>
              <a:rPr lang="en-US" altLang="zh-CN" sz="1800" dirty="0"/>
              <a:t>3) </a:t>
            </a:r>
            <a:r>
              <a:rPr lang="zh-CN" altLang="zh-CN" sz="1800" dirty="0"/>
              <a:t>易产生混淆的元素。如</a:t>
            </a:r>
            <a:r>
              <a:rPr lang="en-US" altLang="zh-CN" sz="1800" dirty="0"/>
              <a:t>acronym</a:t>
            </a:r>
            <a:r>
              <a:rPr lang="zh-CN" altLang="zh-CN" sz="1800" dirty="0"/>
              <a:t>、</a:t>
            </a:r>
            <a:r>
              <a:rPr lang="en-US" altLang="zh-CN" sz="1800" dirty="0"/>
              <a:t>applet</a:t>
            </a:r>
            <a:r>
              <a:rPr lang="zh-CN" altLang="zh-CN" sz="1800" dirty="0"/>
              <a:t>、</a:t>
            </a:r>
            <a:r>
              <a:rPr lang="en-US" altLang="zh-CN" sz="1800" dirty="0"/>
              <a:t>isindex</a:t>
            </a:r>
            <a:r>
              <a:rPr lang="zh-CN" altLang="zh-CN" sz="1800" dirty="0"/>
              <a:t>、</a:t>
            </a:r>
            <a:r>
              <a:rPr lang="en-US" altLang="zh-CN" sz="1800" dirty="0"/>
              <a:t>dir</a:t>
            </a:r>
            <a:r>
              <a:rPr lang="zh-CN" altLang="zh-CN" sz="1800" dirty="0"/>
              <a:t>等元素</a:t>
            </a:r>
            <a:r>
              <a:rPr lang="zh-CN" altLang="zh-CN" sz="1800" dirty="0" smtClean="0"/>
              <a:t>。</a:t>
            </a:r>
            <a:endParaRPr lang="zh-CN" altLang="zh-CN" sz="1800" dirty="0" smtClean="0"/>
          </a:p>
          <a:p>
            <a:pPr marL="0" indent="0">
              <a:spcBef>
                <a:spcPts val="0"/>
              </a:spcBef>
              <a:spcAft>
                <a:spcPts val="0"/>
              </a:spcAft>
              <a:buNone/>
            </a:pPr>
            <a:r>
              <a:rPr lang="en-US" altLang="zh-CN" sz="1800" dirty="0" smtClean="0"/>
              <a:t>(</a:t>
            </a:r>
            <a:r>
              <a:rPr lang="en-US" altLang="zh-CN" sz="1800" dirty="0"/>
              <a:t>4) </a:t>
            </a:r>
            <a:r>
              <a:rPr lang="zh-CN" altLang="zh-CN" sz="1800" dirty="0"/>
              <a:t>废除只有部分浏览器支持的元素。如</a:t>
            </a:r>
            <a:r>
              <a:rPr lang="en-US" altLang="zh-CN" sz="1800" dirty="0"/>
              <a:t>blink</a:t>
            </a:r>
            <a:r>
              <a:rPr lang="zh-CN" altLang="zh-CN" sz="1800" dirty="0"/>
              <a:t>、</a:t>
            </a:r>
            <a:r>
              <a:rPr lang="en-US" altLang="zh-CN" sz="1800" dirty="0"/>
              <a:t>bgsound</a:t>
            </a:r>
            <a:r>
              <a:rPr lang="zh-CN" altLang="zh-CN" sz="1800" dirty="0"/>
              <a:t>、</a:t>
            </a:r>
            <a:r>
              <a:rPr lang="en-US" altLang="zh-CN" sz="1800" dirty="0"/>
              <a:t>marquee</a:t>
            </a:r>
            <a:r>
              <a:rPr lang="zh-CN" altLang="zh-CN" sz="1800" dirty="0"/>
              <a:t>等元素</a:t>
            </a:r>
            <a:r>
              <a:rPr lang="zh-CN" altLang="zh-CN" sz="1800" dirty="0" smtClean="0"/>
              <a:t>。</a:t>
            </a:r>
            <a:endParaRPr lang="zh-CN" altLang="zh-CN" sz="1800" dirty="0" smtClean="0"/>
          </a:p>
          <a:p>
            <a:pPr marL="0" indent="0">
              <a:spcBef>
                <a:spcPts val="0"/>
              </a:spcBef>
              <a:spcAft>
                <a:spcPts val="0"/>
              </a:spcAft>
              <a:buNone/>
            </a:pPr>
            <a:r>
              <a:rPr lang="en-US" altLang="zh-CN" sz="1800" dirty="0" smtClean="0"/>
              <a:t>(</a:t>
            </a:r>
            <a:r>
              <a:rPr lang="en-US" altLang="zh-CN" sz="1800" dirty="0"/>
              <a:t>5) </a:t>
            </a:r>
            <a:r>
              <a:rPr lang="zh-CN" altLang="zh-CN" sz="1800" dirty="0"/>
              <a:t>其它被废除的元素。如废除</a:t>
            </a:r>
            <a:r>
              <a:rPr lang="en-US" altLang="zh-CN" sz="1800" dirty="0"/>
              <a:t>rb</a:t>
            </a:r>
            <a:r>
              <a:rPr lang="zh-CN" altLang="zh-CN" sz="1800" dirty="0"/>
              <a:t>，使用</a:t>
            </a:r>
            <a:r>
              <a:rPr lang="en-US" altLang="zh-CN" sz="1800" dirty="0"/>
              <a:t>ruby</a:t>
            </a:r>
            <a:r>
              <a:rPr lang="zh-CN" altLang="zh-CN" sz="1800" dirty="0"/>
              <a:t>替代；废除</a:t>
            </a:r>
            <a:r>
              <a:rPr lang="en-US" altLang="zh-CN" sz="1800" dirty="0"/>
              <a:t>listing</a:t>
            </a:r>
            <a:r>
              <a:rPr lang="zh-CN" altLang="zh-CN" sz="1800" dirty="0"/>
              <a:t>使用</a:t>
            </a:r>
            <a:r>
              <a:rPr lang="en-US" altLang="zh-CN" sz="1800" dirty="0"/>
              <a:t>pre</a:t>
            </a:r>
            <a:r>
              <a:rPr lang="zh-CN" altLang="zh-CN" sz="1800" dirty="0"/>
              <a:t>替代；废除</a:t>
            </a:r>
            <a:r>
              <a:rPr lang="en-US" altLang="zh-CN" sz="1800" dirty="0"/>
              <a:t>xmp</a:t>
            </a:r>
            <a:r>
              <a:rPr lang="zh-CN" altLang="zh-CN" sz="1800" dirty="0"/>
              <a:t>使用</a:t>
            </a:r>
            <a:r>
              <a:rPr lang="en-US" altLang="zh-CN" sz="1800" dirty="0"/>
              <a:t>code</a:t>
            </a:r>
            <a:r>
              <a:rPr lang="zh-CN" altLang="zh-CN" sz="1800" dirty="0"/>
              <a:t>替代；废除</a:t>
            </a:r>
            <a:r>
              <a:rPr lang="en-US" altLang="zh-CN" sz="1800" dirty="0"/>
              <a:t>nextid</a:t>
            </a:r>
            <a:r>
              <a:rPr lang="zh-CN" altLang="zh-CN" sz="1800" dirty="0"/>
              <a:t>使用</a:t>
            </a:r>
            <a:r>
              <a:rPr lang="en-US" altLang="zh-CN" sz="1800" dirty="0"/>
              <a:t>guids</a:t>
            </a:r>
            <a:r>
              <a:rPr lang="zh-CN" altLang="zh-CN" sz="1800" dirty="0"/>
              <a:t>替代；废除</a:t>
            </a:r>
            <a:r>
              <a:rPr lang="en-US" altLang="zh-CN" sz="1800" dirty="0"/>
              <a:t>plaintex</a:t>
            </a:r>
            <a:r>
              <a:rPr lang="zh-CN" altLang="zh-CN" sz="1800" dirty="0"/>
              <a:t>使用</a:t>
            </a:r>
            <a:r>
              <a:rPr lang="en-US" altLang="zh-CN" sz="1800" dirty="0"/>
              <a:t>“</a:t>
            </a:r>
            <a:r>
              <a:rPr lang="en-US" altLang="zh-CN" sz="1800" dirty="0" smtClean="0"/>
              <a:t>text/</a:t>
            </a:r>
            <a:r>
              <a:rPr lang="en-US" altLang="zh-CN" sz="1800" dirty="0" err="1" smtClean="0"/>
              <a:t>plian”MIME</a:t>
            </a:r>
            <a:r>
              <a:rPr lang="zh-CN" altLang="zh-CN" sz="1800" dirty="0"/>
              <a:t>类型替代</a:t>
            </a:r>
            <a:r>
              <a:rPr lang="zh-CN" altLang="zh-CN" sz="1800" dirty="0" smtClean="0"/>
              <a:t>。</a:t>
            </a:r>
            <a:endParaRPr lang="zh-CN" altLang="zh-CN" sz="1800" dirty="0"/>
          </a:p>
          <a:p>
            <a:pPr>
              <a:spcBef>
                <a:spcPts val="0"/>
              </a:spcBef>
              <a:spcAft>
                <a:spcPts val="0"/>
              </a:spcAft>
              <a:buNone/>
            </a:pPr>
            <a:endParaRPr lang="zh-CN" altLang="zh-CN"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浏览器兼容性</a:t>
            </a:r>
            <a:endParaRPr lang="zh-CN" altLang="en-US" dirty="0"/>
          </a:p>
        </p:txBody>
      </p:sp>
      <p:sp>
        <p:nvSpPr>
          <p:cNvPr id="7" name="矩形 6"/>
          <p:cNvSpPr/>
          <p:nvPr/>
        </p:nvSpPr>
        <p:spPr>
          <a:xfrm>
            <a:off x="409575" y="1300698"/>
            <a:ext cx="8534400" cy="4584700"/>
          </a:xfrm>
          <a:prstGeom prst="rect">
            <a:avLst/>
          </a:prstGeom>
          <a:ln>
            <a:solidFill>
              <a:schemeClr val="bg1"/>
            </a:solidFill>
          </a:ln>
        </p:spPr>
        <p:txBody>
          <a:bodyPr wrap="square">
            <a:spAutoFit/>
          </a:bodyPr>
          <a:lstStyle/>
          <a:p>
            <a:r>
              <a:rPr lang="en-US" altLang="zh-CN" dirty="0" smtClean="0">
                <a:solidFill>
                  <a:schemeClr val="tx1">
                    <a:lumMod val="85000"/>
                    <a:lumOff val="15000"/>
                  </a:schemeClr>
                </a:solidFill>
              </a:rPr>
              <a:t>1</a:t>
            </a:r>
            <a:r>
              <a:rPr lang="zh-CN" altLang="en-US" dirty="0" smtClean="0">
                <a:solidFill>
                  <a:schemeClr val="tx1">
                    <a:lumMod val="85000"/>
                    <a:lumOff val="15000"/>
                  </a:schemeClr>
                </a:solidFill>
              </a:rPr>
              <a:t>．常用的浏览器属性前缀</a:t>
            </a:r>
            <a:endParaRPr lang="zh-CN" altLang="en-US" dirty="0" smtClean="0">
              <a:solidFill>
                <a:schemeClr val="tx1">
                  <a:lumMod val="85000"/>
                  <a:lumOff val="15000"/>
                </a:schemeClr>
              </a:solidFill>
            </a:endParaRPr>
          </a:p>
          <a:p>
            <a:r>
              <a:rPr lang="zh-CN" altLang="en-US" dirty="0" smtClean="0">
                <a:solidFill>
                  <a:schemeClr val="tx1">
                    <a:lumMod val="85000"/>
                    <a:lumOff val="15000"/>
                  </a:schemeClr>
                </a:solidFill>
              </a:rPr>
              <a:t>    为了让</a:t>
            </a:r>
            <a:r>
              <a:rPr lang="en-US" altLang="zh-CN" dirty="0" smtClean="0">
                <a:solidFill>
                  <a:schemeClr val="tx1">
                    <a:lumMod val="85000"/>
                    <a:lumOff val="15000"/>
                  </a:schemeClr>
                </a:solidFill>
              </a:rPr>
              <a:t>CSS</a:t>
            </a:r>
            <a:r>
              <a:rPr lang="zh-CN" altLang="en-US" dirty="0" smtClean="0">
                <a:solidFill>
                  <a:schemeClr val="tx1">
                    <a:lumMod val="85000"/>
                    <a:lumOff val="15000"/>
                  </a:schemeClr>
                </a:solidFill>
              </a:rPr>
              <a:t>样式能够满足不同浏览器版本的需要，需要在样式属性前面增加一些区分不同浏览器的前缀。</a:t>
            </a:r>
            <a:endParaRPr lang="zh-CN" altLang="en-US" dirty="0" smtClean="0">
              <a:solidFill>
                <a:schemeClr val="tx1">
                  <a:lumMod val="85000"/>
                  <a:lumOff val="15000"/>
                </a:schemeClr>
              </a:solidFill>
            </a:endParaRPr>
          </a:p>
          <a:p>
            <a:pPr indent="541655"/>
            <a:r>
              <a:rPr lang="en-US" altLang="zh-CN" sz="1600" b="0" dirty="0" smtClean="0">
                <a:solidFill>
                  <a:schemeClr val="tx1">
                    <a:lumMod val="85000"/>
                    <a:lumOff val="15000"/>
                  </a:schemeClr>
                </a:solidFill>
                <a:latin typeface="微软雅黑" panose="020B0503020204020204" charset="-122"/>
                <a:ea typeface="微软雅黑" panose="020B0503020204020204" charset="-122"/>
              </a:rPr>
              <a:t>-</a:t>
            </a:r>
            <a:r>
              <a:rPr lang="en-US" altLang="zh-CN" sz="1600" b="0" dirty="0" err="1" smtClean="0">
                <a:solidFill>
                  <a:schemeClr val="tx1">
                    <a:lumMod val="85000"/>
                    <a:lumOff val="15000"/>
                  </a:schemeClr>
                </a:solidFill>
                <a:latin typeface="微软雅黑" panose="020B0503020204020204" charset="-122"/>
                <a:ea typeface="微软雅黑" panose="020B0503020204020204" charset="-122"/>
              </a:rPr>
              <a:t>webkit</a:t>
            </a:r>
            <a:r>
              <a:rPr lang="en-US" altLang="zh-CN" sz="1600" b="0" dirty="0" smtClean="0">
                <a:solidFill>
                  <a:schemeClr val="tx1">
                    <a:lumMod val="85000"/>
                    <a:lumOff val="15000"/>
                  </a:schemeClr>
                </a:solidFill>
                <a:latin typeface="微软雅黑" panose="020B0503020204020204" charset="-122"/>
                <a:ea typeface="微软雅黑" panose="020B0503020204020204" charset="-122"/>
              </a:rPr>
              <a:t>-</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：适用于</a:t>
            </a:r>
            <a:r>
              <a:rPr lang="en-US" altLang="zh-CN" sz="1600" b="0" dirty="0" err="1" smtClean="0">
                <a:solidFill>
                  <a:schemeClr val="tx1">
                    <a:lumMod val="85000"/>
                    <a:lumOff val="15000"/>
                  </a:schemeClr>
                </a:solidFill>
                <a:latin typeface="微软雅黑" panose="020B0503020204020204" charset="-122"/>
                <a:ea typeface="微软雅黑" panose="020B0503020204020204" charset="-122"/>
              </a:rPr>
              <a:t>webkit</a:t>
            </a:r>
            <a:r>
              <a:rPr lang="en-US" altLang="zh-CN" sz="1600" b="0" dirty="0" smtClean="0">
                <a:solidFill>
                  <a:schemeClr val="tx1">
                    <a:lumMod val="85000"/>
                    <a:lumOff val="15000"/>
                  </a:schemeClr>
                </a:solidFill>
                <a:latin typeface="微软雅黑" panose="020B0503020204020204" charset="-122"/>
                <a:ea typeface="微软雅黑" panose="020B0503020204020204" charset="-122"/>
              </a:rPr>
              <a:t> </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核心浏览器，包含</a:t>
            </a:r>
            <a:r>
              <a:rPr lang="en-US" altLang="zh-CN" sz="1600" b="0" dirty="0" smtClean="0">
                <a:solidFill>
                  <a:schemeClr val="tx1">
                    <a:lumMod val="85000"/>
                    <a:lumOff val="15000"/>
                  </a:schemeClr>
                </a:solidFill>
                <a:latin typeface="微软雅黑" panose="020B0503020204020204" charset="-122"/>
                <a:ea typeface="微软雅黑" panose="020B0503020204020204" charset="-122"/>
              </a:rPr>
              <a:t>Safari</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a:t>
            </a:r>
            <a:r>
              <a:rPr lang="en-US" altLang="zh-CN" sz="1600" b="0" dirty="0" smtClean="0">
                <a:solidFill>
                  <a:schemeClr val="tx1">
                    <a:lumMod val="85000"/>
                    <a:lumOff val="15000"/>
                  </a:schemeClr>
                </a:solidFill>
                <a:latin typeface="微软雅黑" panose="020B0503020204020204" charset="-122"/>
                <a:ea typeface="微软雅黑" panose="020B0503020204020204" charset="-122"/>
              </a:rPr>
              <a:t>Chrome </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等。</a:t>
            </a:r>
            <a:endParaRPr lang="zh-CN" altLang="en-US" sz="1600" b="0" dirty="0" smtClean="0">
              <a:solidFill>
                <a:schemeClr val="tx1">
                  <a:lumMod val="85000"/>
                  <a:lumOff val="15000"/>
                </a:schemeClr>
              </a:solidFill>
              <a:latin typeface="微软雅黑" panose="020B0503020204020204" charset="-122"/>
              <a:ea typeface="微软雅黑" panose="020B0503020204020204" charset="-122"/>
            </a:endParaRPr>
          </a:p>
          <a:p>
            <a:pPr indent="541655"/>
            <a:r>
              <a:rPr lang="en-US" altLang="zh-CN" sz="1600" b="0" dirty="0" smtClean="0">
                <a:solidFill>
                  <a:schemeClr val="tx1">
                    <a:lumMod val="85000"/>
                    <a:lumOff val="15000"/>
                  </a:schemeClr>
                </a:solidFill>
                <a:latin typeface="微软雅黑" panose="020B0503020204020204" charset="-122"/>
                <a:ea typeface="微软雅黑" panose="020B0503020204020204" charset="-122"/>
              </a:rPr>
              <a:t>-</a:t>
            </a:r>
            <a:r>
              <a:rPr lang="en-US" altLang="zh-CN" sz="1600" b="0" dirty="0" err="1" smtClean="0">
                <a:solidFill>
                  <a:schemeClr val="tx1">
                    <a:lumMod val="85000"/>
                    <a:lumOff val="15000"/>
                  </a:schemeClr>
                </a:solidFill>
                <a:latin typeface="微软雅黑" panose="020B0503020204020204" charset="-122"/>
                <a:ea typeface="微软雅黑" panose="020B0503020204020204" charset="-122"/>
              </a:rPr>
              <a:t>moz</a:t>
            </a:r>
            <a:r>
              <a:rPr lang="en-US" altLang="zh-CN" sz="1600" b="0" dirty="0" smtClean="0">
                <a:solidFill>
                  <a:schemeClr val="tx1">
                    <a:lumMod val="85000"/>
                    <a:lumOff val="15000"/>
                  </a:schemeClr>
                </a:solidFill>
                <a:latin typeface="微软雅黑" panose="020B0503020204020204" charset="-122"/>
                <a:ea typeface="微软雅黑" panose="020B0503020204020204" charset="-122"/>
              </a:rPr>
              <a:t>-</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：适用于</a:t>
            </a:r>
            <a:r>
              <a:rPr lang="zh-CN" altLang="en-US" sz="1600" dirty="0" smtClean="0">
                <a:solidFill>
                  <a:schemeClr val="tx1">
                    <a:lumMod val="85000"/>
                    <a:lumOff val="15000"/>
                  </a:schemeClr>
                </a:solidFill>
                <a:latin typeface="微软雅黑" panose="020B0503020204020204" charset="-122"/>
                <a:ea typeface="微软雅黑" panose="020B0503020204020204" charset="-122"/>
                <a:sym typeface="+mn-ea"/>
              </a:rPr>
              <a:t>Gecko内核、</a:t>
            </a:r>
            <a:r>
              <a:rPr lang="en-US" altLang="zh-CN" sz="1600" b="0" dirty="0" smtClean="0">
                <a:solidFill>
                  <a:schemeClr val="tx1">
                    <a:lumMod val="85000"/>
                    <a:lumOff val="15000"/>
                  </a:schemeClr>
                </a:solidFill>
                <a:latin typeface="微软雅黑" panose="020B0503020204020204" charset="-122"/>
                <a:ea typeface="微软雅黑" panose="020B0503020204020204" charset="-122"/>
              </a:rPr>
              <a:t>Firefox </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浏览器等。</a:t>
            </a:r>
            <a:endParaRPr lang="zh-CN" altLang="en-US" sz="1600" b="0" dirty="0" smtClean="0">
              <a:solidFill>
                <a:schemeClr val="tx1">
                  <a:lumMod val="85000"/>
                  <a:lumOff val="15000"/>
                </a:schemeClr>
              </a:solidFill>
              <a:latin typeface="微软雅黑" panose="020B0503020204020204" charset="-122"/>
              <a:ea typeface="微软雅黑" panose="020B0503020204020204" charset="-122"/>
            </a:endParaRPr>
          </a:p>
          <a:p>
            <a:pPr indent="541655"/>
            <a:r>
              <a:rPr lang="en-US" altLang="zh-CN" sz="1600" b="0" dirty="0" smtClean="0">
                <a:solidFill>
                  <a:schemeClr val="tx1">
                    <a:lumMod val="85000"/>
                    <a:lumOff val="15000"/>
                  </a:schemeClr>
                </a:solidFill>
                <a:latin typeface="微软雅黑" panose="020B0503020204020204" charset="-122"/>
                <a:ea typeface="微软雅黑" panose="020B0503020204020204" charset="-122"/>
              </a:rPr>
              <a:t>-ms-</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a:t>
            </a:r>
            <a:r>
              <a:rPr lang="zh-CN" altLang="en-US" sz="1600" dirty="0" smtClean="0">
                <a:solidFill>
                  <a:schemeClr val="tx1">
                    <a:lumMod val="85000"/>
                    <a:lumOff val="15000"/>
                  </a:schemeClr>
                </a:solidFill>
                <a:latin typeface="微软雅黑" panose="020B0503020204020204" charset="-122"/>
                <a:ea typeface="微软雅黑" panose="020B0503020204020204" charset="-122"/>
                <a:sym typeface="+mn-ea"/>
              </a:rPr>
              <a:t>Trident内核、</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适用于</a:t>
            </a:r>
            <a:r>
              <a:rPr lang="en-US" altLang="zh-CN" sz="1600" b="0" dirty="0" smtClean="0">
                <a:solidFill>
                  <a:schemeClr val="tx1">
                    <a:lumMod val="85000"/>
                    <a:lumOff val="15000"/>
                  </a:schemeClr>
                </a:solidFill>
                <a:latin typeface="微软雅黑" panose="020B0503020204020204" charset="-122"/>
                <a:ea typeface="微软雅黑" panose="020B0503020204020204" charset="-122"/>
              </a:rPr>
              <a:t>IE </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浏览器。</a:t>
            </a:r>
            <a:endParaRPr lang="zh-CN" altLang="en-US" sz="1600" b="0" dirty="0" smtClean="0">
              <a:solidFill>
                <a:schemeClr val="tx1">
                  <a:lumMod val="85000"/>
                  <a:lumOff val="15000"/>
                </a:schemeClr>
              </a:solidFill>
              <a:latin typeface="微软雅黑" panose="020B0503020204020204" charset="-122"/>
              <a:ea typeface="微软雅黑" panose="020B0503020204020204" charset="-122"/>
            </a:endParaRPr>
          </a:p>
          <a:p>
            <a:pPr indent="541655"/>
            <a:r>
              <a:rPr lang="en-US" altLang="zh-CN" sz="1600" b="0" dirty="0" smtClean="0">
                <a:solidFill>
                  <a:schemeClr val="tx1">
                    <a:lumMod val="85000"/>
                    <a:lumOff val="15000"/>
                  </a:schemeClr>
                </a:solidFill>
                <a:latin typeface="微软雅黑" panose="020B0503020204020204" charset="-122"/>
                <a:ea typeface="微软雅黑" panose="020B0503020204020204" charset="-122"/>
              </a:rPr>
              <a:t>-o-</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：适用于</a:t>
            </a:r>
            <a:r>
              <a:rPr lang="zh-CN" altLang="en-US" sz="1600" dirty="0" smtClean="0">
                <a:solidFill>
                  <a:schemeClr val="tx1">
                    <a:lumMod val="85000"/>
                    <a:lumOff val="15000"/>
                  </a:schemeClr>
                </a:solidFill>
                <a:latin typeface="微软雅黑" panose="020B0503020204020204" charset="-122"/>
                <a:ea typeface="微软雅黑" panose="020B0503020204020204" charset="-122"/>
                <a:sym typeface="+mn-ea"/>
              </a:rPr>
              <a:t>Presto内核、</a:t>
            </a:r>
            <a:r>
              <a:rPr lang="en-US" altLang="zh-CN" sz="1600" b="0" dirty="0" smtClean="0">
                <a:solidFill>
                  <a:schemeClr val="tx1">
                    <a:lumMod val="85000"/>
                    <a:lumOff val="15000"/>
                  </a:schemeClr>
                </a:solidFill>
                <a:latin typeface="微软雅黑" panose="020B0503020204020204" charset="-122"/>
                <a:ea typeface="微软雅黑" panose="020B0503020204020204" charset="-122"/>
              </a:rPr>
              <a:t>Opera </a:t>
            </a:r>
            <a:r>
              <a:rPr lang="zh-CN" altLang="en-US" sz="1600" b="0" dirty="0" smtClean="0">
                <a:solidFill>
                  <a:schemeClr val="tx1">
                    <a:lumMod val="85000"/>
                    <a:lumOff val="15000"/>
                  </a:schemeClr>
                </a:solidFill>
                <a:latin typeface="微软雅黑" panose="020B0503020204020204" charset="-122"/>
                <a:ea typeface="微软雅黑" panose="020B0503020204020204" charset="-122"/>
              </a:rPr>
              <a:t>浏览器。</a:t>
            </a:r>
            <a:endParaRPr lang="zh-CN" altLang="en-US" sz="1600" b="0" dirty="0" smtClean="0">
              <a:solidFill>
                <a:schemeClr val="tx1">
                  <a:lumMod val="85000"/>
                  <a:lumOff val="15000"/>
                </a:schemeClr>
              </a:solidFill>
              <a:latin typeface="微软雅黑" panose="020B0503020204020204" charset="-122"/>
              <a:ea typeface="微软雅黑" panose="020B0503020204020204" charset="-122"/>
            </a:endParaRPr>
          </a:p>
          <a:p>
            <a:pPr indent="541655"/>
            <a:r>
              <a:rPr lang="zh-CN" altLang="en-US" sz="1600" b="0" dirty="0" smtClean="0">
                <a:solidFill>
                  <a:schemeClr val="tx1">
                    <a:lumMod val="85000"/>
                    <a:lumOff val="15000"/>
                  </a:schemeClr>
                </a:solidFill>
                <a:latin typeface="微软雅黑" panose="020B0503020204020204" charset="-122"/>
                <a:ea typeface="微软雅黑" panose="020B0503020204020204" charset="-122"/>
              </a:rPr>
              <a:t>而这些不同内核的浏览器，CSS3属性（部分需要添加前缀的属性）对应需要添加不同的前缀，也将其称之为浏览器的私有前缀，添加上私有前缀之后的CSS3属性可以说是对应浏览器的私有属性：</a:t>
            </a:r>
            <a:endParaRPr lang="zh-CN" altLang="en-US" sz="1600" b="0" dirty="0" smtClean="0">
              <a:solidFill>
                <a:schemeClr val="tx1">
                  <a:lumMod val="85000"/>
                  <a:lumOff val="15000"/>
                </a:schemeClr>
              </a:solidFill>
              <a:latin typeface="微软雅黑" panose="020B0503020204020204" charset="-122"/>
              <a:ea typeface="微软雅黑" panose="020B0503020204020204" charset="-122"/>
            </a:endParaRPr>
          </a:p>
          <a:p>
            <a:endParaRPr lang="zh-CN" altLang="en-US" dirty="0" smtClean="0">
              <a:solidFill>
                <a:schemeClr val="tx1">
                  <a:lumMod val="85000"/>
                  <a:lumOff val="15000"/>
                </a:schemeClr>
              </a:solidFill>
            </a:endParaRPr>
          </a:p>
          <a:p>
            <a:r>
              <a:rPr lang="zh-CN" altLang="en-US" dirty="0" smtClean="0">
                <a:solidFill>
                  <a:schemeClr val="tx1">
                    <a:lumMod val="85000"/>
                    <a:lumOff val="15000"/>
                  </a:schemeClr>
                </a:solidFill>
              </a:rPr>
              <a:t>    为了满足不同浏览器对</a:t>
            </a:r>
            <a:r>
              <a:rPr lang="en-US" altLang="zh-CN" dirty="0" smtClean="0">
                <a:solidFill>
                  <a:schemeClr val="tx1">
                    <a:lumMod val="85000"/>
                    <a:lumOff val="15000"/>
                  </a:schemeClr>
                </a:solidFill>
              </a:rPr>
              <a:t>CSS3</a:t>
            </a:r>
            <a:r>
              <a:rPr lang="zh-CN" altLang="en-US" dirty="0" smtClean="0">
                <a:solidFill>
                  <a:schemeClr val="tx1">
                    <a:lumMod val="85000"/>
                    <a:lumOff val="15000"/>
                  </a:schemeClr>
                </a:solidFill>
              </a:rPr>
              <a:t>新特性的支持，需要如下声明：</a:t>
            </a:r>
            <a:endParaRPr lang="zh-CN" altLang="en-US" dirty="0" smtClean="0">
              <a:solidFill>
                <a:schemeClr val="tx1">
                  <a:lumMod val="85000"/>
                  <a:lumOff val="15000"/>
                </a:schemeClr>
              </a:solidFill>
            </a:endParaRPr>
          </a:p>
          <a:p>
            <a:pPr>
              <a:lnSpc>
                <a:spcPts val="1800"/>
              </a:lnSpc>
              <a:spcBef>
                <a:spcPts val="0"/>
              </a:spcBef>
            </a:pP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div{-</a:t>
            </a:r>
            <a:r>
              <a:rPr lang="en-US" altLang="zh-CN" sz="16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moz</a:t>
            </a: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-animation: </a:t>
            </a:r>
            <a:r>
              <a:rPr lang="en-US" altLang="zh-CN" sz="16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myfirst</a:t>
            </a: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5s;        /* Firefox */</a:t>
            </a:r>
            <a:endPar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nSpc>
                <a:spcPts val="1800"/>
              </a:lnSpc>
              <a:spcBef>
                <a:spcPts val="0"/>
              </a:spcBef>
            </a:pP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webkit</a:t>
            </a: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-animation: </a:t>
            </a:r>
            <a:r>
              <a:rPr lang="en-US" altLang="zh-CN" sz="16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myfirst</a:t>
            </a: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5s;     /* Safari </a:t>
            </a:r>
            <a:r>
              <a:rPr lang="zh-CN" altLang="en-US"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和 </a:t>
            </a: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Chrome */</a:t>
            </a:r>
            <a:endPar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nSpc>
                <a:spcPts val="1800"/>
              </a:lnSpc>
              <a:spcBef>
                <a:spcPts val="0"/>
              </a:spcBef>
            </a:pP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-o-animation: </a:t>
            </a:r>
            <a:r>
              <a:rPr lang="en-US" altLang="zh-CN" sz="16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myfirst</a:t>
            </a: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5s;            /* Opera */</a:t>
            </a:r>
            <a:endPar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nSpc>
                <a:spcPts val="1800"/>
              </a:lnSpc>
              <a:spcBef>
                <a:spcPts val="0"/>
              </a:spcBef>
            </a:pP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-ms-animation: </a:t>
            </a:r>
            <a:r>
              <a:rPr lang="en-US" altLang="zh-CN" sz="16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myfirst</a:t>
            </a: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5s;          /* IE */</a:t>
            </a:r>
            <a:endPar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nSpc>
                <a:spcPts val="1800"/>
              </a:lnSpc>
              <a:spcBef>
                <a:spcPts val="0"/>
              </a:spcBef>
            </a:pP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animation: </a:t>
            </a:r>
            <a:r>
              <a:rPr lang="en-US" altLang="zh-CN" sz="16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myfirst</a:t>
            </a: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5s;                 /* </a:t>
            </a:r>
            <a:r>
              <a:rPr lang="zh-CN" altLang="en-US"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标准属性写在最后，*</a:t>
            </a: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endPar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nSpc>
                <a:spcPts val="1800"/>
              </a:lnSpc>
              <a:spcBef>
                <a:spcPts val="0"/>
              </a:spcBef>
            </a:pPr>
            <a:r>
              <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endParaRPr lang="en-US" altLang="zh-CN" sz="16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浏览器兼容性</a:t>
            </a:r>
            <a:endParaRPr lang="zh-CN" altLang="en-US" dirty="0"/>
          </a:p>
        </p:txBody>
      </p:sp>
      <p:sp>
        <p:nvSpPr>
          <p:cNvPr id="3" name="内容占位符 2"/>
          <p:cNvSpPr>
            <a:spLocks noGrp="1"/>
          </p:cNvSpPr>
          <p:nvPr>
            <p:ph idx="1"/>
          </p:nvPr>
        </p:nvSpPr>
        <p:spPr>
          <a:xfrm>
            <a:off x="409575" y="1400175"/>
            <a:ext cx="8509000" cy="3886199"/>
          </a:xfrm>
        </p:spPr>
        <p:txBody>
          <a:bodyPr>
            <a:noAutofit/>
          </a:bodyPr>
          <a:lstStyle/>
          <a:p>
            <a:pPr>
              <a:spcBef>
                <a:spcPts val="0"/>
              </a:spcBef>
              <a:spcAft>
                <a:spcPts val="0"/>
              </a:spcAft>
              <a:buNone/>
            </a:pPr>
            <a:r>
              <a:rPr lang="en-US" altLang="zh-CN" sz="1800" dirty="0"/>
              <a:t>2</a:t>
            </a:r>
            <a:r>
              <a:rPr lang="zh-CN" altLang="en-US" sz="1800" dirty="0"/>
              <a:t>．</a:t>
            </a:r>
            <a:r>
              <a:rPr lang="en-US" altLang="zh-CN" sz="1800" dirty="0"/>
              <a:t>CSS3 </a:t>
            </a:r>
            <a:r>
              <a:rPr lang="zh-CN" altLang="en-US" sz="1800" dirty="0"/>
              <a:t>前缀解决方案：</a:t>
            </a:r>
            <a:r>
              <a:rPr lang="zh-CN" altLang="en-US" sz="1800" dirty="0" smtClean="0"/>
              <a:t>多种解决方案</a:t>
            </a:r>
            <a:endParaRPr lang="zh-CN" altLang="en-US" sz="1800" dirty="0" smtClean="0"/>
          </a:p>
          <a:p>
            <a:pPr marL="0" indent="0">
              <a:spcBef>
                <a:spcPts val="0"/>
              </a:spcBef>
              <a:spcAft>
                <a:spcPts val="0"/>
              </a:spcAft>
              <a:buNone/>
            </a:pPr>
            <a:r>
              <a:rPr lang="zh-CN" altLang="en-US" sz="1800" dirty="0"/>
              <a:t>      引入</a:t>
            </a:r>
            <a:r>
              <a:rPr lang="en-US" altLang="zh-CN" sz="1800" dirty="0"/>
              <a:t>-prefix-free </a:t>
            </a:r>
            <a:r>
              <a:rPr lang="zh-CN" altLang="en-US" sz="1800" dirty="0"/>
              <a:t>类库</a:t>
            </a:r>
            <a:r>
              <a:rPr lang="zh-CN" altLang="en-US" sz="1800" dirty="0">
                <a:sym typeface="+mn-ea"/>
              </a:rPr>
              <a:t>（</a:t>
            </a:r>
            <a:r>
              <a:rPr lang="en-US" altLang="zh-CN" sz="1800" dirty="0">
                <a:sym typeface="+mn-ea"/>
              </a:rPr>
              <a:t>JavaScript </a:t>
            </a:r>
            <a:r>
              <a:rPr lang="zh-CN" altLang="en-US" sz="1800" dirty="0">
                <a:sym typeface="+mn-ea"/>
              </a:rPr>
              <a:t>工具库）</a:t>
            </a:r>
            <a:r>
              <a:rPr lang="zh-CN" altLang="en-US" sz="1800" dirty="0"/>
              <a:t>，自动帮助在</a:t>
            </a:r>
            <a:r>
              <a:rPr lang="en-US" altLang="zh-CN" sz="1800" dirty="0"/>
              <a:t>CSS </a:t>
            </a:r>
            <a:r>
              <a:rPr lang="zh-CN" altLang="en-US" sz="1800" dirty="0"/>
              <a:t>中添加相关的浏览器特有的前缀属性。</a:t>
            </a:r>
            <a:endParaRPr lang="zh-CN" altLang="en-US" sz="1800" dirty="0"/>
          </a:p>
          <a:p>
            <a:pPr>
              <a:spcBef>
                <a:spcPts val="0"/>
              </a:spcBef>
              <a:spcAft>
                <a:spcPts val="0"/>
              </a:spcAft>
              <a:buNone/>
            </a:pPr>
            <a:r>
              <a:rPr lang="en-US" altLang="zh-CN" sz="1800" dirty="0"/>
              <a:t>	  </a:t>
            </a:r>
            <a:r>
              <a:rPr lang="zh-CN" altLang="en-US" sz="1800" dirty="0"/>
              <a:t>引用方式如下：</a:t>
            </a:r>
            <a:endParaRPr lang="zh-CN" altLang="en-US" sz="1800" dirty="0"/>
          </a:p>
          <a:p>
            <a:pPr>
              <a:lnSpc>
                <a:spcPts val="1800"/>
              </a:lnSpc>
              <a:spcBef>
                <a:spcPts val="0"/>
              </a:spcBef>
              <a:spcAft>
                <a:spcPts val="0"/>
              </a:spcAft>
              <a:buNone/>
            </a:pPr>
            <a:r>
              <a:rPr lang="en-US" altLang="zh-CN" sz="1800" dirty="0">
                <a:solidFill>
                  <a:srgbClr val="FF0000"/>
                </a:solidFill>
              </a:rPr>
              <a:t>&lt;script src="http://cdn.gbtags.com/prefixfree/1.0.7/prefixfree.min.js"&gt;&lt;/script&gt;</a:t>
            </a:r>
            <a:endParaRPr lang="en-US" altLang="zh-CN" sz="1800" dirty="0">
              <a:solidFill>
                <a:srgbClr val="FF0000"/>
              </a:solidFill>
            </a:endParaRPr>
          </a:p>
          <a:p>
            <a:pPr>
              <a:lnSpc>
                <a:spcPts val="1800"/>
              </a:lnSpc>
              <a:spcBef>
                <a:spcPts val="0"/>
              </a:spcBef>
              <a:spcAft>
                <a:spcPts val="0"/>
              </a:spcAft>
              <a:buNone/>
            </a:pPr>
            <a:r>
              <a:rPr lang="en-US" altLang="zh-CN" sz="1800" dirty="0">
                <a:solidFill>
                  <a:srgbClr val="FF0000"/>
                </a:solidFill>
              </a:rPr>
              <a:t>&lt;script src=”http://</a:t>
            </a:r>
            <a:r>
              <a:rPr lang="en-US" altLang="zh-CN" sz="1800" dirty="0" smtClean="0">
                <a:solidFill>
                  <a:srgbClr val="FF0000"/>
                </a:solidFill>
              </a:rPr>
              <a:t>leaverou.github.com/prefixfree/prefixfree.min.js</a:t>
            </a:r>
            <a:r>
              <a:rPr lang="zh-CN" altLang="en-US" sz="1800" dirty="0" smtClean="0">
                <a:solidFill>
                  <a:srgbClr val="FF0000"/>
                </a:solidFill>
              </a:rPr>
              <a:t>“</a:t>
            </a:r>
            <a:r>
              <a:rPr lang="en-US" altLang="zh-CN" sz="1800" dirty="0" smtClean="0">
                <a:solidFill>
                  <a:srgbClr val="FF0000"/>
                </a:solidFill>
              </a:rPr>
              <a:t>&gt;&lt;/script</a:t>
            </a:r>
            <a:r>
              <a:rPr lang="zh-CN" altLang="en-US" sz="1800" dirty="0" smtClean="0"/>
              <a:t>从</a:t>
            </a:r>
            <a:r>
              <a:rPr lang="en-US" altLang="zh-CN" sz="1800" dirty="0">
                <a:hlinkClick r:id="rId1"/>
              </a:rPr>
              <a:t>http://leaverou.github.com/prefixfree/</a:t>
            </a:r>
            <a:r>
              <a:rPr lang="en-US" altLang="zh-CN" sz="1800" dirty="0"/>
              <a:t> </a:t>
            </a:r>
            <a:r>
              <a:rPr lang="zh-CN" altLang="en-US" sz="1800" dirty="0" smtClean="0"/>
              <a:t>上</a:t>
            </a:r>
            <a:r>
              <a:rPr lang="zh-CN" altLang="en-US" sz="1800" dirty="0"/>
              <a:t>直接下载</a:t>
            </a:r>
            <a:r>
              <a:rPr lang="zh-CN" altLang="en-US" sz="1800" dirty="0" smtClean="0"/>
              <a:t>到本地引</a:t>
            </a:r>
            <a:r>
              <a:rPr lang="zh-CN" altLang="en-US" sz="1800" dirty="0"/>
              <a:t>用</a:t>
            </a:r>
            <a:r>
              <a:rPr lang="zh-CN" altLang="en-US" sz="1800" dirty="0" smtClean="0"/>
              <a:t>。如下：</a:t>
            </a:r>
            <a:endParaRPr lang="zh-CN" altLang="en-US" sz="1800" dirty="0"/>
          </a:p>
          <a:p>
            <a:pPr>
              <a:lnSpc>
                <a:spcPts val="1800"/>
              </a:lnSpc>
              <a:spcBef>
                <a:spcPts val="0"/>
              </a:spcBef>
              <a:spcAft>
                <a:spcPts val="0"/>
              </a:spcAft>
              <a:buNone/>
            </a:pPr>
            <a:r>
              <a:rPr lang="en-US" altLang="zh-CN" sz="1800" dirty="0" smtClean="0">
                <a:solidFill>
                  <a:srgbClr val="FF0000"/>
                </a:solidFill>
              </a:rPr>
              <a:t>    &lt;</a:t>
            </a:r>
            <a:r>
              <a:rPr lang="en-US" altLang="zh-CN" sz="1800" dirty="0">
                <a:solidFill>
                  <a:srgbClr val="FF0000"/>
                </a:solidFill>
              </a:rPr>
              <a:t>script src="js/prefixfree.min.js"&gt;&lt;/script&gt;</a:t>
            </a:r>
            <a:endParaRPr lang="en-US" altLang="zh-CN" sz="1800" dirty="0">
              <a:solidFill>
                <a:srgbClr val="FF0000"/>
              </a:solidFill>
            </a:endParaRPr>
          </a:p>
          <a:p>
            <a:pPr>
              <a:lnSpc>
                <a:spcPts val="1800"/>
              </a:lnSpc>
              <a:spcBef>
                <a:spcPts val="0"/>
              </a:spcBef>
              <a:spcAft>
                <a:spcPts val="0"/>
              </a:spcAft>
              <a:buNone/>
            </a:pPr>
            <a:endParaRPr lang="zh-CN" altLang="en-US" sz="1800" dirty="0">
              <a:solidFill>
                <a:srgbClr val="FF0000"/>
              </a:solidFill>
            </a:endParaRPr>
          </a:p>
          <a:p>
            <a:pPr>
              <a:buNone/>
            </a:pPr>
            <a:r>
              <a:rPr lang="en-US" altLang="zh-CN" sz="1800" dirty="0"/>
              <a:t>      编辑器autoprefixer</a:t>
            </a:r>
            <a:endParaRPr lang="en-US" altLang="zh-CN" sz="1800" dirty="0"/>
          </a:p>
          <a:p>
            <a:pPr>
              <a:buNone/>
            </a:pPr>
            <a:r>
              <a:rPr lang="en-US" altLang="zh-CN" sz="1800" dirty="0"/>
              <a:t>      预处理器中的混合宏</a:t>
            </a:r>
            <a:endParaRPr lang="en-US" altLang="zh-CN" sz="1800" dirty="0"/>
          </a:p>
          <a:p>
            <a:pPr>
              <a:buNone/>
            </a:pPr>
            <a:endParaRPr lang="en-US" altLang="zh-CN" sz="1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浏览器兼容性</a:t>
            </a:r>
            <a:endParaRPr lang="zh-CN" altLang="en-US" dirty="0"/>
          </a:p>
        </p:txBody>
      </p:sp>
      <p:sp>
        <p:nvSpPr>
          <p:cNvPr id="3" name="内容占位符 2"/>
          <p:cNvSpPr>
            <a:spLocks noGrp="1"/>
          </p:cNvSpPr>
          <p:nvPr>
            <p:ph idx="1"/>
          </p:nvPr>
        </p:nvSpPr>
        <p:spPr>
          <a:xfrm>
            <a:off x="377825" y="1013460"/>
            <a:ext cx="8388350" cy="5015865"/>
          </a:xfrm>
        </p:spPr>
        <p:txBody>
          <a:bodyPr/>
          <a:lstStyle/>
          <a:p>
            <a:pPr>
              <a:buNone/>
            </a:pPr>
            <a:r>
              <a:rPr lang="en-US" altLang="zh-CN" sz="1600" b="1" dirty="0"/>
              <a:t>3</a:t>
            </a:r>
            <a:r>
              <a:rPr lang="zh-CN" altLang="en-US" sz="1600" b="1" dirty="0"/>
              <a:t>．</a:t>
            </a:r>
            <a:r>
              <a:rPr lang="en-US" altLang="zh-CN" sz="1600" b="1" dirty="0"/>
              <a:t>CSS </a:t>
            </a:r>
            <a:r>
              <a:rPr lang="zh-CN" altLang="en-US" sz="1600" b="1" dirty="0"/>
              <a:t>样式重置方</a:t>
            </a:r>
            <a:r>
              <a:rPr lang="zh-CN" altLang="en-US" sz="1600" b="1" dirty="0" smtClean="0"/>
              <a:t>案</a:t>
            </a:r>
            <a:endParaRPr lang="en-US" altLang="zh-CN" sz="1600" b="1" dirty="0" smtClean="0"/>
          </a:p>
          <a:p>
            <a:pPr marL="0" indent="0">
              <a:buNone/>
            </a:pPr>
            <a:r>
              <a:rPr lang="zh-CN" altLang="en-US" sz="1600" dirty="0" smtClean="0"/>
              <a:t>（</a:t>
            </a:r>
            <a:r>
              <a:rPr lang="en-US" altLang="zh-CN" sz="1600" dirty="0" smtClean="0"/>
              <a:t>1</a:t>
            </a:r>
            <a:r>
              <a:rPr lang="zh-CN" altLang="en-US" sz="1600" dirty="0" smtClean="0"/>
              <a:t>）</a:t>
            </a:r>
            <a:r>
              <a:rPr lang="en-US" altLang="zh-CN" sz="1600" dirty="0" smtClean="0"/>
              <a:t>HTML 标签在浏览器中都有默认的样式，但是不同的浏览器的默认样式存在差别。</a:t>
            </a:r>
            <a:endParaRPr lang="en-US" altLang="zh-CN" sz="1600" dirty="0" smtClean="0"/>
          </a:p>
          <a:p>
            <a:pPr marL="0" indent="0">
              <a:buNone/>
            </a:pPr>
            <a:r>
              <a:rPr lang="en-US" altLang="zh-CN" sz="1600" dirty="0" smtClean="0"/>
              <a:t>       例如 ul 默认带有缩进样式，在IE下它的缩进是由margin实现，在Firefox下是由padding实现的。</a:t>
            </a:r>
            <a:endParaRPr lang="en-US" altLang="zh-CN" sz="1600" dirty="0" smtClean="0"/>
          </a:p>
          <a:p>
            <a:pPr marL="0" indent="0">
              <a:buNone/>
            </a:pPr>
            <a:r>
              <a:rPr lang="en-US" altLang="zh-CN" sz="1600" dirty="0" smtClean="0"/>
              <a:t>（2）开发时浏览器的默认样式可能会给我们带来多浏览器兼容性问题。</a:t>
            </a:r>
            <a:r>
              <a:rPr lang="zh-CN" altLang="en-US" sz="1600" dirty="0" smtClean="0"/>
              <a:t>一种</a:t>
            </a:r>
            <a:r>
              <a:rPr lang="en-US" altLang="zh-CN" sz="1600" dirty="0" smtClean="0"/>
              <a:t>解决方式是一开始就将浏览器的默认样式全部覆盖掉，从而尽可能地避免跨浏览器的差异，这就是 css reset。</a:t>
            </a:r>
            <a:r>
              <a:rPr lang="zh-CN" altLang="en-US" sz="1600" dirty="0" smtClean="0"/>
              <a:t>但大量重置</a:t>
            </a:r>
            <a:r>
              <a:rPr lang="en-US" altLang="zh-CN" sz="1600" dirty="0" smtClean="0"/>
              <a:t>CSS</a:t>
            </a:r>
            <a:r>
              <a:rPr lang="zh-CN" altLang="en-US" sz="1600" dirty="0" smtClean="0"/>
              <a:t>样式的方案显得有点过于笨重。</a:t>
            </a:r>
            <a:endParaRPr lang="en-US" altLang="zh-CN" sz="1600" dirty="0" smtClean="0"/>
          </a:p>
          <a:p>
            <a:pPr marL="0" indent="0">
              <a:buNone/>
            </a:pPr>
            <a:r>
              <a:rPr lang="en-US" altLang="zh-CN" sz="1600" dirty="0" smtClean="0"/>
              <a:t>       </a:t>
            </a:r>
            <a:r>
              <a:rPr lang="en-US" altLang="zh-CN" sz="1600" dirty="0" err="1" smtClean="0"/>
              <a:t>Normalize.css</a:t>
            </a:r>
            <a:r>
              <a:rPr lang="en-US" altLang="zh-CN" sz="1600" dirty="0" smtClean="0"/>
              <a:t> </a:t>
            </a:r>
            <a:r>
              <a:rPr lang="zh-CN" altLang="en-US" sz="1600" dirty="0"/>
              <a:t>是一个很小的</a:t>
            </a:r>
            <a:r>
              <a:rPr lang="en-US" altLang="zh-CN" sz="1600" dirty="0"/>
              <a:t>CSS </a:t>
            </a:r>
            <a:r>
              <a:rPr lang="zh-CN" altLang="en-US" sz="1600" dirty="0"/>
              <a:t>文件，在默认</a:t>
            </a:r>
            <a:r>
              <a:rPr lang="en-US" altLang="zh-CN" sz="1600" dirty="0"/>
              <a:t>HTML </a:t>
            </a:r>
            <a:r>
              <a:rPr lang="zh-CN" altLang="en-US" sz="1600" dirty="0"/>
              <a:t>元素样式上提供了跨</a:t>
            </a:r>
            <a:r>
              <a:rPr lang="zh-CN" altLang="en-US" sz="1600" dirty="0" smtClean="0"/>
              <a:t>浏览</a:t>
            </a:r>
            <a:r>
              <a:rPr lang="zh-CN" altLang="en-US" sz="1600" dirty="0"/>
              <a:t>器的高度一致性。相比于传统的</a:t>
            </a:r>
            <a:r>
              <a:rPr lang="en-US" altLang="zh-CN" sz="1600" dirty="0"/>
              <a:t>CSS reset</a:t>
            </a:r>
            <a:r>
              <a:rPr lang="zh-CN" altLang="en-US" sz="1600" dirty="0"/>
              <a:t>，</a:t>
            </a:r>
            <a:r>
              <a:rPr lang="en-US" altLang="zh-CN" sz="1600" dirty="0"/>
              <a:t>Normalize.css </a:t>
            </a:r>
            <a:r>
              <a:rPr lang="zh-CN" altLang="en-US" sz="1600" dirty="0"/>
              <a:t>是一种</a:t>
            </a:r>
            <a:r>
              <a:rPr lang="zh-CN" altLang="en-US" sz="1600" dirty="0" smtClean="0"/>
              <a:t>现</a:t>
            </a:r>
            <a:r>
              <a:rPr lang="zh-CN" altLang="en-US" sz="1600" dirty="0"/>
              <a:t>代的、为</a:t>
            </a:r>
            <a:r>
              <a:rPr lang="en-US" altLang="zh-CN" sz="1600" dirty="0"/>
              <a:t>HTML5 </a:t>
            </a:r>
            <a:r>
              <a:rPr lang="zh-CN" altLang="en-US" sz="1600" dirty="0"/>
              <a:t>准备的优质替代方案。</a:t>
            </a:r>
            <a:endParaRPr lang="en-US" altLang="zh-CN" sz="1600" dirty="0" smtClean="0"/>
          </a:p>
          <a:p>
            <a:pPr marL="0" indent="0">
              <a:buNone/>
            </a:pPr>
            <a:r>
              <a:rPr lang="zh-CN" altLang="en-US" sz="1600" dirty="0" smtClean="0"/>
              <a:t>       用</a:t>
            </a:r>
            <a:r>
              <a:rPr lang="zh-CN" altLang="en-US" sz="1600" dirty="0"/>
              <a:t>户可以从</a:t>
            </a:r>
            <a:r>
              <a:rPr lang="en-US" altLang="zh-CN" sz="1600" dirty="0"/>
              <a:t>Github </a:t>
            </a:r>
            <a:r>
              <a:rPr lang="zh-CN" altLang="en-US" sz="1600" dirty="0"/>
              <a:t>下载</a:t>
            </a:r>
            <a:r>
              <a:rPr lang="en-US" altLang="zh-CN" sz="1600" dirty="0"/>
              <a:t>Normalize.css</a:t>
            </a:r>
            <a:r>
              <a:rPr lang="zh-CN" altLang="en-US" sz="1600" dirty="0"/>
              <a:t>，然后引用到页面中就可以。也可以</a:t>
            </a:r>
            <a:r>
              <a:rPr lang="zh-CN" altLang="en-US" sz="1600" dirty="0" smtClean="0"/>
              <a:t>在</a:t>
            </a:r>
            <a:r>
              <a:rPr lang="en-US" altLang="zh-CN" sz="1600" dirty="0" err="1" smtClean="0"/>
              <a:t>Normalize.css</a:t>
            </a:r>
            <a:r>
              <a:rPr lang="en-US" altLang="zh-CN" sz="1600" dirty="0" smtClean="0"/>
              <a:t> </a:t>
            </a:r>
            <a:r>
              <a:rPr lang="zh-CN" altLang="en-US" sz="1600" dirty="0"/>
              <a:t>源码的基础上重新编写，在必要的时候用自己写的</a:t>
            </a:r>
            <a:r>
              <a:rPr lang="en-US" altLang="zh-CN" sz="1600" dirty="0"/>
              <a:t>CSS </a:t>
            </a:r>
            <a:r>
              <a:rPr lang="zh-CN" altLang="en-US" sz="1600" dirty="0"/>
              <a:t>覆盖默认值。</a:t>
            </a:r>
            <a:endParaRPr lang="zh-CN" altLang="en-US" sz="1600" dirty="0"/>
          </a:p>
          <a:p>
            <a:pPr>
              <a:buNone/>
            </a:pPr>
            <a:r>
              <a:rPr lang="en-US" altLang="zh-CN" sz="1200" dirty="0" smtClean="0">
                <a:solidFill>
                  <a:srgbClr val="FF0000"/>
                </a:solidFill>
              </a:rPr>
              <a:t>    &lt;</a:t>
            </a:r>
            <a:r>
              <a:rPr lang="en-US" altLang="zh-CN" sz="1200" dirty="0">
                <a:solidFill>
                  <a:srgbClr val="FF0000"/>
                </a:solidFill>
              </a:rPr>
              <a:t>link rel="stylesheet" href="css/normalize.css" type="text/</a:t>
            </a:r>
            <a:r>
              <a:rPr lang="en-US" altLang="zh-CN" sz="1200" dirty="0" err="1">
                <a:solidFill>
                  <a:srgbClr val="FF0000"/>
                </a:solidFill>
              </a:rPr>
              <a:t>css</a:t>
            </a:r>
            <a:r>
              <a:rPr lang="en-US" altLang="zh-CN" sz="1200" dirty="0" smtClean="0">
                <a:solidFill>
                  <a:srgbClr val="FF0000"/>
                </a:solidFill>
              </a:rPr>
              <a:t>"&gt;</a:t>
            </a:r>
            <a:endParaRPr lang="en-US" altLang="zh-CN" sz="1200" dirty="0" smtClean="0">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zh-CN" dirty="0"/>
              <a:t>CSS3 </a:t>
            </a:r>
            <a:r>
              <a:rPr lang="zh-CN" altLang="en-US" dirty="0"/>
              <a:t>边框</a:t>
            </a:r>
            <a:endParaRPr lang="zh-CN" altLang="en-US" dirty="0"/>
          </a:p>
        </p:txBody>
      </p:sp>
      <p:sp>
        <p:nvSpPr>
          <p:cNvPr id="116739" name="Rectangle 3"/>
          <p:cNvSpPr>
            <a:spLocks noGrp="1" noChangeArrowheads="1"/>
          </p:cNvSpPr>
          <p:nvPr>
            <p:ph idx="1"/>
          </p:nvPr>
        </p:nvSpPr>
        <p:spPr>
          <a:xfrm>
            <a:off x="533400" y="1676400"/>
            <a:ext cx="8509000" cy="685800"/>
          </a:xfrm>
        </p:spPr>
        <p:txBody>
          <a:bodyPr>
            <a:normAutofit/>
          </a:bodyPr>
          <a:lstStyle/>
          <a:p>
            <a:pPr>
              <a:spcBef>
                <a:spcPts val="0"/>
              </a:spcBef>
              <a:spcAft>
                <a:spcPts val="0"/>
              </a:spcAft>
              <a:buNone/>
            </a:pPr>
            <a:r>
              <a:rPr lang="zh-CN" altLang="en-US" sz="1800" dirty="0">
                <a:ea typeface="宋体" panose="02010600030101010101" pitchFamily="2" charset="-122"/>
              </a:rPr>
              <a:t> </a:t>
            </a:r>
            <a:r>
              <a:rPr lang="zh-CN" altLang="en-US" sz="1800" dirty="0" smtClean="0">
                <a:ea typeface="宋体" panose="02010600030101010101" pitchFamily="2" charset="-122"/>
              </a:rPr>
              <a:t>      </a:t>
            </a:r>
            <a:r>
              <a:rPr lang="en-US" altLang="zh-CN" sz="1800" dirty="0" smtClean="0"/>
              <a:t>CSS3</a:t>
            </a:r>
            <a:r>
              <a:rPr lang="zh-CN" altLang="zh-CN" sz="1800" dirty="0"/>
              <a:t>具有</a:t>
            </a:r>
            <a:r>
              <a:rPr lang="en-US" altLang="zh-CN" sz="1800" dirty="0"/>
              <a:t>3</a:t>
            </a:r>
            <a:r>
              <a:rPr lang="zh-CN" altLang="zh-CN" sz="1800" dirty="0"/>
              <a:t>个边框属性</a:t>
            </a:r>
            <a:endParaRPr lang="zh-CN" altLang="zh-CN" sz="1800" dirty="0"/>
          </a:p>
        </p:txBody>
      </p:sp>
      <p:graphicFrame>
        <p:nvGraphicFramePr>
          <p:cNvPr id="11" name="表格 10"/>
          <p:cNvGraphicFramePr>
            <a:graphicFrameLocks noGrp="1"/>
          </p:cNvGraphicFramePr>
          <p:nvPr>
            <p:custDataLst>
              <p:tags r:id="rId1"/>
            </p:custDataLst>
          </p:nvPr>
        </p:nvGraphicFramePr>
        <p:xfrm>
          <a:off x="1676400" y="2438400"/>
          <a:ext cx="6172200" cy="1143000"/>
        </p:xfrm>
        <a:graphic>
          <a:graphicData uri="http://schemas.openxmlformats.org/drawingml/2006/table">
            <a:tbl>
              <a:tblPr>
                <a:tableStyleId>{5DA37D80-6434-44D0-A028-1B22A696006F}</a:tableStyleId>
              </a:tblPr>
              <a:tblGrid>
                <a:gridCol w="1913255"/>
                <a:gridCol w="4258945"/>
              </a:tblGrid>
              <a:tr h="285750">
                <a:tc>
                  <a:txBody>
                    <a:bodyPr/>
                    <a:lstStyle/>
                    <a:p>
                      <a:pPr algn="ctr">
                        <a:lnSpc>
                          <a:spcPts val="1200"/>
                        </a:lnSpc>
                        <a:spcAft>
                          <a:spcPts val="0"/>
                        </a:spcAft>
                      </a:pPr>
                      <a:r>
                        <a:rPr lang="zh-CN" sz="1400" kern="100" dirty="0">
                          <a:latin typeface="微软雅黑" panose="020B0503020204020204" charset="-122"/>
                          <a:ea typeface="微软雅黑" panose="020B0503020204020204" charset="-122"/>
                        </a:rPr>
                        <a:t>属性</a:t>
                      </a:r>
                      <a:endParaRPr lang="zh-CN" sz="1800" kern="100" dirty="0">
                        <a:latin typeface="微软雅黑" panose="020B0503020204020204" charset="-122"/>
                        <a:ea typeface="微软雅黑" panose="020B0503020204020204" charset="-122"/>
                      </a:endParaRPr>
                    </a:p>
                  </a:txBody>
                  <a:tcPr marL="68580" marR="68580" marT="0" marB="0" anchor="ctr"/>
                </a:tc>
                <a:tc>
                  <a:txBody>
                    <a:bodyPr/>
                    <a:lstStyle/>
                    <a:p>
                      <a:pPr algn="ctr">
                        <a:lnSpc>
                          <a:spcPts val="1200"/>
                        </a:lnSpc>
                        <a:spcAft>
                          <a:spcPts val="0"/>
                        </a:spcAft>
                      </a:pPr>
                      <a:r>
                        <a:rPr lang="zh-CN" sz="1400" kern="100" dirty="0">
                          <a:latin typeface="微软雅黑" panose="020B0503020204020204" charset="-122"/>
                          <a:ea typeface="微软雅黑" panose="020B0503020204020204" charset="-122"/>
                        </a:rPr>
                        <a:t>描述</a:t>
                      </a:r>
                      <a:endParaRPr lang="zh-CN" sz="1800" kern="100" dirty="0">
                        <a:latin typeface="微软雅黑" panose="020B0503020204020204" charset="-122"/>
                        <a:ea typeface="微软雅黑" panose="020B0503020204020204" charset="-122"/>
                      </a:endParaRPr>
                    </a:p>
                  </a:txBody>
                  <a:tcPr marL="68580" marR="68580" marT="0" marB="0" anchor="ctr"/>
                </a:tc>
              </a:tr>
              <a:tr h="285750">
                <a:tc>
                  <a:txBody>
                    <a:bodyPr/>
                    <a:lstStyle/>
                    <a:p>
                      <a:pPr indent="111760" algn="ctr">
                        <a:lnSpc>
                          <a:spcPts val="1200"/>
                        </a:lnSpc>
                        <a:spcAft>
                          <a:spcPts val="0"/>
                        </a:spcAft>
                      </a:pPr>
                      <a:r>
                        <a:rPr lang="en-US" sz="1400" kern="100" dirty="0">
                          <a:latin typeface="微软雅黑" panose="020B0503020204020204" charset="-122"/>
                          <a:ea typeface="微软雅黑" panose="020B0503020204020204" charset="-122"/>
                        </a:rPr>
                        <a:t>border-image</a:t>
                      </a:r>
                      <a:endParaRPr lang="zh-CN" sz="1800" kern="100" dirty="0">
                        <a:latin typeface="微软雅黑" panose="020B0503020204020204" charset="-122"/>
                        <a:ea typeface="微软雅黑" panose="020B0503020204020204" charset="-122"/>
                      </a:endParaRPr>
                    </a:p>
                  </a:txBody>
                  <a:tcPr marL="68580" marR="68580" marT="0" marB="0" anchor="ctr"/>
                </a:tc>
                <a:tc>
                  <a:txBody>
                    <a:bodyPr/>
                    <a:lstStyle/>
                    <a:p>
                      <a:pPr indent="114300" algn="ctr">
                        <a:lnSpc>
                          <a:spcPts val="1200"/>
                        </a:lnSpc>
                        <a:spcAft>
                          <a:spcPts val="0"/>
                        </a:spcAft>
                      </a:pPr>
                      <a:r>
                        <a:rPr lang="zh-CN" sz="1400" kern="100" dirty="0">
                          <a:latin typeface="微软雅黑" panose="020B0503020204020204" charset="-122"/>
                          <a:ea typeface="微软雅黑" panose="020B0503020204020204" charset="-122"/>
                        </a:rPr>
                        <a:t>设置所有</a:t>
                      </a:r>
                      <a:r>
                        <a:rPr lang="en-US" sz="1400" kern="100" dirty="0">
                          <a:latin typeface="微软雅黑" panose="020B0503020204020204" charset="-122"/>
                          <a:ea typeface="微软雅黑" panose="020B0503020204020204" charset="-122"/>
                        </a:rPr>
                        <a:t>border-image-*</a:t>
                      </a:r>
                      <a:r>
                        <a:rPr lang="zh-CN" sz="1400" kern="100" dirty="0">
                          <a:latin typeface="微软雅黑" panose="020B0503020204020204" charset="-122"/>
                          <a:ea typeface="微软雅黑" panose="020B0503020204020204" charset="-122"/>
                        </a:rPr>
                        <a:t>属性的复合属性。</a:t>
                      </a:r>
                      <a:endParaRPr lang="zh-CN" sz="1800" kern="100" dirty="0">
                        <a:latin typeface="微软雅黑" panose="020B0503020204020204" charset="-122"/>
                        <a:ea typeface="微软雅黑" panose="020B0503020204020204" charset="-122"/>
                      </a:endParaRPr>
                    </a:p>
                  </a:txBody>
                  <a:tcPr marL="68580" marR="68580" marT="0" marB="0" anchor="ctr"/>
                </a:tc>
              </a:tr>
              <a:tr h="285750">
                <a:tc>
                  <a:txBody>
                    <a:bodyPr/>
                    <a:lstStyle/>
                    <a:p>
                      <a:pPr indent="111760" algn="ctr">
                        <a:lnSpc>
                          <a:spcPts val="1200"/>
                        </a:lnSpc>
                        <a:spcAft>
                          <a:spcPts val="0"/>
                        </a:spcAft>
                      </a:pPr>
                      <a:r>
                        <a:rPr lang="en-US" sz="1400" kern="100">
                          <a:latin typeface="微软雅黑" panose="020B0503020204020204" charset="-122"/>
                          <a:ea typeface="微软雅黑" panose="020B0503020204020204" charset="-122"/>
                        </a:rPr>
                        <a:t>border-radius</a:t>
                      </a:r>
                      <a:endParaRPr lang="zh-CN" sz="1800" kern="100">
                        <a:latin typeface="微软雅黑" panose="020B0503020204020204" charset="-122"/>
                        <a:ea typeface="微软雅黑" panose="020B0503020204020204" charset="-122"/>
                      </a:endParaRPr>
                    </a:p>
                  </a:txBody>
                  <a:tcPr marL="68580" marR="68580" marT="0" marB="0" anchor="ctr"/>
                </a:tc>
                <a:tc>
                  <a:txBody>
                    <a:bodyPr/>
                    <a:lstStyle/>
                    <a:p>
                      <a:pPr indent="114300" algn="ctr">
                        <a:lnSpc>
                          <a:spcPts val="1200"/>
                        </a:lnSpc>
                        <a:spcAft>
                          <a:spcPts val="0"/>
                        </a:spcAft>
                      </a:pPr>
                      <a:r>
                        <a:rPr lang="zh-CN" sz="1400" kern="100" dirty="0">
                          <a:latin typeface="微软雅黑" panose="020B0503020204020204" charset="-122"/>
                          <a:ea typeface="微软雅黑" panose="020B0503020204020204" charset="-122"/>
                        </a:rPr>
                        <a:t>设置所有四个</a:t>
                      </a:r>
                      <a:r>
                        <a:rPr lang="en-US" sz="1400" kern="100" dirty="0">
                          <a:latin typeface="微软雅黑" panose="020B0503020204020204" charset="-122"/>
                          <a:ea typeface="微软雅黑" panose="020B0503020204020204" charset="-122"/>
                        </a:rPr>
                        <a:t>border-*-radius</a:t>
                      </a:r>
                      <a:r>
                        <a:rPr lang="zh-CN" sz="1400" kern="100" dirty="0">
                          <a:latin typeface="微软雅黑" panose="020B0503020204020204" charset="-122"/>
                          <a:ea typeface="微软雅黑" panose="020B0503020204020204" charset="-122"/>
                        </a:rPr>
                        <a:t>属性的复合属性。</a:t>
                      </a:r>
                      <a:endParaRPr lang="zh-CN" sz="1800" kern="100" dirty="0">
                        <a:latin typeface="微软雅黑" panose="020B0503020204020204" charset="-122"/>
                        <a:ea typeface="微软雅黑" panose="020B0503020204020204" charset="-122"/>
                      </a:endParaRPr>
                    </a:p>
                  </a:txBody>
                  <a:tcPr marL="68580" marR="68580" marT="0" marB="0" anchor="ctr"/>
                </a:tc>
              </a:tr>
              <a:tr h="285750">
                <a:tc>
                  <a:txBody>
                    <a:bodyPr/>
                    <a:lstStyle/>
                    <a:p>
                      <a:pPr indent="111760" algn="ctr">
                        <a:lnSpc>
                          <a:spcPts val="1200"/>
                        </a:lnSpc>
                        <a:spcAft>
                          <a:spcPts val="0"/>
                        </a:spcAft>
                      </a:pPr>
                      <a:r>
                        <a:rPr lang="en-US" sz="1400" kern="100" dirty="0">
                          <a:latin typeface="微软雅黑" panose="020B0503020204020204" charset="-122"/>
                          <a:ea typeface="微软雅黑" panose="020B0503020204020204" charset="-122"/>
                        </a:rPr>
                        <a:t>box-shadow</a:t>
                      </a:r>
                      <a:endParaRPr lang="zh-CN" sz="1800" kern="100" dirty="0">
                        <a:latin typeface="微软雅黑" panose="020B0503020204020204" charset="-122"/>
                        <a:ea typeface="微软雅黑" panose="020B0503020204020204" charset="-122"/>
                      </a:endParaRPr>
                    </a:p>
                  </a:txBody>
                  <a:tcPr marL="68580" marR="68580" marT="0" marB="0" anchor="ctr"/>
                </a:tc>
                <a:tc>
                  <a:txBody>
                    <a:bodyPr/>
                    <a:lstStyle/>
                    <a:p>
                      <a:pPr indent="114300" algn="ctr">
                        <a:lnSpc>
                          <a:spcPts val="1200"/>
                        </a:lnSpc>
                        <a:spcAft>
                          <a:spcPts val="0"/>
                        </a:spcAft>
                      </a:pPr>
                      <a:r>
                        <a:rPr lang="zh-CN" sz="1400" kern="100" dirty="0">
                          <a:latin typeface="微软雅黑" panose="020B0503020204020204" charset="-122"/>
                          <a:ea typeface="微软雅黑" panose="020B0503020204020204" charset="-122"/>
                        </a:rPr>
                        <a:t>向矩形方框添加一个或多个阴影。</a:t>
                      </a:r>
                      <a:endParaRPr lang="zh-CN" sz="1800" kern="100" dirty="0">
                        <a:latin typeface="微软雅黑" panose="020B0503020204020204" charset="-122"/>
                        <a:ea typeface="微软雅黑" panose="020B0503020204020204" charset="-122"/>
                      </a:endParaRPr>
                    </a:p>
                  </a:txBody>
                  <a:tcPr marL="68580" marR="68580" marT="0" marB="0" anchor="ctr"/>
                </a:tc>
              </a:tr>
            </a:tbl>
          </a:graphicData>
        </a:graphic>
      </p:graphicFrame>
      <p:sp>
        <p:nvSpPr>
          <p:cNvPr id="12" name="Rectangle 3"/>
          <p:cNvSpPr txBox="1">
            <a:spLocks noChangeArrowheads="1"/>
          </p:cNvSpPr>
          <p:nvPr/>
        </p:nvSpPr>
        <p:spPr bwMode="auto">
          <a:xfrm>
            <a:off x="533400" y="3733800"/>
            <a:ext cx="8509000" cy="1828800"/>
          </a:xfrm>
          <a:prstGeom prst="rect">
            <a:avLst/>
          </a:prstGeom>
          <a:noFill/>
          <a:ln w="12700">
            <a:noFill/>
            <a:miter lim="800000"/>
          </a:ln>
        </p:spPr>
        <p:txBody>
          <a:bodyPr vert="horz" wrap="square" lIns="91440" tIns="45720" rIns="91440" bIns="45720" numCol="1" anchor="t" anchorCtr="0" compatLnSpc="1"/>
          <a:lstStyle/>
          <a:p>
            <a:pPr lvl="0">
              <a:lnSpc>
                <a:spcPct val="100000"/>
              </a:lnSpc>
              <a:spcBef>
                <a:spcPts val="0"/>
              </a:spcBef>
            </a:pPr>
            <a:r>
              <a:rPr kumimoji="0" lang="en-US" altLang="zh-CN" b="0" i="0" u="none" strike="noStrike" kern="0" cap="none" spc="0" normalizeH="0" baseline="0" noProof="0" dirty="0" smtClean="0">
                <a:ln>
                  <a:noFill/>
                </a:ln>
                <a:solidFill>
                  <a:schemeClr val="tx1">
                    <a:lumMod val="85000"/>
                    <a:lumOff val="15000"/>
                  </a:schemeClr>
                </a:solidFill>
                <a:effectLst/>
                <a:uLnTx/>
                <a:uFillTx/>
                <a:latin typeface="微软雅黑" panose="020B0503020204020204" charset="-122"/>
                <a:ea typeface="宋体" panose="02010600030101010101" pitchFamily="2" charset="-122"/>
                <a:cs typeface="+mj-cs"/>
              </a:rPr>
              <a:t>1.</a:t>
            </a:r>
            <a:r>
              <a:rPr lang="en-US" altLang="zh-CN" dirty="0" smtClean="0">
                <a:solidFill>
                  <a:schemeClr val="tx1">
                    <a:lumMod val="85000"/>
                    <a:lumOff val="15000"/>
                  </a:schemeClr>
                </a:solidFill>
              </a:rPr>
              <a:t>border-radius</a:t>
            </a:r>
            <a:r>
              <a:rPr lang="zh-CN" altLang="zh-CN" dirty="0" smtClean="0">
                <a:solidFill>
                  <a:schemeClr val="tx1">
                    <a:lumMod val="85000"/>
                    <a:lumOff val="15000"/>
                  </a:schemeClr>
                </a:solidFill>
              </a:rPr>
              <a:t>圆角边框</a:t>
            </a:r>
            <a:endParaRPr lang="zh-CN" altLang="zh-CN" dirty="0" smtClean="0">
              <a:solidFill>
                <a:schemeClr val="tx1">
                  <a:lumMod val="85000"/>
                  <a:lumOff val="15000"/>
                </a:schemeClr>
              </a:solidFill>
            </a:endParaRPr>
          </a:p>
          <a:p>
            <a:pPr>
              <a:lnSpc>
                <a:spcPts val="1800"/>
              </a:lnSpc>
              <a:spcBef>
                <a:spcPts val="0"/>
              </a:spcBef>
            </a:pPr>
            <a:r>
              <a:rPr lang="en-US" altLang="zh-CN" sz="1800" dirty="0" smtClean="0">
                <a:solidFill>
                  <a:schemeClr val="tx1">
                    <a:lumMod val="85000"/>
                    <a:lumOff val="15000"/>
                  </a:schemeClr>
                </a:solidFill>
              </a:rPr>
              <a:t>   </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语法：</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border-radius: </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水平半径</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(1-4</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个值</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r>
              <a:rPr lang="en-US" altLang="zh-CN" sz="18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px</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垂直半径</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(1-4</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个值</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r>
              <a:rPr lang="en-US" altLang="zh-CN" sz="18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px</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endPar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nSpc>
                <a:spcPts val="1800"/>
              </a:lnSpc>
              <a:spcBef>
                <a:spcPts val="0"/>
              </a:spcBef>
            </a:pP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border-radius:2em;                /* </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等同于下列</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4</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行定义</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  </a:t>
            </a:r>
            <a:endPar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endParaRPr>
          </a:p>
          <a:p>
            <a:pPr>
              <a:lnSpc>
                <a:spcPts val="1800"/>
              </a:lnSpc>
              <a:spcBef>
                <a:spcPts val="0"/>
              </a:spcBef>
            </a:pP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border-top-left-radius:2em;          /* </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定义左上角半径</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  </a:t>
            </a:r>
            <a:endPar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endParaRPr>
          </a:p>
          <a:p>
            <a:pPr indent="716280">
              <a:lnSpc>
                <a:spcPts val="1800"/>
              </a:lnSpc>
              <a:spcBef>
                <a:spcPts val="0"/>
              </a:spcBef>
            </a:pP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border-top-right-radius:2em;        /*</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定义右上角半径</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endPar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endParaRPr>
          </a:p>
          <a:p>
            <a:pPr indent="716280">
              <a:lnSpc>
                <a:spcPts val="1800"/>
              </a:lnSpc>
              <a:spcBef>
                <a:spcPts val="0"/>
              </a:spcBef>
            </a:pP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border-bottom-right-radius:2em;    /*</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定义右下角半径</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  </a:t>
            </a:r>
            <a:endPar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endParaRPr>
          </a:p>
          <a:p>
            <a:pPr indent="716280">
              <a:lnSpc>
                <a:spcPts val="1800"/>
              </a:lnSpc>
              <a:spcBef>
                <a:spcPts val="0"/>
              </a:spcBef>
            </a:pP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border-bottom-left-radius:2em;      /*</a:t>
            </a:r>
            <a:r>
              <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rPr>
              <a:t>定义左下角半径</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  </a:t>
            </a:r>
            <a:endPar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endParaRPr>
          </a:p>
          <a:p>
            <a:endParaRPr lang="zh-CN" altLang="zh-CN" sz="1800" b="0" dirty="0" smtClean="0">
              <a:solidFill>
                <a:schemeClr val="tx1">
                  <a:lumMod val="85000"/>
                  <a:lumOff val="15000"/>
                </a:schemeClr>
              </a:solidFill>
              <a:latin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b="0" dirty="0">
                <a:ea typeface="宋体" panose="02010600030101010101" pitchFamily="2" charset="-122"/>
              </a:rPr>
              <a:t>1.</a:t>
            </a:r>
            <a:r>
              <a:rPr lang="en-US" altLang="zh-CN" dirty="0"/>
              <a:t>border-radius</a:t>
            </a:r>
            <a:r>
              <a:rPr lang="zh-CN" altLang="zh-CN" dirty="0"/>
              <a:t>圆角边</a:t>
            </a:r>
            <a:r>
              <a:rPr lang="zh-CN" altLang="zh-CN" dirty="0" smtClean="0"/>
              <a:t>框</a:t>
            </a:r>
            <a:endParaRPr lang="zh-CN" altLang="en-US" dirty="0"/>
          </a:p>
        </p:txBody>
      </p:sp>
      <p:pic>
        <p:nvPicPr>
          <p:cNvPr id="72706" name="图片 43"/>
          <p:cNvPicPr>
            <a:picLocks noChangeAspect="1" noChangeArrowheads="1"/>
          </p:cNvPicPr>
          <p:nvPr/>
        </p:nvPicPr>
        <p:blipFill>
          <a:blip r:embed="rId1" cstate="print"/>
          <a:srcRect/>
          <a:stretch>
            <a:fillRect/>
          </a:stretch>
        </p:blipFill>
        <p:spPr bwMode="auto">
          <a:xfrm>
            <a:off x="985995" y="1981200"/>
            <a:ext cx="2100105" cy="1447800"/>
          </a:xfrm>
          <a:prstGeom prst="rect">
            <a:avLst/>
          </a:prstGeom>
          <a:noFill/>
        </p:spPr>
      </p:pic>
      <p:pic>
        <p:nvPicPr>
          <p:cNvPr id="72705" name="图片 50"/>
          <p:cNvPicPr>
            <a:picLocks noChangeAspect="1" noChangeArrowheads="1"/>
          </p:cNvPicPr>
          <p:nvPr/>
        </p:nvPicPr>
        <p:blipFill>
          <a:blip r:embed="rId2" cstate="print"/>
          <a:srcRect/>
          <a:stretch>
            <a:fillRect/>
          </a:stretch>
        </p:blipFill>
        <p:spPr bwMode="auto">
          <a:xfrm>
            <a:off x="3694626" y="1828800"/>
            <a:ext cx="4669666" cy="2895600"/>
          </a:xfrm>
          <a:prstGeom prst="rect">
            <a:avLst/>
          </a:prstGeom>
          <a:noFill/>
        </p:spPr>
      </p:pic>
      <p:sp>
        <p:nvSpPr>
          <p:cNvPr id="72707" name="Rectangle 3"/>
          <p:cNvSpPr>
            <a:spLocks noChangeArrowheads="1"/>
          </p:cNvSpPr>
          <p:nvPr/>
        </p:nvSpPr>
        <p:spPr bwMode="auto">
          <a:xfrm>
            <a:off x="0" y="90170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72708" name="Rectangle 4"/>
          <p:cNvSpPr>
            <a:spLocks noChangeArrowheads="1"/>
          </p:cNvSpPr>
          <p:nvPr/>
        </p:nvSpPr>
        <p:spPr bwMode="auto">
          <a:xfrm>
            <a:off x="4417060" y="2294890"/>
            <a:ext cx="309880" cy="22987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9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2709" name="Rectangle 5"/>
          <p:cNvSpPr>
            <a:spLocks noChangeArrowheads="1"/>
          </p:cNvSpPr>
          <p:nvPr/>
        </p:nvSpPr>
        <p:spPr bwMode="auto">
          <a:xfrm>
            <a:off x="0" y="4035425"/>
            <a:ext cx="309880" cy="3683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 name="文本框 2"/>
          <p:cNvSpPr txBox="1"/>
          <p:nvPr/>
        </p:nvSpPr>
        <p:spPr>
          <a:xfrm>
            <a:off x="502285" y="5721985"/>
            <a:ext cx="3383280" cy="368300"/>
          </a:xfrm>
          <a:prstGeom prst="rect">
            <a:avLst/>
          </a:prstGeom>
          <a:noFill/>
        </p:spPr>
        <p:txBody>
          <a:bodyPr wrap="none" rtlCol="0">
            <a:spAutoFit/>
          </a:bodyPr>
          <a:p>
            <a:r>
              <a:rPr lang="zh-CN" altLang="en-US"/>
              <a:t>延伸阅读：苹果和安卓的</a:t>
            </a:r>
            <a:r>
              <a:rPr lang="en-US" altLang="zh-CN"/>
              <a:t>UI</a:t>
            </a:r>
            <a:r>
              <a:rPr lang="zh-CN" altLang="en-US"/>
              <a:t>规范</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圆角边框的应用</a:t>
            </a:r>
            <a:endParaRPr lang="zh-CN" altLang="en-US" dirty="0"/>
          </a:p>
        </p:txBody>
      </p:sp>
      <p:sp>
        <p:nvSpPr>
          <p:cNvPr id="3" name="内容占位符 2"/>
          <p:cNvSpPr>
            <a:spLocks noGrp="1"/>
          </p:cNvSpPr>
          <p:nvPr>
            <p:ph idx="1"/>
          </p:nvPr>
        </p:nvSpPr>
        <p:spPr>
          <a:xfrm>
            <a:off x="397510" y="1171575"/>
            <a:ext cx="7894320" cy="5092700"/>
          </a:xfrm>
        </p:spPr>
        <p:txBody>
          <a:bodyPr>
            <a:normAutofit lnSpcReduction="10000"/>
          </a:bodyPr>
          <a:lstStyle/>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&lt;head&gt;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600" dirty="0">
                <a:latin typeface="Verdana" panose="020B0604030504040204" pitchFamily="34" charset="0"/>
                <a:ea typeface="Verdana" panose="020B0604030504040204" pitchFamily="34" charset="0"/>
                <a:cs typeface="Verdana" panose="020B0604030504040204" pitchFamily="34" charset="0"/>
              </a:rPr>
              <a:t>style type="text/</a:t>
            </a:r>
            <a:r>
              <a:rPr lang="en-US" altLang="zh-CN" sz="1600" dirty="0" err="1">
                <a:latin typeface="Verdana" panose="020B0604030504040204" pitchFamily="34" charset="0"/>
                <a:ea typeface="Verdana" panose="020B0604030504040204" pitchFamily="34" charset="0"/>
                <a:cs typeface="Verdana" panose="020B0604030504040204" pitchFamily="34" charset="0"/>
              </a:rPr>
              <a:t>css</a:t>
            </a:r>
            <a:r>
              <a:rPr lang="en-US" altLang="zh-CN" sz="1600" dirty="0">
                <a:latin typeface="Verdana" panose="020B0604030504040204" pitchFamily="34" charset="0"/>
                <a:ea typeface="Verdana" panose="020B0604030504040204" pitchFamily="34" charset="0"/>
                <a:cs typeface="Verdana" panose="020B0604030504040204" pitchFamily="34" charset="0"/>
              </a:rPr>
              <a:t>"&gt;	</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smtClean="0">
                <a:latin typeface="Verdana" panose="020B0604030504040204" pitchFamily="34" charset="0"/>
                <a:ea typeface="Verdana" panose="020B0604030504040204" pitchFamily="34" charset="0"/>
                <a:cs typeface="Verdana" panose="020B0604030504040204" pitchFamily="34" charset="0"/>
              </a:rPr>
              <a:t>    div{float:left;width:120px;height:120px;margin:50px </a:t>
            </a:r>
            <a:r>
              <a:rPr lang="en-US" altLang="zh-CN" sz="1600" dirty="0">
                <a:latin typeface="Verdana" panose="020B0604030504040204" pitchFamily="34" charset="0"/>
                <a:ea typeface="Verdana" panose="020B0604030504040204" pitchFamily="34" charset="0"/>
                <a:cs typeface="Verdana" panose="020B0604030504040204" pitchFamily="34" charset="0"/>
              </a:rPr>
              <a:t>80px;background:#dadada;border:6px solid #00cc66;padding:10px;	</a:t>
            </a:r>
            <a:r>
              <a:rPr lang="en-US" altLang="zh-CN" sz="160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60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smtClean="0">
                <a:latin typeface="Verdana" panose="020B0604030504040204" pitchFamily="34" charset="0"/>
                <a:ea typeface="Verdana" panose="020B0604030504040204" pitchFamily="34" charset="0"/>
                <a:cs typeface="Verdana" panose="020B0604030504040204" pitchFamily="34" charset="0"/>
              </a:rPr>
              <a:t>    #div1{border-radius:25px;}</a:t>
            </a:r>
            <a:endParaRPr lang="en-US" altLang="zh-CN" sz="160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smtClean="0">
                <a:latin typeface="Verdana" panose="020B0604030504040204" pitchFamily="34" charset="0"/>
                <a:ea typeface="Verdana" panose="020B0604030504040204" pitchFamily="34" charset="0"/>
                <a:cs typeface="Verdana" panose="020B0604030504040204" pitchFamily="34" charset="0"/>
              </a:rPr>
              <a:t>    #div2{border-radius:25px 50px;}</a:t>
            </a:r>
            <a:endParaRPr lang="en-US" altLang="zh-CN" sz="160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smtClean="0">
                <a:latin typeface="Verdana" panose="020B0604030504040204" pitchFamily="34" charset="0"/>
                <a:ea typeface="Verdana" panose="020B0604030504040204" pitchFamily="34" charset="0"/>
                <a:cs typeface="Verdana" panose="020B0604030504040204" pitchFamily="34" charset="0"/>
              </a:rPr>
              <a:t>    #div3{border-radius:80px 100px 60px 120px/50px 60px 70px </a:t>
            </a:r>
            <a:r>
              <a:rPr lang="en-US" altLang="zh-CN" sz="1600" dirty="0" err="1" smtClean="0">
                <a:latin typeface="Verdana" panose="020B0604030504040204" pitchFamily="34" charset="0"/>
                <a:ea typeface="Verdana" panose="020B0604030504040204" pitchFamily="34" charset="0"/>
                <a:cs typeface="Verdana" panose="020B0604030504040204" pitchFamily="34" charset="0"/>
              </a:rPr>
              <a:t>70px</a:t>
            </a:r>
            <a:r>
              <a:rPr lang="en-US" altLang="zh-CN" sz="160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600" dirty="0" smtClean="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smtClean="0">
                <a:latin typeface="Verdana" panose="020B0604030504040204" pitchFamily="34" charset="0"/>
                <a:ea typeface="Verdana" panose="020B0604030504040204" pitchFamily="34" charset="0"/>
                <a:cs typeface="Verdana" panose="020B0604030504040204" pitchFamily="34" charset="0"/>
              </a:rPr>
              <a:t>  &lt;/style&gt;</a:t>
            </a:r>
            <a:endParaRPr lang="en-US" altLang="zh-CN" sz="1600" dirty="0" smtClean="0">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smtClean="0">
                <a:latin typeface="Verdana" panose="020B0604030504040204" pitchFamily="34" charset="0"/>
                <a:ea typeface="Verdana" panose="020B0604030504040204" pitchFamily="34" charset="0"/>
                <a:cs typeface="Verdana" panose="020B0604030504040204" pitchFamily="34" charset="0"/>
              </a:rPr>
              <a:t>&lt;/head&gt;</a:t>
            </a:r>
            <a:endParaRPr lang="en-US" altLang="zh-CN" sz="1600" dirty="0" smtClean="0">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smtClean="0">
                <a:solidFill>
                  <a:srgbClr val="000000"/>
                </a:solidFill>
                <a:latin typeface="Verdana" panose="020B0604030504040204" pitchFamily="34" charset="0"/>
                <a:ea typeface="Verdana" panose="020B0604030504040204" pitchFamily="34" charset="0"/>
                <a:cs typeface="Verdana" panose="020B0604030504040204" pitchFamily="34" charset="0"/>
              </a:rPr>
              <a:t>&lt;body</a:t>
            </a: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&gt;			</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  &lt;h3&gt;CSS3</a:t>
            </a:r>
            <a:r>
              <a:rPr lang="zh-CN" altLang="en-US" sz="1600" dirty="0">
                <a:solidFill>
                  <a:srgbClr val="000000"/>
                </a:solidFill>
                <a:latin typeface="Verdana" panose="020B0604030504040204" pitchFamily="34" charset="0"/>
                <a:cs typeface="Verdana" panose="020B0604030504040204" pitchFamily="34" charset="0"/>
              </a:rPr>
              <a:t>圆角边框</a:t>
            </a: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&lt;/h3&gt;&lt;hr&gt;</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  &lt;div id="div1" class</a:t>
            </a:r>
            <a:r>
              <a:rPr lang="en-US" altLang="zh-CN" sz="1600" dirty="0" smtClean="0">
                <a:solidFill>
                  <a:srgbClr val="000000"/>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smtClean="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smtClean="0">
                <a:solidFill>
                  <a:srgbClr val="000000"/>
                </a:solidFill>
                <a:latin typeface="Verdana" panose="020B0604030504040204" pitchFamily="34" charset="0"/>
                <a:ea typeface="Verdana" panose="020B0604030504040204" pitchFamily="34" charset="0"/>
                <a:cs typeface="Verdana" panose="020B0604030504040204" pitchFamily="34" charset="0"/>
              </a:rPr>
              <a:t>    &lt;</a:t>
            </a: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p&gt;</a:t>
            </a:r>
            <a:r>
              <a:rPr lang="zh-CN" altLang="en-US" sz="1600" dirty="0">
                <a:solidFill>
                  <a:srgbClr val="000000"/>
                </a:solidFill>
                <a:latin typeface="Verdana" panose="020B0604030504040204" pitchFamily="34" charset="0"/>
                <a:cs typeface="Verdana" panose="020B0604030504040204" pitchFamily="34" charset="0"/>
              </a:rPr>
              <a:t>半径均相同</a:t>
            </a: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&lt;/p</a:t>
            </a:r>
            <a:r>
              <a:rPr lang="en-US" altLang="zh-CN" sz="1600" dirty="0" smtClean="0">
                <a:solidFill>
                  <a:srgbClr val="000000"/>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smtClean="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smtClean="0">
                <a:solidFill>
                  <a:srgbClr val="000000"/>
                </a:solidFill>
                <a:latin typeface="Verdana" panose="020B0604030504040204" pitchFamily="34" charset="0"/>
                <a:ea typeface="Verdana" panose="020B0604030504040204" pitchFamily="34" charset="0"/>
                <a:cs typeface="Verdana" panose="020B0604030504040204" pitchFamily="34" charset="0"/>
              </a:rPr>
              <a:t>  &lt;/</a:t>
            </a: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div&gt;</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  &lt;div id="div2" class=""&gt;</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    &lt;p&gt;左、右对角的半径相同&lt;/p&gt;</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  &lt;/div&gt;</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  &lt;div id="div3" class=""&gt;</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    &lt;p&gt;每个角水平与垂直半径不同&lt;/p&gt;</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  &lt;/div&gt;	</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r>
              <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rPr>
              <a:t>&lt;/body&gt;</a:t>
            </a: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endParaRPr lang="en-US" altLang="zh-CN"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fontAlgn="auto">
              <a:lnSpc>
                <a:spcPct val="100000"/>
              </a:lnSpc>
              <a:spcBef>
                <a:spcPts val="0"/>
              </a:spcBef>
              <a:spcAft>
                <a:spcPts val="0"/>
              </a:spcAft>
              <a:buNone/>
            </a:pPr>
            <a:endParaRPr lang="en-US" altLang="zh-CN" sz="1600" dirty="0" smtClean="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71681" name="Picture 1"/>
          <p:cNvPicPr>
            <a:picLocks noChangeAspect="1" noChangeArrowheads="1"/>
          </p:cNvPicPr>
          <p:nvPr/>
        </p:nvPicPr>
        <p:blipFill>
          <a:blip r:embed="rId1" cstate="print"/>
          <a:srcRect t="21153"/>
          <a:stretch>
            <a:fillRect/>
          </a:stretch>
        </p:blipFill>
        <p:spPr bwMode="auto">
          <a:xfrm>
            <a:off x="4740275" y="3832225"/>
            <a:ext cx="4196715" cy="138303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a:t>
            </a:r>
            <a:r>
              <a:rPr lang="en-US" altLang="zh-CN" dirty="0"/>
              <a:t>box-shadow </a:t>
            </a:r>
            <a:r>
              <a:rPr lang="zh-CN" altLang="en-US" dirty="0"/>
              <a:t>边框阴</a:t>
            </a:r>
            <a:r>
              <a:rPr lang="zh-CN" altLang="en-US" dirty="0" smtClean="0"/>
              <a:t>影</a:t>
            </a:r>
            <a:endParaRPr lang="zh-CN" altLang="en-US" dirty="0"/>
          </a:p>
        </p:txBody>
      </p:sp>
      <p:sp>
        <p:nvSpPr>
          <p:cNvPr id="3" name="内容占位符 2"/>
          <p:cNvSpPr>
            <a:spLocks noGrp="1"/>
          </p:cNvSpPr>
          <p:nvPr>
            <p:ph idx="1"/>
          </p:nvPr>
        </p:nvSpPr>
        <p:spPr>
          <a:xfrm>
            <a:off x="502285" y="1295401"/>
            <a:ext cx="8509000" cy="685799"/>
          </a:xfrm>
        </p:spPr>
        <p:txBody>
          <a:bodyPr>
            <a:normAutofit/>
          </a:bodyPr>
          <a:lstStyle/>
          <a:p>
            <a:pPr>
              <a:spcBef>
                <a:spcPts val="0"/>
              </a:spcBef>
              <a:spcAft>
                <a:spcPts val="0"/>
              </a:spcAft>
              <a:buNone/>
            </a:pPr>
            <a:r>
              <a:rPr lang="en-US" altLang="zh-CN" sz="1800" dirty="0" smtClean="0"/>
              <a:t>      box-shadow </a:t>
            </a:r>
            <a:r>
              <a:rPr lang="zh-CN" altLang="en-US" sz="1800" dirty="0"/>
              <a:t>边框阴影是复合属性，含有六个属</a:t>
            </a:r>
            <a:r>
              <a:rPr lang="zh-CN" altLang="en-US" sz="1800" dirty="0" smtClean="0"/>
              <a:t>性。</a:t>
            </a:r>
            <a:endParaRPr lang="zh-CN" altLang="en-US" sz="1800" dirty="0"/>
          </a:p>
          <a:p>
            <a:pPr algn="ctr">
              <a:spcBef>
                <a:spcPts val="0"/>
              </a:spcBef>
              <a:spcAft>
                <a:spcPts val="0"/>
              </a:spcAft>
              <a:buNone/>
            </a:pPr>
            <a:endParaRPr lang="zh-CN" altLang="en-US" sz="1800" dirty="0"/>
          </a:p>
        </p:txBody>
      </p:sp>
      <p:graphicFrame>
        <p:nvGraphicFramePr>
          <p:cNvPr id="4" name="表格 3"/>
          <p:cNvGraphicFramePr>
            <a:graphicFrameLocks noGrp="1"/>
          </p:cNvGraphicFramePr>
          <p:nvPr>
            <p:custDataLst>
              <p:tags r:id="rId1"/>
            </p:custDataLst>
          </p:nvPr>
        </p:nvGraphicFramePr>
        <p:xfrm>
          <a:off x="1216025" y="2470150"/>
          <a:ext cx="6207760" cy="1718310"/>
        </p:xfrm>
        <a:graphic>
          <a:graphicData uri="http://schemas.openxmlformats.org/drawingml/2006/table">
            <a:tbl>
              <a:tblPr>
                <a:tableStyleId>{5DA37D80-6434-44D0-A028-1B22A696006F}</a:tableStyleId>
              </a:tblPr>
              <a:tblGrid>
                <a:gridCol w="1924050"/>
                <a:gridCol w="4283710"/>
              </a:tblGrid>
              <a:tr h="243840">
                <a:tc>
                  <a:txBody>
                    <a:bodyPr/>
                    <a:lstStyle/>
                    <a:p>
                      <a:pPr algn="ctr" fontAlgn="auto">
                        <a:lnSpc>
                          <a:spcPct val="100000"/>
                        </a:lnSpc>
                        <a:spcAft>
                          <a:spcPts val="0"/>
                        </a:spcAft>
                      </a:pPr>
                      <a:r>
                        <a:rPr lang="zh-CN" sz="1600" kern="100" dirty="0"/>
                        <a:t>值</a:t>
                      </a:r>
                      <a:endParaRPr lang="zh-CN" sz="1600" kern="100" dirty="0">
                        <a:latin typeface="微软雅黑" panose="020B0503020204020204" charset="-122"/>
                        <a:ea typeface="微软雅黑" panose="020B0503020204020204" charset="-122"/>
                      </a:endParaRPr>
                    </a:p>
                  </a:txBody>
                  <a:tcPr marL="68580" marR="68580" marT="0" marB="0" anchor="ctr"/>
                </a:tc>
                <a:tc>
                  <a:txBody>
                    <a:bodyPr/>
                    <a:lstStyle/>
                    <a:p>
                      <a:pPr algn="ctr" fontAlgn="auto">
                        <a:lnSpc>
                          <a:spcPct val="100000"/>
                        </a:lnSpc>
                        <a:spcAft>
                          <a:spcPts val="0"/>
                        </a:spcAft>
                      </a:pPr>
                      <a:r>
                        <a:rPr lang="zh-CN" sz="1600" kern="100" dirty="0"/>
                        <a:t>描述</a:t>
                      </a:r>
                      <a:endParaRPr lang="zh-CN" sz="1600" kern="100" dirty="0">
                        <a:latin typeface="微软雅黑" panose="020B0503020204020204" charset="-122"/>
                        <a:ea typeface="微软雅黑" panose="020B0503020204020204" charset="-122"/>
                      </a:endParaRPr>
                    </a:p>
                  </a:txBody>
                  <a:tcPr marL="68580" marR="68580" marT="0" marB="0" anchor="ctr"/>
                </a:tc>
              </a:tr>
              <a:tr h="245745">
                <a:tc>
                  <a:txBody>
                    <a:bodyPr/>
                    <a:lstStyle/>
                    <a:p>
                      <a:pPr indent="297180" algn="just" fontAlgn="auto">
                        <a:lnSpc>
                          <a:spcPct val="100000"/>
                        </a:lnSpc>
                        <a:spcAft>
                          <a:spcPts val="0"/>
                        </a:spcAft>
                      </a:pPr>
                      <a:r>
                        <a:rPr lang="en-US" sz="1600" kern="100" dirty="0"/>
                        <a:t>h-shadow</a:t>
                      </a:r>
                      <a:endParaRPr lang="en-US" sz="1600" kern="100" dirty="0">
                        <a:latin typeface="微软雅黑" panose="020B0503020204020204" charset="-122"/>
                        <a:ea typeface="微软雅黑" panose="020B0503020204020204" charset="-122"/>
                      </a:endParaRPr>
                    </a:p>
                  </a:txBody>
                  <a:tcPr marL="68580" marR="68580" marT="0" marB="0" anchor="ctr"/>
                </a:tc>
                <a:tc>
                  <a:txBody>
                    <a:bodyPr/>
                    <a:lstStyle/>
                    <a:p>
                      <a:pPr indent="208280" algn="just" fontAlgn="auto">
                        <a:lnSpc>
                          <a:spcPct val="100000"/>
                        </a:lnSpc>
                        <a:spcAft>
                          <a:spcPts val="0"/>
                        </a:spcAft>
                      </a:pPr>
                      <a:r>
                        <a:rPr lang="zh-CN" sz="1600" kern="100" dirty="0"/>
                        <a:t>必需。水平阴影的位置。允许负值。</a:t>
                      </a:r>
                      <a:endParaRPr lang="zh-CN" sz="1600" kern="100" dirty="0">
                        <a:latin typeface="微软雅黑" panose="020B0503020204020204" charset="-122"/>
                        <a:ea typeface="微软雅黑" panose="020B0503020204020204" charset="-122"/>
                      </a:endParaRPr>
                    </a:p>
                  </a:txBody>
                  <a:tcPr marL="68580" marR="68580" marT="0" marB="0" anchor="ctr"/>
                </a:tc>
              </a:tr>
              <a:tr h="245745">
                <a:tc>
                  <a:txBody>
                    <a:bodyPr/>
                    <a:lstStyle/>
                    <a:p>
                      <a:pPr indent="297180" algn="just" fontAlgn="auto">
                        <a:lnSpc>
                          <a:spcPct val="100000"/>
                        </a:lnSpc>
                        <a:spcAft>
                          <a:spcPts val="0"/>
                        </a:spcAft>
                      </a:pPr>
                      <a:r>
                        <a:rPr lang="en-US" sz="1600" kern="100"/>
                        <a:t>v-shadow</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fontAlgn="auto">
                        <a:lnSpc>
                          <a:spcPct val="100000"/>
                        </a:lnSpc>
                        <a:spcAft>
                          <a:spcPts val="0"/>
                        </a:spcAft>
                      </a:pPr>
                      <a:r>
                        <a:rPr lang="zh-CN" sz="1600" kern="100" dirty="0"/>
                        <a:t>必需。垂直阴影的位置。允许负值。</a:t>
                      </a:r>
                      <a:endParaRPr lang="zh-CN" sz="1600" kern="100" dirty="0">
                        <a:latin typeface="微软雅黑" panose="020B0503020204020204" charset="-122"/>
                        <a:ea typeface="微软雅黑" panose="020B0503020204020204" charset="-122"/>
                      </a:endParaRPr>
                    </a:p>
                  </a:txBody>
                  <a:tcPr marL="68580" marR="68580" marT="0" marB="0" anchor="ctr"/>
                </a:tc>
              </a:tr>
              <a:tr h="245745">
                <a:tc>
                  <a:txBody>
                    <a:bodyPr/>
                    <a:lstStyle/>
                    <a:p>
                      <a:pPr indent="297180" algn="just" fontAlgn="auto">
                        <a:lnSpc>
                          <a:spcPct val="100000"/>
                        </a:lnSpc>
                        <a:spcAft>
                          <a:spcPts val="0"/>
                        </a:spcAft>
                      </a:pPr>
                      <a:r>
                        <a:rPr lang="en-US" sz="1600" kern="100"/>
                        <a:t>blur</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fontAlgn="auto">
                        <a:lnSpc>
                          <a:spcPct val="100000"/>
                        </a:lnSpc>
                        <a:spcAft>
                          <a:spcPts val="0"/>
                        </a:spcAft>
                      </a:pPr>
                      <a:r>
                        <a:rPr lang="zh-CN" sz="1600" kern="100" dirty="0"/>
                        <a:t>可选。模糊距离。</a:t>
                      </a:r>
                      <a:endParaRPr lang="zh-CN" sz="1600" kern="100" dirty="0">
                        <a:latin typeface="微软雅黑" panose="020B0503020204020204" charset="-122"/>
                        <a:ea typeface="微软雅黑" panose="020B0503020204020204" charset="-122"/>
                      </a:endParaRPr>
                    </a:p>
                  </a:txBody>
                  <a:tcPr marL="68580" marR="68580" marT="0" marB="0" anchor="ctr"/>
                </a:tc>
              </a:tr>
              <a:tr h="245745">
                <a:tc>
                  <a:txBody>
                    <a:bodyPr/>
                    <a:lstStyle/>
                    <a:p>
                      <a:pPr indent="297180" algn="just" fontAlgn="auto">
                        <a:lnSpc>
                          <a:spcPct val="100000"/>
                        </a:lnSpc>
                        <a:spcAft>
                          <a:spcPts val="0"/>
                        </a:spcAft>
                      </a:pPr>
                      <a:r>
                        <a:rPr lang="en-US" sz="1600" kern="100" dirty="0"/>
                        <a:t>spread</a:t>
                      </a:r>
                      <a:endParaRPr lang="en-US" sz="1600" kern="100" dirty="0">
                        <a:latin typeface="微软雅黑" panose="020B0503020204020204" charset="-122"/>
                        <a:ea typeface="微软雅黑" panose="020B0503020204020204" charset="-122"/>
                      </a:endParaRPr>
                    </a:p>
                  </a:txBody>
                  <a:tcPr marL="68580" marR="68580" marT="0" marB="0" anchor="ctr"/>
                </a:tc>
                <a:tc>
                  <a:txBody>
                    <a:bodyPr/>
                    <a:lstStyle/>
                    <a:p>
                      <a:pPr indent="208280" algn="just" fontAlgn="auto">
                        <a:lnSpc>
                          <a:spcPct val="100000"/>
                        </a:lnSpc>
                        <a:spcAft>
                          <a:spcPts val="0"/>
                        </a:spcAft>
                      </a:pPr>
                      <a:r>
                        <a:rPr lang="zh-CN" sz="1600" kern="100" dirty="0"/>
                        <a:t>可选。阴影的尺寸。</a:t>
                      </a:r>
                      <a:endParaRPr lang="zh-CN" sz="1600" kern="100" dirty="0">
                        <a:latin typeface="微软雅黑" panose="020B0503020204020204" charset="-122"/>
                        <a:ea typeface="微软雅黑" panose="020B0503020204020204" charset="-122"/>
                      </a:endParaRPr>
                    </a:p>
                  </a:txBody>
                  <a:tcPr marL="68580" marR="68580" marT="0" marB="0" anchor="ctr"/>
                </a:tc>
              </a:tr>
              <a:tr h="245745">
                <a:tc>
                  <a:txBody>
                    <a:bodyPr/>
                    <a:lstStyle/>
                    <a:p>
                      <a:pPr indent="297180" algn="just" fontAlgn="auto">
                        <a:lnSpc>
                          <a:spcPct val="100000"/>
                        </a:lnSpc>
                        <a:spcAft>
                          <a:spcPts val="0"/>
                        </a:spcAft>
                      </a:pPr>
                      <a:r>
                        <a:rPr lang="en-US" sz="1600" kern="100"/>
                        <a:t>color</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fontAlgn="auto">
                        <a:lnSpc>
                          <a:spcPct val="100000"/>
                        </a:lnSpc>
                        <a:spcAft>
                          <a:spcPts val="0"/>
                        </a:spcAft>
                      </a:pPr>
                      <a:r>
                        <a:rPr lang="zh-CN" sz="1600" kern="100" dirty="0"/>
                        <a:t>可选。阴影的颜色。请参阅</a:t>
                      </a:r>
                      <a:r>
                        <a:rPr lang="en-US" sz="1600" kern="100" dirty="0"/>
                        <a:t> CSS </a:t>
                      </a:r>
                      <a:r>
                        <a:rPr lang="zh-CN" sz="1600" kern="100" dirty="0"/>
                        <a:t>颜色值。</a:t>
                      </a:r>
                      <a:endParaRPr lang="zh-CN" sz="1600" kern="100" dirty="0">
                        <a:latin typeface="微软雅黑" panose="020B0503020204020204" charset="-122"/>
                        <a:ea typeface="微软雅黑" panose="020B0503020204020204" charset="-122"/>
                      </a:endParaRPr>
                    </a:p>
                  </a:txBody>
                  <a:tcPr marL="68580" marR="68580" marT="0" marB="0" anchor="ctr"/>
                </a:tc>
              </a:tr>
              <a:tr h="245745">
                <a:tc>
                  <a:txBody>
                    <a:bodyPr/>
                    <a:lstStyle/>
                    <a:p>
                      <a:pPr indent="297180" algn="just" fontAlgn="auto">
                        <a:lnSpc>
                          <a:spcPct val="100000"/>
                        </a:lnSpc>
                        <a:spcAft>
                          <a:spcPts val="0"/>
                        </a:spcAft>
                      </a:pPr>
                      <a:r>
                        <a:rPr lang="en-US" sz="1600" kern="100"/>
                        <a:t>inset</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fontAlgn="auto">
                        <a:lnSpc>
                          <a:spcPct val="100000"/>
                        </a:lnSpc>
                        <a:spcAft>
                          <a:spcPts val="0"/>
                        </a:spcAft>
                      </a:pPr>
                      <a:r>
                        <a:rPr lang="zh-CN" sz="1600" kern="100" dirty="0"/>
                        <a:t>可选。将外部阴影</a:t>
                      </a:r>
                      <a:r>
                        <a:rPr lang="en-US" sz="1600" kern="100" dirty="0"/>
                        <a:t> (outset) </a:t>
                      </a:r>
                      <a:r>
                        <a:rPr lang="zh-CN" sz="1600" kern="100" dirty="0"/>
                        <a:t>改为内部阴影。</a:t>
                      </a:r>
                      <a:endParaRPr lang="zh-CN" sz="1600" kern="100" dirty="0">
                        <a:latin typeface="微软雅黑" panose="020B0503020204020204" charset="-122"/>
                        <a:ea typeface="微软雅黑" panose="020B0503020204020204" charset="-122"/>
                      </a:endParaRPr>
                    </a:p>
                  </a:txBody>
                  <a:tcPr marL="68580" marR="68580" marT="0" marB="0" anchor="ctr"/>
                </a:tc>
              </a:tr>
            </a:tbl>
          </a:graphicData>
        </a:graphic>
      </p:graphicFrame>
      <p:sp>
        <p:nvSpPr>
          <p:cNvPr id="5" name="矩形 4"/>
          <p:cNvSpPr/>
          <p:nvPr/>
        </p:nvSpPr>
        <p:spPr>
          <a:xfrm>
            <a:off x="304800" y="4610116"/>
            <a:ext cx="8534400" cy="1014730"/>
          </a:xfrm>
          <a:prstGeom prst="rect">
            <a:avLst/>
          </a:prstGeom>
        </p:spPr>
        <p:txBody>
          <a:bodyPr wrap="square">
            <a:spAutoFit/>
          </a:bodyPr>
          <a:lstStyle/>
          <a:p>
            <a:pPr>
              <a:lnSpc>
                <a:spcPts val="1800"/>
              </a:lnSpc>
              <a:spcBef>
                <a:spcPts val="0"/>
              </a:spcBef>
            </a:pPr>
            <a:r>
              <a:rPr lang="zh-CN" altLang="en-US" sz="1800" b="0" dirty="0" smtClean="0">
                <a:solidFill>
                  <a:schemeClr val="tx1">
                    <a:lumMod val="85000"/>
                    <a:lumOff val="15000"/>
                  </a:schemeClr>
                </a:solidFill>
                <a:latin typeface="Verdana" panose="020B0604030504040204" pitchFamily="34" charset="0"/>
                <a:cs typeface="Verdana" panose="020B0604030504040204" pitchFamily="34" charset="0"/>
              </a:rPr>
              <a:t>    语法：</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box-shadow: h-shadow v-shadow blur spread color inset;</a:t>
            </a:r>
            <a:endPar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nSpc>
                <a:spcPts val="1800"/>
              </a:lnSpc>
              <a:spcBef>
                <a:spcPts val="0"/>
              </a:spcBef>
            </a:pP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box-shadow: 0 </a:t>
            </a:r>
            <a:r>
              <a:rPr lang="en-US" altLang="zh-CN" sz="18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0</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30px 20px #6699ff inset;    </a:t>
            </a:r>
            <a:r>
              <a:rPr lang="en-US" altLang="zh-CN" sz="1800" b="0" dirty="0" smtClean="0">
                <a:solidFill>
                  <a:schemeClr val="tx1">
                    <a:lumMod val="85000"/>
                    <a:lumOff val="15000"/>
                  </a:schemeClr>
                </a:solidFill>
                <a:latin typeface="宋体" panose="02010600030101010101" pitchFamily="2" charset="-122"/>
                <a:ea typeface="宋体" panose="02010600030101010101" pitchFamily="2" charset="-122"/>
                <a:cs typeface="Verdana" panose="020B0604030504040204" pitchFamily="34" charset="0"/>
              </a:rPr>
              <a:t>/*</a:t>
            </a:r>
            <a:r>
              <a:rPr lang="zh-CN" altLang="en-US" sz="1800" b="0" dirty="0" smtClean="0">
                <a:solidFill>
                  <a:schemeClr val="tx1">
                    <a:lumMod val="85000"/>
                    <a:lumOff val="15000"/>
                  </a:schemeClr>
                </a:solidFill>
                <a:latin typeface="宋体" panose="02010600030101010101" pitchFamily="2" charset="-122"/>
                <a:ea typeface="宋体" panose="02010600030101010101" pitchFamily="2" charset="-122"/>
                <a:cs typeface="Verdana" panose="020B0604030504040204" pitchFamily="34" charset="0"/>
              </a:rPr>
              <a:t>内部阴影 *</a:t>
            </a:r>
            <a:r>
              <a:rPr lang="en-US" altLang="zh-CN" sz="1800" b="0" dirty="0" smtClean="0">
                <a:solidFill>
                  <a:schemeClr val="tx1">
                    <a:lumMod val="85000"/>
                    <a:lumOff val="15000"/>
                  </a:schemeClr>
                </a:solidFill>
                <a:latin typeface="宋体" panose="02010600030101010101" pitchFamily="2" charset="-122"/>
                <a:ea typeface="宋体" panose="02010600030101010101" pitchFamily="2" charset="-122"/>
                <a:cs typeface="Verdana" panose="020B0604030504040204" pitchFamily="34" charset="0"/>
              </a:rPr>
              <a:t>/</a:t>
            </a:r>
            <a:endParaRPr lang="en-US" altLang="zh-CN" sz="1800" b="0" dirty="0" smtClean="0">
              <a:solidFill>
                <a:schemeClr val="tx1">
                  <a:lumMod val="85000"/>
                  <a:lumOff val="15000"/>
                </a:schemeClr>
              </a:solidFill>
              <a:latin typeface="宋体" panose="02010600030101010101" pitchFamily="2" charset="-122"/>
              <a:ea typeface="宋体" panose="02010600030101010101" pitchFamily="2" charset="-122"/>
              <a:cs typeface="Verdana" panose="020B0604030504040204" pitchFamily="34" charset="0"/>
            </a:endParaRPr>
          </a:p>
          <a:p>
            <a:pPr>
              <a:lnSpc>
                <a:spcPts val="1800"/>
              </a:lnSpc>
              <a:spcBef>
                <a:spcPts val="0"/>
              </a:spcBef>
            </a:pP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box-shadow: 0px </a:t>
            </a:r>
            <a:r>
              <a:rPr lang="en-US" altLang="zh-CN" sz="18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0px</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45px 10px #9999ff;     /*</a:t>
            </a:r>
            <a:r>
              <a:rPr lang="zh-CN" altLang="en-US"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外部阴影 *</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endPar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lnSpc>
                <a:spcPts val="1800"/>
              </a:lnSpc>
              <a:spcBef>
                <a:spcPts val="0"/>
              </a:spcBef>
            </a:pP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box-shadow: 20px </a:t>
            </a:r>
            <a:r>
              <a:rPr lang="en-US" altLang="zh-CN" sz="1800" b="0" dirty="0" err="1"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20px</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35px 15px #99ff33; /* </a:t>
            </a:r>
            <a:r>
              <a:rPr lang="zh-CN" altLang="en-US"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外部阴影 *</a:t>
            </a:r>
            <a:r>
              <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endParaRPr lang="en-US" altLang="zh-CN" sz="1800" b="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边框阴影的应用</a:t>
            </a:r>
            <a:endParaRPr lang="zh-CN" altLang="en-US" dirty="0"/>
          </a:p>
        </p:txBody>
      </p:sp>
      <p:sp>
        <p:nvSpPr>
          <p:cNvPr id="3" name="内容占位符 2"/>
          <p:cNvSpPr>
            <a:spLocks noGrp="1"/>
          </p:cNvSpPr>
          <p:nvPr>
            <p:ph idx="1"/>
          </p:nvPr>
        </p:nvSpPr>
        <p:spPr>
          <a:xfrm>
            <a:off x="428625" y="1162050"/>
            <a:ext cx="8100695" cy="3886200"/>
          </a:xfrm>
        </p:spPr>
        <p:txBody>
          <a:bodyPr>
            <a:normAutofit lnSpcReduction="10000"/>
          </a:bodyPr>
          <a:lstStyle/>
          <a:p>
            <a:pPr fontAlgn="auto">
              <a:lnSpc>
                <a:spcPct val="100000"/>
              </a:lnSpc>
              <a:spcBef>
                <a:spcPts val="0"/>
              </a:spcBef>
              <a:spcAft>
                <a:spcPts val="0"/>
              </a:spcAft>
              <a:buNone/>
            </a:pPr>
            <a:r>
              <a:rPr lang="en-US" altLang="zh-CN" sz="1400" dirty="0">
                <a:latin typeface="+mn-lt"/>
                <a:cs typeface="+mn-lt"/>
              </a:rPr>
              <a:t>&lt;head&gt;</a:t>
            </a:r>
            <a:endParaRPr lang="en-US" altLang="zh-CN" sz="1400" dirty="0">
              <a:latin typeface="+mn-lt"/>
              <a:cs typeface="+mn-lt"/>
            </a:endParaRPr>
          </a:p>
          <a:p>
            <a:pPr fontAlgn="auto">
              <a:lnSpc>
                <a:spcPct val="100000"/>
              </a:lnSpc>
              <a:spcBef>
                <a:spcPts val="0"/>
              </a:spcBef>
              <a:spcAft>
                <a:spcPts val="0"/>
              </a:spcAft>
              <a:buNone/>
            </a:pPr>
            <a:r>
              <a:rPr lang="en-US" altLang="zh-CN" sz="1400" dirty="0" smtClean="0">
                <a:latin typeface="+mn-lt"/>
                <a:cs typeface="+mn-lt"/>
              </a:rPr>
              <a:t>  &lt;</a:t>
            </a:r>
            <a:r>
              <a:rPr lang="en-US" altLang="zh-CN" sz="1400" dirty="0">
                <a:latin typeface="+mn-lt"/>
                <a:cs typeface="+mn-lt"/>
              </a:rPr>
              <a:t>style type="text/</a:t>
            </a:r>
            <a:r>
              <a:rPr lang="en-US" altLang="zh-CN" sz="1400" dirty="0" err="1">
                <a:latin typeface="+mn-lt"/>
                <a:cs typeface="+mn-lt"/>
              </a:rPr>
              <a:t>css</a:t>
            </a:r>
            <a:r>
              <a:rPr lang="en-US" altLang="zh-CN" sz="1400" dirty="0">
                <a:latin typeface="+mn-lt"/>
                <a:cs typeface="+mn-lt"/>
              </a:rPr>
              <a:t>"&gt;	</a:t>
            </a:r>
            <a:endParaRPr lang="en-US" altLang="zh-CN" sz="1400" dirty="0">
              <a:latin typeface="+mn-lt"/>
              <a:cs typeface="+mn-lt"/>
            </a:endParaRPr>
          </a:p>
          <a:p>
            <a:pPr fontAlgn="auto">
              <a:lnSpc>
                <a:spcPct val="100000"/>
              </a:lnSpc>
              <a:spcBef>
                <a:spcPts val="0"/>
              </a:spcBef>
              <a:spcAft>
                <a:spcPts val="0"/>
              </a:spcAft>
              <a:buNone/>
            </a:pPr>
            <a:r>
              <a:rPr lang="en-US" altLang="zh-CN" sz="1400" dirty="0">
                <a:latin typeface="+mn-lt"/>
                <a:cs typeface="+mn-lt"/>
              </a:rPr>
              <a:t>	div{float:left;width:120px;height:120px;margin:50px 80px;background:#dadada;border:6px solid #00cc66;padding:10px;	}</a:t>
            </a:r>
            <a:endParaRPr lang="en-US" altLang="zh-CN" sz="1400" dirty="0">
              <a:latin typeface="+mn-lt"/>
              <a:cs typeface="+mn-lt"/>
            </a:endParaRPr>
          </a:p>
          <a:p>
            <a:pPr fontAlgn="auto">
              <a:lnSpc>
                <a:spcPct val="100000"/>
              </a:lnSpc>
              <a:spcBef>
                <a:spcPts val="0"/>
              </a:spcBef>
              <a:spcAft>
                <a:spcPts val="0"/>
              </a:spcAft>
              <a:buNone/>
            </a:pPr>
            <a:r>
              <a:rPr lang="en-US" altLang="zh-CN" sz="1400" dirty="0">
                <a:latin typeface="+mn-lt"/>
                <a:cs typeface="+mn-lt"/>
              </a:rPr>
              <a:t>	#div1{	border-radius:25px;box-shadow: 0 0 0px 20px #6699ff inset;}</a:t>
            </a:r>
            <a:endParaRPr lang="en-US" altLang="zh-CN" sz="1400" dirty="0">
              <a:latin typeface="+mn-lt"/>
              <a:cs typeface="+mn-lt"/>
            </a:endParaRPr>
          </a:p>
          <a:p>
            <a:pPr fontAlgn="auto">
              <a:lnSpc>
                <a:spcPct val="100000"/>
              </a:lnSpc>
              <a:spcBef>
                <a:spcPts val="0"/>
              </a:spcBef>
              <a:spcAft>
                <a:spcPts val="0"/>
              </a:spcAft>
              <a:buNone/>
            </a:pPr>
            <a:r>
              <a:rPr lang="en-US" altLang="zh-CN" sz="1400" dirty="0">
                <a:latin typeface="+mn-lt"/>
                <a:cs typeface="+mn-lt"/>
              </a:rPr>
              <a:t>	#div2{	border-radius:25px;box-shadow: 0 0 30px 20px #6699ff inset;}</a:t>
            </a:r>
            <a:endParaRPr lang="en-US" altLang="zh-CN" sz="1400" dirty="0">
              <a:latin typeface="+mn-lt"/>
              <a:cs typeface="+mn-lt"/>
            </a:endParaRPr>
          </a:p>
          <a:p>
            <a:pPr fontAlgn="auto">
              <a:lnSpc>
                <a:spcPct val="100000"/>
              </a:lnSpc>
              <a:spcBef>
                <a:spcPts val="0"/>
              </a:spcBef>
              <a:spcAft>
                <a:spcPts val="0"/>
              </a:spcAft>
              <a:buNone/>
            </a:pPr>
            <a:r>
              <a:rPr lang="en-US" altLang="zh-CN" sz="1400" dirty="0">
                <a:latin typeface="+mn-lt"/>
                <a:cs typeface="+mn-lt"/>
              </a:rPr>
              <a:t>	#div3{	border-radius:25px 50px;box-shadow:0px 0px 45px 10px #9999ff;}</a:t>
            </a:r>
            <a:endParaRPr lang="en-US" altLang="zh-CN" sz="1400" dirty="0">
              <a:latin typeface="+mn-lt"/>
              <a:cs typeface="+mn-lt"/>
            </a:endParaRPr>
          </a:p>
          <a:p>
            <a:pPr fontAlgn="auto">
              <a:lnSpc>
                <a:spcPct val="100000"/>
              </a:lnSpc>
              <a:spcBef>
                <a:spcPts val="0"/>
              </a:spcBef>
              <a:spcAft>
                <a:spcPts val="0"/>
              </a:spcAft>
              <a:buNone/>
            </a:pPr>
            <a:r>
              <a:rPr lang="en-US" altLang="zh-CN" sz="1400" dirty="0">
                <a:latin typeface="+mn-lt"/>
                <a:cs typeface="+mn-lt"/>
              </a:rPr>
              <a:t>	#div4{	border-radius:80px 100px 60px 120px/50px 60px 70px 70px;</a:t>
            </a:r>
            <a:endParaRPr lang="en-US" altLang="zh-CN" sz="1400" dirty="0">
              <a:latin typeface="+mn-lt"/>
              <a:cs typeface="+mn-lt"/>
            </a:endParaRPr>
          </a:p>
          <a:p>
            <a:pPr fontAlgn="auto">
              <a:lnSpc>
                <a:spcPct val="100000"/>
              </a:lnSpc>
              <a:spcBef>
                <a:spcPts val="0"/>
              </a:spcBef>
              <a:spcAft>
                <a:spcPts val="0"/>
              </a:spcAft>
              <a:buNone/>
            </a:pPr>
            <a:r>
              <a:rPr lang="en-US" altLang="zh-CN" sz="1400" dirty="0">
                <a:latin typeface="+mn-lt"/>
                <a:cs typeface="+mn-lt"/>
              </a:rPr>
              <a:t>	box-shadow: 20px 20px 35px 15px #99ff33;}</a:t>
            </a:r>
            <a:endParaRPr lang="en-US" altLang="zh-CN" sz="1400" dirty="0">
              <a:latin typeface="+mn-lt"/>
              <a:cs typeface="+mn-lt"/>
            </a:endParaRPr>
          </a:p>
          <a:p>
            <a:pPr fontAlgn="auto">
              <a:lnSpc>
                <a:spcPct val="100000"/>
              </a:lnSpc>
              <a:spcBef>
                <a:spcPts val="0"/>
              </a:spcBef>
              <a:spcAft>
                <a:spcPts val="0"/>
              </a:spcAft>
              <a:buNone/>
            </a:pPr>
            <a:r>
              <a:rPr lang="en-US" altLang="zh-CN" sz="1400" dirty="0">
                <a:latin typeface="+mn-lt"/>
                <a:cs typeface="+mn-lt"/>
              </a:rPr>
              <a:t>  &lt;/style&gt;</a:t>
            </a:r>
            <a:endParaRPr lang="en-US" altLang="zh-CN" sz="1400" dirty="0">
              <a:latin typeface="+mn-lt"/>
              <a:cs typeface="+mn-lt"/>
            </a:endParaRPr>
          </a:p>
          <a:p>
            <a:pPr fontAlgn="auto">
              <a:lnSpc>
                <a:spcPct val="100000"/>
              </a:lnSpc>
              <a:spcBef>
                <a:spcPts val="0"/>
              </a:spcBef>
              <a:spcAft>
                <a:spcPts val="0"/>
              </a:spcAft>
              <a:buNone/>
            </a:pPr>
            <a:r>
              <a:rPr lang="en-US" altLang="zh-CN" sz="1400" dirty="0">
                <a:latin typeface="+mn-lt"/>
                <a:cs typeface="+mn-lt"/>
              </a:rPr>
              <a:t>&lt;/head&gt;</a:t>
            </a:r>
            <a:endParaRPr lang="en-US" altLang="zh-CN" sz="1400" dirty="0">
              <a:latin typeface="+mn-lt"/>
              <a:cs typeface="+mn-lt"/>
            </a:endParaRPr>
          </a:p>
          <a:p>
            <a:pPr fontAlgn="auto">
              <a:lnSpc>
                <a:spcPct val="100000"/>
              </a:lnSpc>
              <a:spcBef>
                <a:spcPts val="0"/>
              </a:spcBef>
              <a:spcAft>
                <a:spcPts val="0"/>
              </a:spcAft>
              <a:buNone/>
            </a:pPr>
            <a:r>
              <a:rPr lang="en-US" altLang="zh-CN" sz="1400" dirty="0">
                <a:latin typeface="+mn-lt"/>
                <a:cs typeface="+mn-lt"/>
              </a:rPr>
              <a:t>&lt;body</a:t>
            </a:r>
            <a:r>
              <a:rPr lang="en-US" altLang="zh-CN" sz="1400" dirty="0" smtClean="0">
                <a:latin typeface="+mn-lt"/>
                <a:cs typeface="+mn-lt"/>
              </a:rPr>
              <a:t>&gt;</a:t>
            </a:r>
            <a:endParaRPr lang="en-US" altLang="zh-CN" sz="1400" dirty="0" smtClean="0">
              <a:latin typeface="+mn-lt"/>
              <a:cs typeface="+mn-lt"/>
            </a:endParaRPr>
          </a:p>
          <a:p>
            <a:pPr fontAlgn="auto">
              <a:lnSpc>
                <a:spcPct val="100000"/>
              </a:lnSpc>
              <a:spcBef>
                <a:spcPts val="0"/>
              </a:spcBef>
              <a:spcAft>
                <a:spcPts val="0"/>
              </a:spcAft>
              <a:buNone/>
            </a:pPr>
            <a:r>
              <a:rPr sz="1400" dirty="0">
                <a:latin typeface="+mn-lt"/>
                <a:cs typeface="+mn-lt"/>
              </a:rPr>
              <a:t>	&lt;div id="div1" class=""&gt;&lt;p&gt;半径均相同,内部阴影，不模糊&lt;/p&gt;&lt;/div&gt;</a:t>
            </a:r>
            <a:endParaRPr sz="1400" dirty="0">
              <a:latin typeface="+mn-lt"/>
              <a:cs typeface="+mn-lt"/>
            </a:endParaRPr>
          </a:p>
          <a:p>
            <a:pPr fontAlgn="auto">
              <a:lnSpc>
                <a:spcPct val="100000"/>
              </a:lnSpc>
              <a:spcBef>
                <a:spcPts val="0"/>
              </a:spcBef>
              <a:spcAft>
                <a:spcPts val="0"/>
              </a:spcAft>
              <a:buNone/>
            </a:pPr>
            <a:r>
              <a:rPr sz="1400" dirty="0">
                <a:latin typeface="+mn-lt"/>
                <a:cs typeface="+mn-lt"/>
              </a:rPr>
              <a:t>	&lt;div id="div2" class=""&gt;&lt;p&gt;半径均相同,内部阴影，模糊&lt;/p&gt;&lt;/div&gt;</a:t>
            </a:r>
            <a:endParaRPr sz="1400" dirty="0">
              <a:latin typeface="+mn-lt"/>
              <a:cs typeface="+mn-lt"/>
            </a:endParaRPr>
          </a:p>
          <a:p>
            <a:pPr fontAlgn="auto">
              <a:lnSpc>
                <a:spcPct val="100000"/>
              </a:lnSpc>
              <a:spcBef>
                <a:spcPts val="0"/>
              </a:spcBef>
              <a:spcAft>
                <a:spcPts val="0"/>
              </a:spcAft>
              <a:buNone/>
            </a:pPr>
            <a:r>
              <a:rPr sz="1400" dirty="0">
                <a:latin typeface="+mn-lt"/>
                <a:cs typeface="+mn-lt"/>
              </a:rPr>
              <a:t>	&lt;div id="div3" class=""&gt;&lt;p&gt;左、右对角的半径相同，外部阴影&lt;/p&gt;&lt;/div&gt;</a:t>
            </a:r>
            <a:endParaRPr sz="1400" dirty="0">
              <a:latin typeface="+mn-lt"/>
              <a:cs typeface="+mn-lt"/>
            </a:endParaRPr>
          </a:p>
          <a:p>
            <a:pPr fontAlgn="auto">
              <a:lnSpc>
                <a:spcPct val="100000"/>
              </a:lnSpc>
              <a:spcBef>
                <a:spcPts val="0"/>
              </a:spcBef>
              <a:spcAft>
                <a:spcPts val="0"/>
              </a:spcAft>
              <a:buNone/>
            </a:pPr>
            <a:r>
              <a:rPr sz="1400" dirty="0">
                <a:latin typeface="+mn-lt"/>
                <a:cs typeface="+mn-lt"/>
              </a:rPr>
              <a:t>	&lt;div id="div4" class=""&gt;&lt;p&gt;每个角水平与垂直半径不同，带水平、垂直偏移的外部阴影&lt;/p&gt;&lt;/div&gt;</a:t>
            </a:r>
            <a:endParaRPr sz="1400" dirty="0">
              <a:latin typeface="+mn-lt"/>
              <a:cs typeface="+mn-lt"/>
            </a:endParaRPr>
          </a:p>
          <a:p>
            <a:pPr fontAlgn="auto">
              <a:lnSpc>
                <a:spcPct val="100000"/>
              </a:lnSpc>
              <a:spcBef>
                <a:spcPts val="0"/>
              </a:spcBef>
              <a:spcAft>
                <a:spcPts val="0"/>
              </a:spcAft>
              <a:buNone/>
            </a:pPr>
            <a:r>
              <a:rPr lang="en-US" altLang="zh-CN" sz="1400" dirty="0" smtClean="0">
                <a:latin typeface="+mn-lt"/>
                <a:ea typeface="Verdana" panose="020B0604030504040204" pitchFamily="34" charset="0"/>
                <a:cs typeface="+mn-lt"/>
                <a:sym typeface="+mn-ea"/>
              </a:rPr>
              <a:t>&lt;/body&gt;</a:t>
            </a:r>
            <a:endParaRPr lang="zh-CN" altLang="en-US" sz="1400" b="0" dirty="0">
              <a:latin typeface="+mn-lt"/>
              <a:cs typeface="+mn-lt"/>
            </a:endParaRPr>
          </a:p>
          <a:p>
            <a:pPr fontAlgn="auto">
              <a:lnSpc>
                <a:spcPct val="100000"/>
              </a:lnSpc>
              <a:spcBef>
                <a:spcPts val="0"/>
              </a:spcBef>
              <a:spcAft>
                <a:spcPts val="0"/>
              </a:spcAft>
              <a:buNone/>
            </a:pPr>
            <a:endParaRPr lang="zh-CN" altLang="en-US" sz="1400" dirty="0">
              <a:latin typeface="+mn-lt"/>
              <a:cs typeface="+mn-lt"/>
            </a:endParaRPr>
          </a:p>
        </p:txBody>
      </p:sp>
      <p:pic>
        <p:nvPicPr>
          <p:cNvPr id="5" name="图片 4"/>
          <p:cNvPicPr>
            <a:picLocks noChangeAspect="1"/>
          </p:cNvPicPr>
          <p:nvPr/>
        </p:nvPicPr>
        <p:blipFill>
          <a:blip r:embed="rId1"/>
          <a:stretch>
            <a:fillRect/>
          </a:stretch>
        </p:blipFill>
        <p:spPr>
          <a:xfrm>
            <a:off x="1671955" y="4615815"/>
            <a:ext cx="6358255" cy="165036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a:t>
            </a:r>
            <a:r>
              <a:rPr lang="en-US" altLang="zh-CN" dirty="0"/>
              <a:t>border-image </a:t>
            </a:r>
            <a:r>
              <a:rPr lang="zh-CN" altLang="en-US" dirty="0"/>
              <a:t>边框图像</a:t>
            </a:r>
            <a:endParaRPr lang="zh-CN" altLang="en-US" dirty="0"/>
          </a:p>
        </p:txBody>
      </p:sp>
      <p:sp>
        <p:nvSpPr>
          <p:cNvPr id="3" name="内容占位符 2"/>
          <p:cNvSpPr>
            <a:spLocks noGrp="1"/>
          </p:cNvSpPr>
          <p:nvPr>
            <p:ph idx="1"/>
          </p:nvPr>
        </p:nvSpPr>
        <p:spPr>
          <a:xfrm>
            <a:off x="317500" y="1047750"/>
            <a:ext cx="8509000" cy="2665095"/>
          </a:xfrm>
        </p:spPr>
        <p:txBody>
          <a:bodyPr>
            <a:normAutofit/>
          </a:bodyPr>
          <a:lstStyle/>
          <a:p>
            <a:pPr marL="0" indent="0">
              <a:spcBef>
                <a:spcPts val="0"/>
              </a:spcBef>
              <a:spcAft>
                <a:spcPts val="0"/>
              </a:spcAft>
              <a:buNone/>
            </a:pPr>
            <a:r>
              <a:rPr lang="zh-CN" altLang="en-US" sz="1400" dirty="0" smtClean="0">
                <a:solidFill>
                  <a:schemeClr val="tx1">
                    <a:lumMod val="85000"/>
                    <a:lumOff val="15000"/>
                  </a:schemeClr>
                </a:solidFill>
              </a:rPr>
              <a:t>       </a:t>
            </a:r>
            <a:r>
              <a:rPr lang="en-US" altLang="zh-CN" sz="1400" dirty="0" smtClean="0">
                <a:solidFill>
                  <a:schemeClr val="tx1">
                    <a:lumMod val="85000"/>
                    <a:lumOff val="15000"/>
                  </a:schemeClr>
                </a:solidFill>
              </a:rPr>
              <a:t>border-image </a:t>
            </a:r>
            <a:r>
              <a:rPr lang="zh-CN" altLang="en-US" sz="1400" dirty="0">
                <a:solidFill>
                  <a:schemeClr val="tx1">
                    <a:lumMod val="85000"/>
                    <a:lumOff val="15000"/>
                  </a:schemeClr>
                </a:solidFill>
              </a:rPr>
              <a:t>属</a:t>
            </a:r>
            <a:r>
              <a:rPr lang="zh-CN" altLang="en-US" sz="1400" dirty="0" smtClean="0">
                <a:solidFill>
                  <a:schemeClr val="tx1">
                    <a:lumMod val="85000"/>
                    <a:lumOff val="15000"/>
                  </a:schemeClr>
                </a:solidFill>
              </a:rPr>
              <a:t>性创</a:t>
            </a:r>
            <a:r>
              <a:rPr lang="zh-CN" altLang="en-US" sz="1400" dirty="0">
                <a:solidFill>
                  <a:schemeClr val="tx1">
                    <a:lumMod val="85000"/>
                    <a:lumOff val="15000"/>
                  </a:schemeClr>
                </a:solidFill>
              </a:rPr>
              <a:t>建带有图像的边框</a:t>
            </a:r>
            <a:r>
              <a:rPr lang="zh-CN" altLang="en-US" sz="1400" dirty="0" smtClean="0">
                <a:solidFill>
                  <a:schemeClr val="tx1">
                    <a:lumMod val="85000"/>
                    <a:lumOff val="15000"/>
                  </a:schemeClr>
                </a:solidFill>
              </a:rPr>
              <a:t>，三</a:t>
            </a:r>
            <a:r>
              <a:rPr lang="zh-CN" altLang="en-US" sz="1400" dirty="0">
                <a:solidFill>
                  <a:schemeClr val="tx1">
                    <a:lumMod val="85000"/>
                    <a:lumOff val="15000"/>
                  </a:schemeClr>
                </a:solidFill>
              </a:rPr>
              <a:t>个</a:t>
            </a:r>
            <a:r>
              <a:rPr lang="zh-CN" altLang="en-US" sz="1400" dirty="0" smtClean="0">
                <a:solidFill>
                  <a:schemeClr val="tx1">
                    <a:lumMod val="85000"/>
                    <a:lumOff val="15000"/>
                  </a:schemeClr>
                </a:solidFill>
              </a:rPr>
              <a:t>参数分</a:t>
            </a:r>
            <a:r>
              <a:rPr lang="zh-CN" altLang="en-US" sz="1400" dirty="0">
                <a:solidFill>
                  <a:schemeClr val="tx1">
                    <a:lumMod val="85000"/>
                    <a:lumOff val="15000"/>
                  </a:schemeClr>
                </a:solidFill>
              </a:rPr>
              <a:t>别</a:t>
            </a:r>
            <a:r>
              <a:rPr lang="zh-CN" altLang="en-US" sz="1400" dirty="0" smtClean="0">
                <a:solidFill>
                  <a:schemeClr val="tx1">
                    <a:lumMod val="85000"/>
                    <a:lumOff val="15000"/>
                  </a:schemeClr>
                </a:solidFill>
              </a:rPr>
              <a:t>是图</a:t>
            </a:r>
            <a:r>
              <a:rPr lang="zh-CN" altLang="en-US" sz="1400" dirty="0">
                <a:solidFill>
                  <a:schemeClr val="tx1">
                    <a:lumMod val="85000"/>
                    <a:lumOff val="15000"/>
                  </a:schemeClr>
                </a:solidFill>
              </a:rPr>
              <a:t>像、剪裁位置、重复性。该属性有五个子属</a:t>
            </a:r>
            <a:r>
              <a:rPr lang="zh-CN" altLang="en-US" sz="1400" dirty="0" smtClean="0">
                <a:solidFill>
                  <a:schemeClr val="tx1">
                    <a:lumMod val="85000"/>
                    <a:lumOff val="15000"/>
                  </a:schemeClr>
                </a:solidFill>
              </a:rPr>
              <a:t>性</a:t>
            </a:r>
            <a:r>
              <a:rPr lang="zh-CN" altLang="en-US" sz="1400" dirty="0">
                <a:solidFill>
                  <a:schemeClr val="tx1">
                    <a:lumMod val="85000"/>
                    <a:lumOff val="15000"/>
                  </a:schemeClr>
                </a:solidFill>
              </a:rPr>
              <a:t>。</a:t>
            </a:r>
            <a:endParaRPr lang="zh-CN" altLang="en-US" sz="1400" dirty="0">
              <a:solidFill>
                <a:schemeClr val="tx1">
                  <a:lumMod val="85000"/>
                  <a:lumOff val="15000"/>
                </a:schemeClr>
              </a:solidFill>
            </a:endParaRPr>
          </a:p>
          <a:p>
            <a:pPr marL="0" indent="0">
              <a:spcBef>
                <a:spcPts val="0"/>
              </a:spcBef>
              <a:spcAft>
                <a:spcPts val="0"/>
              </a:spcAft>
              <a:buNone/>
            </a:pPr>
            <a:r>
              <a:rPr lang="zh-CN" altLang="en-US" sz="1400" dirty="0" smtClean="0">
                <a:solidFill>
                  <a:schemeClr val="tx1">
                    <a:lumMod val="85000"/>
                    <a:lumOff val="15000"/>
                  </a:schemeClr>
                </a:solidFill>
              </a:rPr>
              <a:t>语</a:t>
            </a:r>
            <a:r>
              <a:rPr lang="zh-CN" altLang="en-US" sz="1400" dirty="0">
                <a:solidFill>
                  <a:schemeClr val="tx1">
                    <a:lumMod val="85000"/>
                    <a:lumOff val="15000"/>
                  </a:schemeClr>
                </a:solidFill>
              </a:rPr>
              <a:t>法如下：</a:t>
            </a:r>
            <a:endParaRPr lang="zh-CN" altLang="en-US" sz="1400" dirty="0">
              <a:solidFill>
                <a:schemeClr val="tx1">
                  <a:lumMod val="85000"/>
                  <a:lumOff val="15000"/>
                </a:schemeClr>
              </a:solidFill>
            </a:endParaRPr>
          </a:p>
          <a:p>
            <a:pPr marL="0" indent="0">
              <a:lnSpc>
                <a:spcPts val="1800"/>
              </a:lnSpc>
              <a:spcBef>
                <a:spcPts val="0"/>
              </a:spcBef>
              <a:spcAft>
                <a:spcPts val="0"/>
              </a:spcAft>
              <a:buNone/>
            </a:pPr>
            <a:r>
              <a:rPr lang="en-US" altLang="zh-CN" sz="1800" dirty="0" smtClean="0">
                <a:solidFill>
                  <a:schemeClr val="tx1">
                    <a:lumMod val="85000"/>
                    <a:lumOff val="15000"/>
                  </a:schemeClr>
                </a:solidFill>
              </a:rPr>
              <a:t>    border-</a:t>
            </a:r>
            <a:r>
              <a:rPr lang="en-US" altLang="zh-CN" sz="1800" dirty="0" err="1" smtClean="0">
                <a:solidFill>
                  <a:schemeClr val="tx1">
                    <a:lumMod val="85000"/>
                    <a:lumOff val="15000"/>
                  </a:schemeClr>
                </a:solidFill>
              </a:rPr>
              <a:t>image:border</a:t>
            </a:r>
            <a:r>
              <a:rPr lang="en-US" altLang="zh-CN" sz="1800" dirty="0" smtClean="0">
                <a:solidFill>
                  <a:schemeClr val="tx1">
                    <a:lumMod val="85000"/>
                    <a:lumOff val="15000"/>
                  </a:schemeClr>
                </a:solidFill>
              </a:rPr>
              <a:t>-image-source </a:t>
            </a:r>
            <a:endParaRPr lang="en-US" altLang="zh-CN" sz="1800" dirty="0">
              <a:solidFill>
                <a:schemeClr val="tx1">
                  <a:lumMod val="85000"/>
                  <a:lumOff val="15000"/>
                </a:schemeClr>
              </a:solidFill>
            </a:endParaRPr>
          </a:p>
          <a:p>
            <a:pPr marL="0" indent="0">
              <a:lnSpc>
                <a:spcPts val="1800"/>
              </a:lnSpc>
              <a:spcBef>
                <a:spcPts val="0"/>
              </a:spcBef>
              <a:spcAft>
                <a:spcPts val="0"/>
              </a:spcAft>
              <a:buNone/>
            </a:pPr>
            <a:r>
              <a:rPr lang="en-US" altLang="zh-CN" sz="1800" dirty="0" smtClean="0">
                <a:solidFill>
                  <a:schemeClr val="tx1">
                    <a:lumMod val="85000"/>
                    <a:lumOff val="15000"/>
                  </a:schemeClr>
                </a:solidFill>
              </a:rPr>
              <a:t>    border-image-slice/border-image-width</a:t>
            </a:r>
            <a:r>
              <a:rPr lang="en-US" altLang="zh-CN" sz="1800" dirty="0">
                <a:solidFill>
                  <a:schemeClr val="tx1">
                    <a:lumMod val="85000"/>
                    <a:lumOff val="15000"/>
                  </a:schemeClr>
                </a:solidFill>
              </a:rPr>
              <a:t>/ border-image-outset </a:t>
            </a:r>
            <a:r>
              <a:rPr lang="en-US" altLang="zh-CN" sz="1800" dirty="0" smtClean="0">
                <a:solidFill>
                  <a:schemeClr val="tx1">
                    <a:lumMod val="85000"/>
                    <a:lumOff val="15000"/>
                  </a:schemeClr>
                </a:solidFill>
              </a:rPr>
              <a:t>border-image-repeat</a:t>
            </a:r>
            <a:r>
              <a:rPr lang="zh-CN" altLang="en-US" sz="1800" dirty="0" smtClean="0">
                <a:solidFill>
                  <a:schemeClr val="tx1">
                    <a:lumMod val="85000"/>
                    <a:lumOff val="15000"/>
                  </a:schemeClr>
                </a:solidFill>
              </a:rPr>
              <a:t>；</a:t>
            </a:r>
            <a:endParaRPr lang="zh-CN" altLang="en-US" sz="1800" dirty="0" smtClean="0">
              <a:solidFill>
                <a:schemeClr val="tx1">
                  <a:lumMod val="85000"/>
                  <a:lumOff val="15000"/>
                </a:schemeClr>
              </a:solidFill>
            </a:endParaRPr>
          </a:p>
          <a:p>
            <a:pPr marL="0" indent="0">
              <a:lnSpc>
                <a:spcPts val="1800"/>
              </a:lnSpc>
              <a:spcBef>
                <a:spcPts val="0"/>
              </a:spcBef>
              <a:spcAft>
                <a:spcPts val="0"/>
              </a:spcAft>
              <a:buNone/>
            </a:pPr>
            <a:endParaRPr lang="en-US" altLang="zh-CN" sz="1800" dirty="0">
              <a:solidFill>
                <a:schemeClr val="tx1">
                  <a:lumMod val="85000"/>
                  <a:lumOff val="15000"/>
                </a:schemeClr>
              </a:solidFill>
            </a:endParaRPr>
          </a:p>
          <a:p>
            <a:pPr marL="0" indent="0">
              <a:lnSpc>
                <a:spcPts val="1800"/>
              </a:lnSpc>
              <a:spcBef>
                <a:spcPts val="0"/>
              </a:spcBef>
              <a:spcAft>
                <a:spcPts val="0"/>
              </a:spcAft>
              <a:buNone/>
            </a:pPr>
            <a:r>
              <a:rPr lang="en-US" altLang="zh-CN" sz="1800" dirty="0" smtClean="0">
                <a:solidFill>
                  <a:schemeClr val="tx1">
                    <a:lumMod val="85000"/>
                    <a:lumOff val="15000"/>
                  </a:schemeClr>
                </a:solidFill>
              </a:rPr>
              <a:t>    border-image</a:t>
            </a:r>
            <a:r>
              <a:rPr lang="en-US" altLang="zh-CN" sz="1800" dirty="0">
                <a:solidFill>
                  <a:schemeClr val="tx1">
                    <a:lumMod val="85000"/>
                    <a:lumOff val="15000"/>
                  </a:schemeClr>
                </a:solidFill>
              </a:rPr>
              <a:t>: </a:t>
            </a:r>
            <a:r>
              <a:rPr lang="en-US" altLang="zh-CN" sz="1800" dirty="0" err="1">
                <a:solidFill>
                  <a:schemeClr val="tx1">
                    <a:lumMod val="85000"/>
                    <a:lumOff val="15000"/>
                  </a:schemeClr>
                </a:solidFill>
              </a:rPr>
              <a:t>url</a:t>
            </a:r>
            <a:r>
              <a:rPr lang="en-US" altLang="zh-CN" sz="1800" dirty="0" smtClean="0">
                <a:solidFill>
                  <a:schemeClr val="tx1">
                    <a:lumMod val="85000"/>
                    <a:lumOff val="15000"/>
                  </a:schemeClr>
                </a:solidFill>
              </a:rPr>
              <a:t>(“</a:t>
            </a:r>
            <a:r>
              <a:rPr lang="en-US" altLang="zh-CN" sz="1800" dirty="0" err="1" smtClean="0">
                <a:solidFill>
                  <a:schemeClr val="tx1">
                    <a:lumMod val="85000"/>
                    <a:lumOff val="15000"/>
                  </a:schemeClr>
                </a:solidFill>
              </a:rPr>
              <a:t>border.png</a:t>
            </a:r>
            <a:r>
              <a:rPr lang="en-US" altLang="zh-CN" sz="1800" dirty="0" smtClean="0">
                <a:solidFill>
                  <a:schemeClr val="tx1">
                    <a:lumMod val="85000"/>
                    <a:lumOff val="15000"/>
                  </a:schemeClr>
                </a:solidFill>
              </a:rPr>
              <a:t>”) </a:t>
            </a:r>
            <a:r>
              <a:rPr lang="en-US" altLang="zh-CN" sz="1800" dirty="0">
                <a:solidFill>
                  <a:schemeClr val="tx1">
                    <a:lumMod val="85000"/>
                    <a:lumOff val="15000"/>
                  </a:schemeClr>
                </a:solidFill>
              </a:rPr>
              <a:t>27 27 27 27 fill/27 27 27 27/27px 27px </a:t>
            </a:r>
            <a:r>
              <a:rPr lang="en-US" altLang="zh-CN" sz="1800" dirty="0" err="1" smtClean="0">
                <a:solidFill>
                  <a:schemeClr val="tx1">
                    <a:lumMod val="85000"/>
                    <a:lumOff val="15000"/>
                  </a:schemeClr>
                </a:solidFill>
              </a:rPr>
              <a:t>27px</a:t>
            </a: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27px</a:t>
            </a:r>
            <a:r>
              <a:rPr lang="en-US" altLang="zh-CN" sz="1800" dirty="0" smtClean="0">
                <a:solidFill>
                  <a:schemeClr val="tx1">
                    <a:lumMod val="85000"/>
                    <a:lumOff val="15000"/>
                  </a:schemeClr>
                </a:solidFill>
              </a:rPr>
              <a:t> repeat</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a:t>
            </a:r>
            <a:r>
              <a:rPr lang="zh-CN" altLang="en-US" sz="1800" dirty="0">
                <a:solidFill>
                  <a:schemeClr val="tx1">
                    <a:lumMod val="85000"/>
                    <a:lumOff val="15000"/>
                  </a:schemeClr>
                </a:solidFill>
              </a:rPr>
              <a:t>* 剪裁和宽度不需要单位，偏移量需要单位。</a:t>
            </a:r>
            <a:r>
              <a:rPr lang="en-US" altLang="zh-CN" sz="1800" dirty="0">
                <a:solidFill>
                  <a:schemeClr val="tx1">
                    <a:lumMod val="85000"/>
                    <a:lumOff val="15000"/>
                  </a:schemeClr>
                </a:solidFill>
              </a:rPr>
              <a:t>fill</a:t>
            </a:r>
            <a:r>
              <a:rPr lang="zh-CN" altLang="en-US" sz="1800" dirty="0">
                <a:solidFill>
                  <a:schemeClr val="tx1">
                    <a:lumMod val="85000"/>
                    <a:lumOff val="15000"/>
                  </a:schemeClr>
                </a:solidFill>
              </a:rPr>
              <a:t>表示可选项，指定中间第九块为非透明块。*</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marL="0" indent="0" algn="ctr">
              <a:lnSpc>
                <a:spcPts val="1800"/>
              </a:lnSpc>
              <a:spcBef>
                <a:spcPts val="0"/>
              </a:spcBef>
              <a:spcAft>
                <a:spcPts val="0"/>
              </a:spcAft>
              <a:buNone/>
            </a:pPr>
            <a:endParaRPr lang="zh-CN" altLang="en-US" sz="1400" b="1" dirty="0" smtClean="0">
              <a:solidFill>
                <a:schemeClr val="tx1">
                  <a:lumMod val="85000"/>
                  <a:lumOff val="15000"/>
                </a:schemeClr>
              </a:solidFill>
            </a:endParaRPr>
          </a:p>
        </p:txBody>
      </p:sp>
      <p:graphicFrame>
        <p:nvGraphicFramePr>
          <p:cNvPr id="4" name="表格 3"/>
          <p:cNvGraphicFramePr>
            <a:graphicFrameLocks noGrp="1"/>
          </p:cNvGraphicFramePr>
          <p:nvPr>
            <p:custDataLst>
              <p:tags r:id="rId1"/>
            </p:custDataLst>
          </p:nvPr>
        </p:nvGraphicFramePr>
        <p:xfrm>
          <a:off x="616585" y="4450715"/>
          <a:ext cx="8150225" cy="1386840"/>
        </p:xfrm>
        <a:graphic>
          <a:graphicData uri="http://schemas.openxmlformats.org/drawingml/2006/table">
            <a:tbl>
              <a:tblPr>
                <a:tableStyleId>{5DA37D80-6434-44D0-A028-1B22A696006F}</a:tableStyleId>
              </a:tblPr>
              <a:tblGrid>
                <a:gridCol w="2105025"/>
                <a:gridCol w="6045200"/>
              </a:tblGrid>
              <a:tr h="231140">
                <a:tc>
                  <a:txBody>
                    <a:bodyPr/>
                    <a:lstStyle/>
                    <a:p>
                      <a:pPr algn="ctr" fontAlgn="auto">
                        <a:lnSpc>
                          <a:spcPct val="100000"/>
                        </a:lnSpc>
                        <a:spcAft>
                          <a:spcPts val="0"/>
                        </a:spcAft>
                      </a:pPr>
                      <a:r>
                        <a:rPr lang="zh-CN" sz="1400" kern="100" dirty="0"/>
                        <a:t>值</a:t>
                      </a:r>
                      <a:endParaRPr lang="zh-CN" sz="1400" kern="100" dirty="0">
                        <a:latin typeface="Times New Roman" panose="02020603050405020304"/>
                        <a:ea typeface="宋体" panose="02010600030101010101" pitchFamily="2" charset="-122"/>
                      </a:endParaRPr>
                    </a:p>
                  </a:txBody>
                  <a:tcPr marL="68580" marR="68580" marT="0" marB="0" anchor="ctr"/>
                </a:tc>
                <a:tc>
                  <a:txBody>
                    <a:bodyPr/>
                    <a:lstStyle/>
                    <a:p>
                      <a:pPr algn="ctr" fontAlgn="auto">
                        <a:lnSpc>
                          <a:spcPct val="100000"/>
                        </a:lnSpc>
                        <a:spcAft>
                          <a:spcPts val="0"/>
                        </a:spcAft>
                      </a:pPr>
                      <a:r>
                        <a:rPr lang="zh-CN" sz="1400" kern="100" dirty="0"/>
                        <a:t>描述</a:t>
                      </a:r>
                      <a:endParaRPr lang="zh-CN" sz="1400" kern="100" dirty="0">
                        <a:latin typeface="Times New Roman" panose="02020603050405020304"/>
                        <a:ea typeface="宋体" panose="02010600030101010101" pitchFamily="2" charset="-122"/>
                      </a:endParaRPr>
                    </a:p>
                  </a:txBody>
                  <a:tcPr marL="68580" marR="68580" marT="0" marB="0" anchor="ctr"/>
                </a:tc>
              </a:tr>
              <a:tr h="231140">
                <a:tc>
                  <a:txBody>
                    <a:bodyPr/>
                    <a:lstStyle/>
                    <a:p>
                      <a:pPr indent="204470" algn="just" fontAlgn="auto">
                        <a:lnSpc>
                          <a:spcPct val="100000"/>
                        </a:lnSpc>
                        <a:spcAft>
                          <a:spcPts val="0"/>
                        </a:spcAft>
                      </a:pPr>
                      <a:r>
                        <a:rPr lang="en-US" sz="1400" kern="100" dirty="0"/>
                        <a:t>border-image-source</a:t>
                      </a:r>
                      <a:endParaRPr lang="en-US" sz="1400" kern="100" dirty="0">
                        <a:latin typeface="Times New Roman" panose="02020603050405020304"/>
                        <a:ea typeface="宋体" panose="02010600030101010101" pitchFamily="2" charset="-122"/>
                      </a:endParaRPr>
                    </a:p>
                  </a:txBody>
                  <a:tcPr marL="68580" marR="68580" marT="0" marB="0" anchor="ctr"/>
                </a:tc>
                <a:tc>
                  <a:txBody>
                    <a:bodyPr/>
                    <a:lstStyle/>
                    <a:p>
                      <a:pPr indent="114300" algn="just" fontAlgn="auto">
                        <a:lnSpc>
                          <a:spcPct val="100000"/>
                        </a:lnSpc>
                        <a:spcAft>
                          <a:spcPts val="0"/>
                        </a:spcAft>
                      </a:pPr>
                      <a:r>
                        <a:rPr lang="zh-CN" sz="1400" kern="100" dirty="0"/>
                        <a:t>规定边框中图像的路径。</a:t>
                      </a:r>
                      <a:endParaRPr lang="zh-CN" sz="1400" kern="100" dirty="0">
                        <a:latin typeface="Times New Roman" panose="02020603050405020304"/>
                        <a:ea typeface="宋体" panose="02010600030101010101" pitchFamily="2" charset="-122"/>
                      </a:endParaRPr>
                    </a:p>
                  </a:txBody>
                  <a:tcPr marL="68580" marR="68580" marT="0" marB="0" anchor="ctr"/>
                </a:tc>
              </a:tr>
              <a:tr h="231140">
                <a:tc>
                  <a:txBody>
                    <a:bodyPr/>
                    <a:lstStyle/>
                    <a:p>
                      <a:pPr indent="204470" algn="just" fontAlgn="auto">
                        <a:lnSpc>
                          <a:spcPct val="100000"/>
                        </a:lnSpc>
                        <a:spcAft>
                          <a:spcPts val="0"/>
                        </a:spcAft>
                      </a:pPr>
                      <a:r>
                        <a:rPr lang="en-US" sz="1400" kern="100"/>
                        <a:t>border-image-slice</a:t>
                      </a:r>
                      <a:endParaRPr lang="en-US" sz="1400" kern="100">
                        <a:latin typeface="Times New Roman" panose="02020603050405020304"/>
                        <a:ea typeface="宋体" panose="02010600030101010101" pitchFamily="2" charset="-122"/>
                      </a:endParaRPr>
                    </a:p>
                  </a:txBody>
                  <a:tcPr marL="68580" marR="68580" marT="0" marB="0" anchor="ctr"/>
                </a:tc>
                <a:tc>
                  <a:txBody>
                    <a:bodyPr/>
                    <a:lstStyle/>
                    <a:p>
                      <a:pPr indent="114300" algn="just" fontAlgn="auto">
                        <a:lnSpc>
                          <a:spcPct val="100000"/>
                        </a:lnSpc>
                        <a:spcAft>
                          <a:spcPts val="0"/>
                        </a:spcAft>
                      </a:pPr>
                      <a:r>
                        <a:rPr lang="zh-CN" sz="1400" kern="100" dirty="0"/>
                        <a:t>规定图像边框向内偏移，可以是数字或百分比。</a:t>
                      </a:r>
                      <a:endParaRPr lang="zh-CN" sz="1400" kern="100" dirty="0">
                        <a:latin typeface="Times New Roman" panose="02020603050405020304"/>
                        <a:ea typeface="宋体" panose="02010600030101010101" pitchFamily="2" charset="-122"/>
                      </a:endParaRPr>
                    </a:p>
                  </a:txBody>
                  <a:tcPr marL="68580" marR="68580" marT="0" marB="0" anchor="ctr"/>
                </a:tc>
              </a:tr>
              <a:tr h="231140">
                <a:tc>
                  <a:txBody>
                    <a:bodyPr/>
                    <a:lstStyle/>
                    <a:p>
                      <a:pPr indent="204470" algn="just" fontAlgn="auto">
                        <a:lnSpc>
                          <a:spcPct val="100000"/>
                        </a:lnSpc>
                        <a:spcAft>
                          <a:spcPts val="0"/>
                        </a:spcAft>
                      </a:pPr>
                      <a:r>
                        <a:rPr lang="en-US" sz="1400" kern="100"/>
                        <a:t>border-image-width</a:t>
                      </a:r>
                      <a:endParaRPr lang="en-US" sz="1400" kern="100">
                        <a:latin typeface="Times New Roman" panose="02020603050405020304"/>
                        <a:ea typeface="宋体" panose="02010600030101010101" pitchFamily="2" charset="-122"/>
                      </a:endParaRPr>
                    </a:p>
                  </a:txBody>
                  <a:tcPr marL="68580" marR="68580" marT="0" marB="0" anchor="ctr"/>
                </a:tc>
                <a:tc>
                  <a:txBody>
                    <a:bodyPr/>
                    <a:lstStyle/>
                    <a:p>
                      <a:pPr indent="114300" algn="just" fontAlgn="auto">
                        <a:lnSpc>
                          <a:spcPct val="100000"/>
                        </a:lnSpc>
                        <a:spcAft>
                          <a:spcPts val="0"/>
                        </a:spcAft>
                      </a:pPr>
                      <a:r>
                        <a:rPr lang="zh-CN" sz="1400" kern="100" dirty="0"/>
                        <a:t>规定图像边框的宽度。</a:t>
                      </a:r>
                      <a:endParaRPr lang="zh-CN" sz="1400" kern="100" dirty="0">
                        <a:latin typeface="Times New Roman" panose="02020603050405020304"/>
                        <a:ea typeface="宋体" panose="02010600030101010101" pitchFamily="2" charset="-122"/>
                      </a:endParaRPr>
                    </a:p>
                  </a:txBody>
                  <a:tcPr marL="68580" marR="68580" marT="0" marB="0" anchor="ctr"/>
                </a:tc>
              </a:tr>
              <a:tr h="231140">
                <a:tc>
                  <a:txBody>
                    <a:bodyPr/>
                    <a:lstStyle/>
                    <a:p>
                      <a:pPr indent="204470" algn="just" fontAlgn="auto">
                        <a:lnSpc>
                          <a:spcPct val="100000"/>
                        </a:lnSpc>
                        <a:spcAft>
                          <a:spcPts val="0"/>
                        </a:spcAft>
                      </a:pPr>
                      <a:r>
                        <a:rPr lang="en-US" sz="1400" kern="100"/>
                        <a:t>border-image-outset</a:t>
                      </a:r>
                      <a:endParaRPr lang="en-US" sz="1400" kern="100">
                        <a:latin typeface="Times New Roman" panose="02020603050405020304"/>
                        <a:ea typeface="宋体" panose="02010600030101010101" pitchFamily="2" charset="-122"/>
                      </a:endParaRPr>
                    </a:p>
                  </a:txBody>
                  <a:tcPr marL="68580" marR="68580" marT="0" marB="0" anchor="ctr"/>
                </a:tc>
                <a:tc>
                  <a:txBody>
                    <a:bodyPr/>
                    <a:lstStyle/>
                    <a:p>
                      <a:pPr indent="114300" algn="just" fontAlgn="auto">
                        <a:lnSpc>
                          <a:spcPct val="100000"/>
                        </a:lnSpc>
                        <a:spcAft>
                          <a:spcPts val="0"/>
                        </a:spcAft>
                      </a:pPr>
                      <a:r>
                        <a:rPr lang="zh-CN" sz="1400" kern="100" dirty="0"/>
                        <a:t>规定边框图像区域超出边框的量。</a:t>
                      </a:r>
                      <a:endParaRPr lang="zh-CN" sz="1400" kern="100" dirty="0">
                        <a:latin typeface="Times New Roman" panose="02020603050405020304"/>
                        <a:ea typeface="宋体" panose="02010600030101010101" pitchFamily="2" charset="-122"/>
                      </a:endParaRPr>
                    </a:p>
                  </a:txBody>
                  <a:tcPr marL="68580" marR="68580" marT="0" marB="0" anchor="ctr"/>
                </a:tc>
              </a:tr>
              <a:tr h="231140">
                <a:tc>
                  <a:txBody>
                    <a:bodyPr/>
                    <a:lstStyle/>
                    <a:p>
                      <a:pPr indent="204470" algn="just" fontAlgn="auto">
                        <a:lnSpc>
                          <a:spcPct val="100000"/>
                        </a:lnSpc>
                        <a:spcAft>
                          <a:spcPts val="0"/>
                        </a:spcAft>
                      </a:pPr>
                      <a:r>
                        <a:rPr lang="en-US" sz="1400" kern="100"/>
                        <a:t>border-image-repeat</a:t>
                      </a:r>
                      <a:endParaRPr lang="en-US" sz="1400" kern="100">
                        <a:latin typeface="Times New Roman" panose="02020603050405020304"/>
                        <a:ea typeface="宋体" panose="02010600030101010101" pitchFamily="2" charset="-122"/>
                      </a:endParaRPr>
                    </a:p>
                  </a:txBody>
                  <a:tcPr marL="68580" marR="68580" marT="0" marB="0" anchor="ctr"/>
                </a:tc>
                <a:tc>
                  <a:txBody>
                    <a:bodyPr/>
                    <a:lstStyle/>
                    <a:p>
                      <a:pPr indent="114300" algn="just" fontAlgn="auto">
                        <a:lnSpc>
                          <a:spcPct val="100000"/>
                        </a:lnSpc>
                        <a:spcAft>
                          <a:spcPts val="0"/>
                        </a:spcAft>
                      </a:pPr>
                      <a:r>
                        <a:rPr lang="zh-CN" sz="1400" kern="100" dirty="0"/>
                        <a:t>规定图像边框是否应平铺</a:t>
                      </a:r>
                      <a:r>
                        <a:rPr lang="en-US" sz="1400" kern="100" dirty="0"/>
                        <a:t>(</a:t>
                      </a:r>
                      <a:r>
                        <a:rPr lang="zh-CN" sz="1400" kern="100" dirty="0"/>
                        <a:t>复制</a:t>
                      </a:r>
                      <a:r>
                        <a:rPr lang="en-US" sz="1400" kern="100" dirty="0"/>
                        <a:t>)</a:t>
                      </a:r>
                      <a:r>
                        <a:rPr lang="zh-CN" sz="1400" kern="100" dirty="0"/>
                        <a:t>、铺满</a:t>
                      </a:r>
                      <a:r>
                        <a:rPr lang="en-US" sz="1400" kern="100" dirty="0"/>
                        <a:t>(</a:t>
                      </a:r>
                      <a:r>
                        <a:rPr lang="zh-CN" sz="1400" kern="100" dirty="0"/>
                        <a:t>环绕</a:t>
                      </a:r>
                      <a:r>
                        <a:rPr lang="en-US" sz="1400" kern="100" dirty="0"/>
                        <a:t>)</a:t>
                      </a:r>
                      <a:r>
                        <a:rPr lang="zh-CN" sz="1400" kern="100" dirty="0"/>
                        <a:t>或拉伸。</a:t>
                      </a:r>
                      <a:endParaRPr lang="zh-CN" sz="1400" kern="100" dirty="0">
                        <a:latin typeface="Times New Roman" panose="02020603050405020304"/>
                        <a:ea typeface="宋体" panose="02010600030101010101" pitchFamily="2" charset="-122"/>
                      </a:endParaRPr>
                    </a:p>
                  </a:txBody>
                  <a:tcPr marL="68580" marR="68580" marT="0" marB="0" anchor="ct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a:t>
            </a:r>
            <a:r>
              <a:rPr lang="en-US" altLang="zh-CN" dirty="0"/>
              <a:t>border-image </a:t>
            </a:r>
            <a:r>
              <a:rPr lang="zh-CN" altLang="en-US" dirty="0"/>
              <a:t>边框图像</a:t>
            </a:r>
            <a:endParaRPr lang="zh-CN" altLang="en-US" dirty="0"/>
          </a:p>
        </p:txBody>
      </p:sp>
      <p:sp>
        <p:nvSpPr>
          <p:cNvPr id="3" name="内容占位符 2"/>
          <p:cNvSpPr>
            <a:spLocks noGrp="1"/>
          </p:cNvSpPr>
          <p:nvPr>
            <p:ph idx="1"/>
          </p:nvPr>
        </p:nvSpPr>
        <p:spPr>
          <a:xfrm>
            <a:off x="313055" y="1005840"/>
            <a:ext cx="8500110" cy="3033395"/>
          </a:xfrm>
        </p:spPr>
        <p:txBody>
          <a:bodyPr>
            <a:noAutofit/>
          </a:bodyPr>
          <a:lstStyle/>
          <a:p>
            <a:pPr>
              <a:spcBef>
                <a:spcPts val="0"/>
              </a:spcBef>
              <a:spcAft>
                <a:spcPts val="0"/>
              </a:spcAft>
            </a:pPr>
            <a:r>
              <a:rPr lang="en-US" altLang="zh-CN" sz="1600" dirty="0" smtClean="0"/>
              <a:t>border-image-source </a:t>
            </a:r>
            <a:r>
              <a:rPr lang="zh-CN" altLang="en-US" sz="1600" dirty="0"/>
              <a:t>属性（边框图像）。</a:t>
            </a:r>
            <a:endParaRPr lang="zh-CN" altLang="en-US" sz="1600" dirty="0"/>
          </a:p>
          <a:p>
            <a:pPr marL="0" indent="0">
              <a:spcBef>
                <a:spcPts val="0"/>
              </a:spcBef>
              <a:spcAft>
                <a:spcPts val="0"/>
              </a:spcAft>
              <a:buNone/>
            </a:pPr>
            <a:r>
              <a:rPr lang="zh-CN" altLang="en-US" sz="1600" dirty="0" smtClean="0"/>
              <a:t>       默</a:t>
            </a:r>
            <a:r>
              <a:rPr lang="zh-CN" altLang="en-US" sz="1600" dirty="0"/>
              <a:t>认无边框图像，如果设置边框图像，则使用绝对或相对</a:t>
            </a:r>
            <a:r>
              <a:rPr lang="en-US" altLang="zh-CN" sz="1600" dirty="0"/>
              <a:t>url </a:t>
            </a:r>
            <a:r>
              <a:rPr lang="zh-CN" altLang="en-US" sz="1600" dirty="0"/>
              <a:t>地址指定边框图像。</a:t>
            </a:r>
            <a:endParaRPr lang="zh-CN" altLang="en-US" sz="1600" dirty="0"/>
          </a:p>
          <a:p>
            <a:pPr>
              <a:spcBef>
                <a:spcPts val="0"/>
              </a:spcBef>
              <a:spcAft>
                <a:spcPts val="0"/>
              </a:spcAft>
              <a:buNone/>
            </a:pPr>
            <a:r>
              <a:rPr lang="en-US" altLang="zh-CN" sz="1600" dirty="0" smtClean="0">
                <a:solidFill>
                  <a:srgbClr val="FF0000"/>
                </a:solidFill>
              </a:rPr>
              <a:t>       border-image-source</a:t>
            </a:r>
            <a:r>
              <a:rPr lang="en-US" altLang="zh-CN" sz="1600" dirty="0">
                <a:solidFill>
                  <a:srgbClr val="FF0000"/>
                </a:solidFill>
              </a:rPr>
              <a:t>: none |url(image</a:t>
            </a:r>
            <a:r>
              <a:rPr lang="zh-CN" altLang="en-US" sz="1600" dirty="0">
                <a:solidFill>
                  <a:srgbClr val="FF0000"/>
                </a:solidFill>
              </a:rPr>
              <a:t>文件</a:t>
            </a:r>
            <a:r>
              <a:rPr lang="en-US" altLang="zh-CN" sz="1600" dirty="0">
                <a:solidFill>
                  <a:srgbClr val="FF0000"/>
                </a:solidFill>
              </a:rPr>
              <a:t>);</a:t>
            </a:r>
            <a:endParaRPr lang="en-US" altLang="zh-CN" sz="1600" dirty="0">
              <a:solidFill>
                <a:srgbClr val="FF0000"/>
              </a:solidFill>
            </a:endParaRPr>
          </a:p>
          <a:p>
            <a:pPr>
              <a:spcBef>
                <a:spcPts val="0"/>
              </a:spcBef>
              <a:spcAft>
                <a:spcPts val="0"/>
              </a:spcAft>
              <a:buNone/>
            </a:pPr>
            <a:r>
              <a:rPr lang="en-US" altLang="zh-CN" sz="1600" dirty="0" smtClean="0">
                <a:solidFill>
                  <a:srgbClr val="FF0000"/>
                </a:solidFill>
              </a:rPr>
              <a:t>       </a:t>
            </a:r>
            <a:r>
              <a:rPr lang="en-US" altLang="zh-CN" sz="1600" dirty="0" smtClean="0"/>
              <a:t>border-image-</a:t>
            </a:r>
            <a:r>
              <a:rPr lang="en-US" altLang="zh-CN" sz="1600" dirty="0" err="1" smtClean="0"/>
              <a:t>source:url</a:t>
            </a:r>
            <a:r>
              <a:rPr lang="en-US" altLang="zh-CN" sz="1600" dirty="0"/>
              <a:t>("</a:t>
            </a:r>
            <a:r>
              <a:rPr lang="en-US" altLang="zh-CN" sz="1600" dirty="0" err="1"/>
              <a:t>border.png</a:t>
            </a:r>
            <a:r>
              <a:rPr lang="en-US" altLang="zh-CN" sz="1600" dirty="0" smtClean="0"/>
              <a:t>");</a:t>
            </a:r>
            <a:endParaRPr lang="en-US" altLang="zh-CN" sz="1600" dirty="0" smtClean="0"/>
          </a:p>
          <a:p>
            <a:r>
              <a:rPr lang="en-US" altLang="zh-CN" sz="1600" dirty="0" smtClean="0"/>
              <a:t>border-image-slice 属性（图像切片/剪裁）。</a:t>
            </a:r>
            <a:endParaRPr lang="zh-CN" altLang="en-US" sz="1600" dirty="0"/>
          </a:p>
          <a:p>
            <a:pPr marL="0" indent="0">
              <a:spcBef>
                <a:spcPts val="0"/>
              </a:spcBef>
              <a:spcAft>
                <a:spcPts val="0"/>
              </a:spcAft>
              <a:buNone/>
            </a:pPr>
            <a:r>
              <a:rPr lang="zh-CN" altLang="en-US" sz="1600" dirty="0" smtClean="0"/>
              <a:t>       该</a:t>
            </a:r>
            <a:r>
              <a:rPr lang="zh-CN" altLang="en-US" sz="1600" dirty="0"/>
              <a:t>属性规定图像边框向内偏移，可以是数字或百分比。可以</a:t>
            </a:r>
            <a:r>
              <a:rPr lang="en-US" altLang="zh-CN" sz="1600" dirty="0"/>
              <a:t>1</a:t>
            </a:r>
            <a:r>
              <a:rPr lang="zh-CN" altLang="en-US" sz="1600" dirty="0"/>
              <a:t>～</a:t>
            </a:r>
            <a:r>
              <a:rPr lang="en-US" altLang="zh-CN" sz="1600" dirty="0"/>
              <a:t>4 </a:t>
            </a:r>
            <a:r>
              <a:rPr lang="zh-CN" altLang="en-US" sz="1600" dirty="0"/>
              <a:t>个值，类似于</a:t>
            </a:r>
            <a:r>
              <a:rPr lang="en-US" altLang="zh-CN" sz="1600" dirty="0" smtClean="0"/>
              <a:t>padding</a:t>
            </a:r>
            <a:r>
              <a:rPr lang="zh-CN" altLang="en-US" sz="1600" dirty="0" smtClean="0"/>
              <a:t>属</a:t>
            </a:r>
            <a:r>
              <a:rPr lang="zh-CN" altLang="en-US" sz="1600" dirty="0"/>
              <a:t>性的设置方法。语法如下：</a:t>
            </a:r>
            <a:endParaRPr lang="zh-CN" altLang="en-US" sz="1600" dirty="0"/>
          </a:p>
          <a:p>
            <a:pPr indent="266700">
              <a:spcBef>
                <a:spcPts val="0"/>
              </a:spcBef>
              <a:spcAft>
                <a:spcPts val="0"/>
              </a:spcAft>
              <a:buNone/>
            </a:pPr>
            <a:r>
              <a:rPr lang="en-US" altLang="zh-CN" sz="1600" dirty="0">
                <a:solidFill>
                  <a:srgbClr val="FF0000"/>
                </a:solidFill>
              </a:rPr>
              <a:t>border-image-slice: number |% |fill;</a:t>
            </a:r>
            <a:endParaRPr lang="en-US" altLang="zh-CN" sz="1600" dirty="0">
              <a:solidFill>
                <a:srgbClr val="FF0000"/>
              </a:solidFill>
            </a:endParaRPr>
          </a:p>
          <a:p>
            <a:pPr indent="266700">
              <a:spcBef>
                <a:spcPts val="0"/>
              </a:spcBef>
              <a:spcAft>
                <a:spcPts val="0"/>
              </a:spcAft>
              <a:buNone/>
            </a:pPr>
            <a:r>
              <a:rPr lang="en-US" altLang="zh-CN" sz="1600" dirty="0"/>
              <a:t>border-image-slice:27 27 27 27; </a:t>
            </a:r>
            <a:r>
              <a:rPr lang="en-US" altLang="zh-CN" sz="1600" dirty="0">
                <a:solidFill>
                  <a:srgbClr val="00B050"/>
                </a:solidFill>
              </a:rPr>
              <a:t>/* </a:t>
            </a:r>
            <a:r>
              <a:rPr lang="zh-CN" altLang="en-US" sz="1600" dirty="0">
                <a:solidFill>
                  <a:srgbClr val="00B050"/>
                </a:solidFill>
              </a:rPr>
              <a:t>边框图像</a:t>
            </a:r>
            <a:r>
              <a:rPr lang="zh-CN" altLang="en-US" sz="1600" dirty="0" smtClean="0">
                <a:solidFill>
                  <a:srgbClr val="00B050"/>
                </a:solidFill>
              </a:rPr>
              <a:t>切</a:t>
            </a:r>
            <a:r>
              <a:rPr lang="en-US" altLang="zh-CN" sz="1600" dirty="0" smtClean="0">
                <a:solidFill>
                  <a:srgbClr val="00B050"/>
                </a:solidFill>
              </a:rPr>
              <a:t>9</a:t>
            </a:r>
            <a:r>
              <a:rPr lang="zh-CN" altLang="en-US" sz="1600" dirty="0">
                <a:solidFill>
                  <a:srgbClr val="00B050"/>
                </a:solidFill>
              </a:rPr>
              <a:t>块，每个角为</a:t>
            </a:r>
            <a:r>
              <a:rPr lang="en-US" altLang="zh-CN" sz="1600" dirty="0">
                <a:solidFill>
                  <a:srgbClr val="00B050"/>
                </a:solidFill>
              </a:rPr>
              <a:t>27px*</a:t>
            </a:r>
            <a:r>
              <a:rPr lang="en-US" altLang="zh-CN" sz="1600" dirty="0" err="1">
                <a:solidFill>
                  <a:srgbClr val="00B050"/>
                </a:solidFill>
              </a:rPr>
              <a:t>27px</a:t>
            </a:r>
            <a:r>
              <a:rPr lang="en-US" altLang="zh-CN" sz="1600" dirty="0" smtClean="0">
                <a:solidFill>
                  <a:srgbClr val="00B050"/>
                </a:solidFill>
              </a:rPr>
              <a:t>*/</a:t>
            </a:r>
            <a:endParaRPr lang="en-US" altLang="zh-CN" sz="1600" dirty="0" smtClean="0">
              <a:solidFill>
                <a:srgbClr val="00B050"/>
              </a:solidFill>
            </a:endParaRPr>
          </a:p>
          <a:p>
            <a:pPr>
              <a:spcBef>
                <a:spcPts val="0"/>
              </a:spcBef>
              <a:spcAft>
                <a:spcPts val="0"/>
              </a:spcAft>
            </a:pPr>
            <a:endParaRPr lang="en-US" altLang="zh-CN" sz="1600" dirty="0" smtClean="0">
              <a:solidFill>
                <a:srgbClr val="00B050"/>
              </a:solidFill>
            </a:endParaRPr>
          </a:p>
        </p:txBody>
      </p:sp>
      <p:pic>
        <p:nvPicPr>
          <p:cNvPr id="76802" name="图片 428"/>
          <p:cNvPicPr>
            <a:picLocks noChangeAspect="1" noChangeArrowheads="1"/>
          </p:cNvPicPr>
          <p:nvPr/>
        </p:nvPicPr>
        <p:blipFill>
          <a:blip r:embed="rId1" cstate="print"/>
          <a:srcRect/>
          <a:stretch>
            <a:fillRect/>
          </a:stretch>
        </p:blipFill>
        <p:spPr bwMode="auto">
          <a:xfrm flipV="1">
            <a:off x="1414145" y="4426585"/>
            <a:ext cx="1447800" cy="1447800"/>
          </a:xfrm>
          <a:prstGeom prst="rect">
            <a:avLst/>
          </a:prstGeom>
          <a:noFill/>
        </p:spPr>
      </p:pic>
      <p:pic>
        <p:nvPicPr>
          <p:cNvPr id="76801" name="图片 429"/>
          <p:cNvPicPr>
            <a:picLocks noChangeAspect="1" noChangeArrowheads="1"/>
          </p:cNvPicPr>
          <p:nvPr/>
        </p:nvPicPr>
        <p:blipFill>
          <a:blip r:embed="rId2" cstate="print"/>
          <a:srcRect/>
          <a:stretch>
            <a:fillRect/>
          </a:stretch>
        </p:blipFill>
        <p:spPr bwMode="auto">
          <a:xfrm>
            <a:off x="4236720" y="4159885"/>
            <a:ext cx="3805989" cy="1981200"/>
          </a:xfrm>
          <a:prstGeom prst="rect">
            <a:avLst/>
          </a:prstGeom>
          <a:noFill/>
        </p:spPr>
      </p:pic>
      <p:sp>
        <p:nvSpPr>
          <p:cNvPr id="76805" name="Rectangle 5"/>
          <p:cNvSpPr>
            <a:spLocks noChangeArrowheads="1"/>
          </p:cNvSpPr>
          <p:nvPr/>
        </p:nvSpPr>
        <p:spPr bwMode="auto">
          <a:xfrm>
            <a:off x="313055" y="6407884"/>
            <a:ext cx="8534400" cy="306705"/>
          </a:xfrm>
          <a:prstGeom prst="rect">
            <a:avLst/>
          </a:prstGeom>
          <a:noFill/>
          <a:ln w="9525">
            <a:noFill/>
            <a:miter lim="800000"/>
          </a:ln>
          <a:effectLst/>
        </p:spPr>
        <p:txBody>
          <a:bodyPr vert="horz" wrap="square" lIns="91440" tIns="45720" rIns="91440" bIns="45720" numCol="1" anchor="ctr" anchorCtr="0" compatLnSpc="1">
            <a:spAutoFit/>
          </a:bodyPr>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W3C</a:t>
            </a:r>
            <a:r>
              <a:rPr kumimoji="0" lang="zh-CN" altLang="en-US"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指定的</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81px×81px</a:t>
            </a:r>
            <a:r>
              <a:rPr kumimoji="0" lang="zh-CN" altLang="en-US"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位图及九宫格分割法</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文档结构</a:t>
            </a:r>
            <a:endParaRPr lang="zh-CN" altLang="en-US" dirty="0"/>
          </a:p>
        </p:txBody>
      </p:sp>
      <p:sp>
        <p:nvSpPr>
          <p:cNvPr id="3" name="内容占位符 2"/>
          <p:cNvSpPr>
            <a:spLocks noGrp="1"/>
          </p:cNvSpPr>
          <p:nvPr>
            <p:ph idx="1"/>
          </p:nvPr>
        </p:nvSpPr>
        <p:spPr>
          <a:xfrm>
            <a:off x="377825" y="1128396"/>
            <a:ext cx="8509000" cy="1676399"/>
          </a:xfrm>
        </p:spPr>
        <p:txBody>
          <a:bodyPr>
            <a:noAutofit/>
          </a:bodyPr>
          <a:lstStyle/>
          <a:p>
            <a:pPr marL="0" indent="0">
              <a:buNone/>
            </a:pPr>
            <a:r>
              <a:rPr lang="en-US" altLang="zh-CN" sz="1700" dirty="0" smtClean="0"/>
              <a:t>       HTML5 </a:t>
            </a:r>
            <a:r>
              <a:rPr lang="zh-CN" altLang="en-US" sz="1700" dirty="0"/>
              <a:t>文档结构同样是由头部和主体两部分组成，只是新增了一些结构元素，</a:t>
            </a:r>
            <a:r>
              <a:rPr lang="zh-CN" altLang="en-US" sz="1700" dirty="0" smtClean="0"/>
              <a:t>如</a:t>
            </a:r>
            <a:r>
              <a:rPr lang="en-US" altLang="zh-CN" sz="1700" dirty="0" smtClean="0"/>
              <a:t>header</a:t>
            </a:r>
            <a:r>
              <a:rPr lang="zh-CN" altLang="en-US" sz="1700" dirty="0"/>
              <a:t>、</a:t>
            </a:r>
            <a:r>
              <a:rPr lang="en-US" altLang="zh-CN" sz="1700" dirty="0"/>
              <a:t>nav</a:t>
            </a:r>
            <a:r>
              <a:rPr lang="zh-CN" altLang="en-US" sz="1700" dirty="0"/>
              <a:t>、</a:t>
            </a:r>
            <a:r>
              <a:rPr lang="en-US" altLang="zh-CN" sz="1700" dirty="0"/>
              <a:t>article</a:t>
            </a:r>
            <a:r>
              <a:rPr lang="zh-CN" altLang="en-US" sz="1700" dirty="0"/>
              <a:t>、</a:t>
            </a:r>
            <a:r>
              <a:rPr lang="en-US" altLang="zh-CN" sz="1700" dirty="0"/>
              <a:t>section</a:t>
            </a:r>
            <a:r>
              <a:rPr lang="zh-CN" altLang="en-US" sz="1700" dirty="0"/>
              <a:t>、</a:t>
            </a:r>
            <a:r>
              <a:rPr lang="en-US" altLang="zh-CN" sz="1700" dirty="0"/>
              <a:t>aside</a:t>
            </a:r>
            <a:r>
              <a:rPr lang="zh-CN" altLang="en-US" sz="1700" dirty="0"/>
              <a:t>、</a:t>
            </a:r>
            <a:r>
              <a:rPr lang="en-US" altLang="zh-CN" sz="1700" dirty="0"/>
              <a:t>footer </a:t>
            </a:r>
            <a:r>
              <a:rPr lang="zh-CN" altLang="en-US" sz="1700" dirty="0"/>
              <a:t>六个结构元素，这些元素都是块级元素</a:t>
            </a:r>
            <a:r>
              <a:rPr lang="zh-CN" altLang="en-US" sz="1700" dirty="0" smtClean="0"/>
              <a:t>。</a:t>
            </a:r>
            <a:endParaRPr lang="zh-CN" altLang="en-US" sz="1700" dirty="0" smtClean="0"/>
          </a:p>
          <a:p>
            <a:pPr marL="0" indent="0">
              <a:buNone/>
            </a:pPr>
            <a:endParaRPr lang="en-US" altLang="zh-CN" sz="1700" dirty="0" smtClean="0"/>
          </a:p>
          <a:p>
            <a:pPr marL="0" indent="0">
              <a:buNone/>
            </a:pPr>
            <a:r>
              <a:rPr lang="en-US" altLang="zh-CN" sz="1700" b="1" dirty="0"/>
              <a:t>HTML5 </a:t>
            </a:r>
            <a:r>
              <a:rPr lang="zh-CN" altLang="en-US" sz="1700" b="1" dirty="0"/>
              <a:t>页面结</a:t>
            </a:r>
            <a:r>
              <a:rPr lang="zh-CN" altLang="en-US" sz="1700" b="1" dirty="0" smtClean="0"/>
              <a:t>构</a:t>
            </a:r>
            <a:endParaRPr lang="zh-CN" altLang="en-US" sz="1700" b="1" dirty="0" smtClean="0"/>
          </a:p>
        </p:txBody>
      </p:sp>
      <p:pic>
        <p:nvPicPr>
          <p:cNvPr id="5122" name="图片 204"/>
          <p:cNvPicPr>
            <a:picLocks noChangeAspect="1" noChangeArrowheads="1"/>
          </p:cNvPicPr>
          <p:nvPr/>
        </p:nvPicPr>
        <p:blipFill>
          <a:blip r:embed="rId1" cstate="print"/>
          <a:srcRect/>
          <a:stretch>
            <a:fillRect/>
          </a:stretch>
        </p:blipFill>
        <p:spPr bwMode="auto">
          <a:xfrm>
            <a:off x="928607" y="3352800"/>
            <a:ext cx="3719593" cy="1828800"/>
          </a:xfrm>
          <a:prstGeom prst="rect">
            <a:avLst/>
          </a:prstGeom>
          <a:noFill/>
        </p:spPr>
      </p:pic>
      <p:pic>
        <p:nvPicPr>
          <p:cNvPr id="5121" name="图片 205"/>
          <p:cNvPicPr>
            <a:picLocks noChangeAspect="1" noChangeArrowheads="1"/>
          </p:cNvPicPr>
          <p:nvPr/>
        </p:nvPicPr>
        <p:blipFill>
          <a:blip r:embed="rId2" cstate="print"/>
          <a:srcRect/>
          <a:stretch>
            <a:fillRect/>
          </a:stretch>
        </p:blipFill>
        <p:spPr bwMode="auto">
          <a:xfrm>
            <a:off x="4936210" y="3352800"/>
            <a:ext cx="3750590" cy="1828800"/>
          </a:xfrm>
          <a:prstGeom prst="rect">
            <a:avLst/>
          </a:prstGeom>
          <a:noFill/>
        </p:spPr>
      </p:pic>
      <p:sp>
        <p:nvSpPr>
          <p:cNvPr id="5123" name="Rectangle 3"/>
          <p:cNvSpPr>
            <a:spLocks noChangeArrowheads="1"/>
          </p:cNvSpPr>
          <p:nvPr/>
        </p:nvSpPr>
        <p:spPr bwMode="auto">
          <a:xfrm>
            <a:off x="0" y="90170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124" name="Rectangle 4"/>
          <p:cNvSpPr>
            <a:spLocks noChangeArrowheads="1"/>
          </p:cNvSpPr>
          <p:nvPr/>
        </p:nvSpPr>
        <p:spPr bwMode="auto">
          <a:xfrm>
            <a:off x="1371600" y="5258336"/>
            <a:ext cx="7010400" cy="30670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555625"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HTML4.01</a:t>
            </a:r>
            <a:r>
              <a:rPr kumimoji="0" lang="zh-CN" altLang="en-US" sz="1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页面布局                      </a:t>
            </a:r>
            <a:r>
              <a:rPr kumimoji="0" lang="en-US" altLang="zh-CN" sz="1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                     HTML5</a:t>
            </a:r>
            <a:r>
              <a:rPr kumimoji="0" lang="zh-CN" altLang="en-US" sz="1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结构元素布局</a:t>
            </a:r>
            <a:endParaRPr kumimoji="0" lang="zh-CN" altLang="en-US" sz="36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a:t>
            </a:r>
            <a:r>
              <a:rPr lang="en-US" altLang="zh-CN" dirty="0"/>
              <a:t>border-image </a:t>
            </a:r>
            <a:r>
              <a:rPr lang="zh-CN" altLang="en-US" dirty="0"/>
              <a:t>边框图像</a:t>
            </a:r>
            <a:endParaRPr lang="zh-CN" altLang="en-US" dirty="0"/>
          </a:p>
        </p:txBody>
      </p:sp>
      <p:sp>
        <p:nvSpPr>
          <p:cNvPr id="76803" name="Rectangle 3"/>
          <p:cNvSpPr>
            <a:spLocks noChangeArrowheads="1"/>
          </p:cNvSpPr>
          <p:nvPr/>
        </p:nvSpPr>
        <p:spPr bwMode="auto">
          <a:xfrm>
            <a:off x="0" y="90170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76804" name="Rectangle 4"/>
          <p:cNvSpPr>
            <a:spLocks noChangeArrowheads="1"/>
          </p:cNvSpPr>
          <p:nvPr/>
        </p:nvSpPr>
        <p:spPr bwMode="auto">
          <a:xfrm>
            <a:off x="4721860" y="2106295"/>
            <a:ext cx="309880" cy="245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 name="矩形 9"/>
          <p:cNvSpPr/>
          <p:nvPr/>
        </p:nvSpPr>
        <p:spPr>
          <a:xfrm>
            <a:off x="502285" y="1419225"/>
            <a:ext cx="8534400" cy="2030095"/>
          </a:xfrm>
          <a:prstGeom prst="rect">
            <a:avLst/>
          </a:prstGeom>
        </p:spPr>
        <p:txBody>
          <a:bodyPr wrap="square">
            <a:spAutoFit/>
          </a:bodyPr>
          <a:lstStyle/>
          <a:p>
            <a:pPr>
              <a:spcBef>
                <a:spcPts val="0"/>
              </a:spcBef>
              <a:spcAft>
                <a:spcPts val="0"/>
              </a:spcAft>
            </a:pPr>
            <a:r>
              <a:rPr lang="en-US" altLang="zh-CN" dirty="0">
                <a:sym typeface="+mn-ea"/>
              </a:rPr>
              <a:t>border-image-repeat </a:t>
            </a:r>
            <a:r>
              <a:rPr lang="zh-CN" altLang="en-US" dirty="0">
                <a:sym typeface="+mn-ea"/>
              </a:rPr>
              <a:t>属性（边框图像重复）。</a:t>
            </a:r>
            <a:endParaRPr lang="zh-CN" altLang="en-US" dirty="0"/>
          </a:p>
          <a:p>
            <a:pPr>
              <a:spcBef>
                <a:spcPts val="0"/>
              </a:spcBef>
              <a:spcAft>
                <a:spcPts val="0"/>
              </a:spcAft>
              <a:buNone/>
            </a:pPr>
            <a:r>
              <a:rPr lang="zh-CN" altLang="en-US" dirty="0">
                <a:sym typeface="+mn-ea"/>
              </a:rPr>
              <a:t>该属性用于设置边框图像的重复方式。语法如</a:t>
            </a:r>
            <a:r>
              <a:rPr lang="zh-CN" altLang="en-US" dirty="0" smtClean="0">
                <a:sym typeface="+mn-ea"/>
              </a:rPr>
              <a:t>下：</a:t>
            </a:r>
            <a:endParaRPr lang="zh-CN" altLang="en-US" dirty="0"/>
          </a:p>
          <a:p>
            <a:pPr>
              <a:spcBef>
                <a:spcPts val="0"/>
              </a:spcBef>
              <a:spcAft>
                <a:spcPts val="0"/>
              </a:spcAft>
            </a:pPr>
            <a:r>
              <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border-image-repeat: stretch | round | repeat</a:t>
            </a:r>
            <a:endParaRPr lang="en-US" altLang="zh-CN" sz="1800" b="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a:p>
            <a:r>
              <a:rPr lang="zh-CN" altLang="en-US" sz="1800" b="0" dirty="0" smtClean="0">
                <a:latin typeface="微软雅黑" panose="020B0503020204020204" charset="-122"/>
                <a:ea typeface="微软雅黑" panose="020B0503020204020204" charset="-122"/>
              </a:rPr>
              <a:t>      该属性值有三种取值，分别为</a:t>
            </a:r>
            <a:r>
              <a:rPr lang="en-US" altLang="zh-CN" sz="1800" b="0" dirty="0" smtClean="0">
                <a:latin typeface="微软雅黑" panose="020B0503020204020204" charset="-122"/>
                <a:ea typeface="微软雅黑" panose="020B0503020204020204" charset="-122"/>
              </a:rPr>
              <a:t>stretch</a:t>
            </a:r>
            <a:r>
              <a:rPr lang="zh-CN" altLang="en-US" sz="1800" b="0" dirty="0" smtClean="0">
                <a:latin typeface="微软雅黑" panose="020B0503020204020204" charset="-122"/>
                <a:ea typeface="微软雅黑" panose="020B0503020204020204" charset="-122"/>
              </a:rPr>
              <a:t>（拉伸）、</a:t>
            </a:r>
            <a:r>
              <a:rPr lang="en-US" altLang="zh-CN" sz="1800" b="0" dirty="0" smtClean="0">
                <a:latin typeface="微软雅黑" panose="020B0503020204020204" charset="-122"/>
                <a:ea typeface="微软雅黑" panose="020B0503020204020204" charset="-122"/>
              </a:rPr>
              <a:t>round</a:t>
            </a:r>
            <a:r>
              <a:rPr lang="zh-CN" altLang="en-US" sz="1800" b="0" dirty="0" smtClean="0">
                <a:latin typeface="微软雅黑" panose="020B0503020204020204" charset="-122"/>
                <a:ea typeface="微软雅黑" panose="020B0503020204020204" charset="-122"/>
              </a:rPr>
              <a:t>（环绕）、</a:t>
            </a:r>
            <a:r>
              <a:rPr lang="en-US" altLang="zh-CN" sz="1800" b="0" dirty="0" smtClean="0">
                <a:latin typeface="微软雅黑" panose="020B0503020204020204" charset="-122"/>
                <a:ea typeface="微软雅黑" panose="020B0503020204020204" charset="-122"/>
              </a:rPr>
              <a:t>repeat</a:t>
            </a:r>
            <a:r>
              <a:rPr lang="zh-CN" altLang="en-US" sz="1800" b="0" dirty="0" smtClean="0">
                <a:latin typeface="微软雅黑" panose="020B0503020204020204" charset="-122"/>
                <a:ea typeface="微软雅黑" panose="020B0503020204020204" charset="-122"/>
              </a:rPr>
              <a:t>（复制）。默认值为</a:t>
            </a:r>
            <a:r>
              <a:rPr lang="en-US" altLang="zh-CN" sz="1800" b="0" dirty="0" smtClean="0">
                <a:latin typeface="微软雅黑" panose="020B0503020204020204" charset="-122"/>
                <a:ea typeface="微软雅黑" panose="020B0503020204020204" charset="-122"/>
              </a:rPr>
              <a:t>stretch</a:t>
            </a:r>
            <a:r>
              <a:rPr lang="zh-CN" altLang="en-US" sz="1800" b="0" dirty="0" smtClean="0">
                <a:latin typeface="微软雅黑" panose="020B0503020204020204" charset="-122"/>
                <a:ea typeface="微软雅黑" panose="020B0503020204020204" charset="-122"/>
              </a:rPr>
              <a:t>。</a:t>
            </a:r>
            <a:r>
              <a:rPr lang="en-US" altLang="zh-CN" sz="1800" b="0" dirty="0" smtClean="0">
                <a:latin typeface="微软雅黑" panose="020B0503020204020204" charset="-122"/>
                <a:ea typeface="微软雅黑" panose="020B0503020204020204" charset="-122"/>
              </a:rPr>
              <a:t>stretch </a:t>
            </a:r>
            <a:r>
              <a:rPr lang="zh-CN" altLang="en-US" sz="1800" b="0" dirty="0" smtClean="0">
                <a:latin typeface="微软雅黑" panose="020B0503020204020204" charset="-122"/>
                <a:ea typeface="微软雅黑" panose="020B0503020204020204" charset="-122"/>
              </a:rPr>
              <a:t>表示拉伸图像来填充区域；</a:t>
            </a:r>
            <a:r>
              <a:rPr lang="en-US" altLang="zh-CN" sz="1800" b="0" dirty="0" smtClean="0">
                <a:latin typeface="微软雅黑" panose="020B0503020204020204" charset="-122"/>
                <a:ea typeface="微软雅黑" panose="020B0503020204020204" charset="-122"/>
              </a:rPr>
              <a:t>repeat </a:t>
            </a:r>
            <a:r>
              <a:rPr lang="zh-CN" altLang="en-US" sz="1800" b="0" dirty="0" smtClean="0">
                <a:latin typeface="微软雅黑" panose="020B0503020204020204" charset="-122"/>
                <a:ea typeface="微软雅黑" panose="020B0503020204020204" charset="-122"/>
              </a:rPr>
              <a:t>表示直接用图像来填充区域，填充时图像可能有残缺；</a:t>
            </a:r>
            <a:r>
              <a:rPr lang="en-US" altLang="zh-CN" sz="1800" b="0" dirty="0" smtClean="0">
                <a:latin typeface="微软雅黑" panose="020B0503020204020204" charset="-122"/>
                <a:ea typeface="微软雅黑" panose="020B0503020204020204" charset="-122"/>
              </a:rPr>
              <a:t>round </a:t>
            </a:r>
            <a:r>
              <a:rPr lang="zh-CN" altLang="en-US" sz="1800" b="0" dirty="0" smtClean="0">
                <a:latin typeface="微软雅黑" panose="020B0503020204020204" charset="-122"/>
                <a:ea typeface="微软雅黑" panose="020B0503020204020204" charset="-122"/>
              </a:rPr>
              <a:t>与</a:t>
            </a:r>
            <a:r>
              <a:rPr lang="en-US" altLang="zh-CN" sz="1800" b="0" dirty="0" smtClean="0">
                <a:latin typeface="微软雅黑" panose="020B0503020204020204" charset="-122"/>
                <a:ea typeface="微软雅黑" panose="020B0503020204020204" charset="-122"/>
              </a:rPr>
              <a:t>repeat </a:t>
            </a:r>
            <a:r>
              <a:rPr lang="zh-CN" altLang="en-US" sz="1800" b="0" dirty="0" smtClean="0">
                <a:latin typeface="微软雅黑" panose="020B0503020204020204" charset="-122"/>
                <a:ea typeface="微软雅黑" panose="020B0503020204020204" charset="-122"/>
              </a:rPr>
              <a:t>效果类似，如果无法完整平铺所有图像，则对图像进行缩放以适应区域。</a:t>
            </a:r>
            <a:endParaRPr lang="zh-CN" altLang="en-US" sz="1800" b="0" dirty="0">
              <a:solidFill>
                <a:srgbClr val="FF0000"/>
              </a:solidFill>
              <a:latin typeface="微软雅黑" panose="020B0503020204020204" charset="-122"/>
              <a:ea typeface="微软雅黑" panose="020B0503020204020204" charset="-122"/>
              <a:cs typeface="Verdana" panose="020B0604030504040204" pitchFamily="34" charset="0"/>
            </a:endParaRPr>
          </a:p>
        </p:txBody>
      </p:sp>
      <p:pic>
        <p:nvPicPr>
          <p:cNvPr id="5" name="图片 4"/>
          <p:cNvPicPr>
            <a:picLocks noChangeAspect="1"/>
          </p:cNvPicPr>
          <p:nvPr/>
        </p:nvPicPr>
        <p:blipFill>
          <a:blip r:embed="rId1"/>
          <a:srcRect t="21654"/>
          <a:stretch>
            <a:fillRect/>
          </a:stretch>
        </p:blipFill>
        <p:spPr>
          <a:xfrm>
            <a:off x="502285" y="3938905"/>
            <a:ext cx="7826375" cy="183197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a:t>
            </a:r>
            <a:r>
              <a:rPr lang="en-US" altLang="zh-CN" dirty="0"/>
              <a:t>border-image </a:t>
            </a:r>
            <a:r>
              <a:rPr lang="zh-CN" altLang="en-US" dirty="0"/>
              <a:t>边框图像</a:t>
            </a:r>
            <a:endParaRPr lang="zh-CN" altLang="en-US" dirty="0"/>
          </a:p>
        </p:txBody>
      </p:sp>
      <p:sp>
        <p:nvSpPr>
          <p:cNvPr id="3" name="内容占位符 2"/>
          <p:cNvSpPr>
            <a:spLocks noGrp="1"/>
          </p:cNvSpPr>
          <p:nvPr>
            <p:ph idx="1"/>
          </p:nvPr>
        </p:nvSpPr>
        <p:spPr>
          <a:xfrm>
            <a:off x="403225" y="1238250"/>
            <a:ext cx="8337550" cy="4678680"/>
          </a:xfrm>
        </p:spPr>
        <p:txBody>
          <a:bodyPr>
            <a:normAutofit fontScale="90000"/>
          </a:bodyPr>
          <a:lstStyle/>
          <a:p>
            <a:r>
              <a:rPr lang="en-US" altLang="zh-CN" sz="1800" dirty="0" smtClean="0">
                <a:solidFill>
                  <a:schemeClr val="tx1">
                    <a:lumMod val="85000"/>
                    <a:lumOff val="15000"/>
                  </a:schemeClr>
                </a:solidFill>
              </a:rPr>
              <a:t>border-image-width </a:t>
            </a:r>
            <a:r>
              <a:rPr lang="zh-CN" altLang="en-US" sz="1800" dirty="0">
                <a:solidFill>
                  <a:schemeClr val="tx1">
                    <a:lumMod val="85000"/>
                    <a:lumOff val="15000"/>
                  </a:schemeClr>
                </a:solidFill>
              </a:rPr>
              <a:t>属性（边框图像宽度</a:t>
            </a:r>
            <a:r>
              <a:rPr lang="zh-CN" altLang="en-US"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border-image-width</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number |% </a:t>
            </a:r>
            <a:r>
              <a:rPr lang="en-US" altLang="zh-CN" sz="1800" dirty="0" smtClean="0">
                <a:solidFill>
                  <a:schemeClr val="tx1">
                    <a:lumMod val="85000"/>
                    <a:lumOff val="15000"/>
                  </a:schemeClr>
                </a:solidFill>
              </a:rPr>
              <a:t>;   /* </a:t>
            </a:r>
            <a:r>
              <a:rPr lang="zh-CN" altLang="en-US" sz="1800" dirty="0">
                <a:solidFill>
                  <a:schemeClr val="tx1">
                    <a:lumMod val="85000"/>
                    <a:lumOff val="15000"/>
                  </a:schemeClr>
                </a:solidFill>
              </a:rPr>
              <a:t>可以有</a:t>
            </a:r>
            <a:r>
              <a:rPr lang="en-US" altLang="zh-CN" sz="1800" dirty="0">
                <a:solidFill>
                  <a:schemeClr val="tx1">
                    <a:lumMod val="85000"/>
                    <a:lumOff val="15000"/>
                  </a:schemeClr>
                </a:solidFill>
              </a:rPr>
              <a:t>1</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4</a:t>
            </a:r>
            <a:r>
              <a:rPr lang="zh-CN" altLang="en-US" sz="1800" dirty="0">
                <a:solidFill>
                  <a:schemeClr val="tx1">
                    <a:lumMod val="85000"/>
                    <a:lumOff val="15000"/>
                  </a:schemeClr>
                </a:solidFill>
              </a:rPr>
              <a:t>个</a:t>
            </a:r>
            <a:r>
              <a:rPr lang="zh-CN" altLang="en-US" sz="1800" dirty="0" smtClean="0">
                <a:solidFill>
                  <a:schemeClr val="tx1">
                    <a:lumMod val="85000"/>
                    <a:lumOff val="15000"/>
                  </a:schemeClr>
                </a:solidFill>
              </a:rPr>
              <a:t>值*</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border-image-width:27px </a:t>
            </a:r>
            <a:r>
              <a:rPr lang="en-US" altLang="zh-CN" sz="1800" dirty="0">
                <a:solidFill>
                  <a:schemeClr val="tx1">
                    <a:lumMod val="85000"/>
                    <a:lumOff val="15000"/>
                  </a:schemeClr>
                </a:solidFill>
              </a:rPr>
              <a:t>1 10% 27px</a:t>
            </a:r>
            <a:r>
              <a:rPr lang="en-US" altLang="zh-CN" sz="1800" dirty="0" smtClean="0">
                <a:solidFill>
                  <a:schemeClr val="tx1">
                    <a:lumMod val="85000"/>
                    <a:lumOff val="15000"/>
                  </a:schemeClr>
                </a:solidFill>
              </a:rPr>
              <a:t>;  </a:t>
            </a:r>
            <a:endParaRPr lang="en-US" altLang="zh-CN" sz="1800" dirty="0" smtClean="0">
              <a:solidFill>
                <a:schemeClr val="tx1">
                  <a:lumMod val="85000"/>
                  <a:lumOff val="15000"/>
                </a:schemeClr>
              </a:solidFill>
            </a:endParaRPr>
          </a:p>
          <a:p>
            <a:pPr>
              <a:lnSpc>
                <a:spcPts val="1800"/>
              </a:lnSpc>
              <a:spcBef>
                <a:spcPts val="0"/>
              </a:spcBef>
              <a:spcAft>
                <a:spcPts val="0"/>
              </a:spcAft>
              <a:buNone/>
            </a:pPr>
            <a:r>
              <a:rPr lang="en-US" altLang="zh-CN" sz="1800" dirty="0">
                <a:solidFill>
                  <a:schemeClr val="tx1">
                    <a:lumMod val="85000"/>
                    <a:lumOff val="15000"/>
                  </a:schemeClr>
                </a:solidFill>
              </a:rPr>
              <a:t> </a:t>
            </a:r>
            <a:r>
              <a:rPr lang="en-US" altLang="zh-CN" sz="1800" dirty="0" smtClean="0">
                <a:solidFill>
                  <a:schemeClr val="tx1">
                    <a:lumMod val="85000"/>
                    <a:lumOff val="15000"/>
                  </a:schemeClr>
                </a:solidFill>
              </a:rPr>
              <a:t>    /* </a:t>
            </a:r>
            <a:r>
              <a:rPr lang="zh-CN" altLang="en-US" sz="1800" dirty="0">
                <a:solidFill>
                  <a:schemeClr val="tx1">
                    <a:lumMod val="85000"/>
                    <a:lumOff val="15000"/>
                  </a:schemeClr>
                </a:solidFill>
              </a:rPr>
              <a:t>边框图像宽度设置为</a:t>
            </a:r>
            <a:r>
              <a:rPr lang="en-US" altLang="zh-CN" sz="1800" dirty="0">
                <a:solidFill>
                  <a:schemeClr val="tx1">
                    <a:lumMod val="85000"/>
                    <a:lumOff val="15000"/>
                  </a:schemeClr>
                </a:solidFill>
              </a:rPr>
              <a:t>top:27px,right:1</a:t>
            </a:r>
            <a:r>
              <a:rPr lang="zh-CN" altLang="en-US" sz="1800" dirty="0">
                <a:solidFill>
                  <a:schemeClr val="tx1">
                    <a:lumMod val="85000"/>
                    <a:lumOff val="15000"/>
                  </a:schemeClr>
                </a:solidFill>
              </a:rPr>
              <a:t>倍</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bottom:10</a:t>
            </a:r>
            <a:r>
              <a:rPr lang="en-US" altLang="zh-CN" sz="1800" dirty="0">
                <a:solidFill>
                  <a:schemeClr val="tx1">
                    <a:lumMod val="85000"/>
                    <a:lumOff val="15000"/>
                  </a:schemeClr>
                </a:solidFill>
              </a:rPr>
              <a:t>%,left:27px </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lvl="1">
              <a:spcBef>
                <a:spcPts val="0"/>
              </a:spcBef>
              <a:spcAft>
                <a:spcPts val="0"/>
              </a:spcAft>
            </a:pPr>
            <a:endParaRPr lang="en-US" altLang="zh-CN" sz="1800" dirty="0">
              <a:solidFill>
                <a:schemeClr val="tx1">
                  <a:lumMod val="85000"/>
                  <a:lumOff val="15000"/>
                </a:schemeClr>
              </a:solidFill>
            </a:endParaRPr>
          </a:p>
          <a:p>
            <a:pPr>
              <a:spcBef>
                <a:spcPts val="0"/>
              </a:spcBef>
              <a:spcAft>
                <a:spcPts val="0"/>
              </a:spcAft>
            </a:pPr>
            <a:r>
              <a:rPr lang="en-US" altLang="zh-CN" sz="1800" dirty="0">
                <a:solidFill>
                  <a:schemeClr val="tx1">
                    <a:lumMod val="85000"/>
                    <a:lumOff val="15000"/>
                  </a:schemeClr>
                </a:solidFill>
              </a:rPr>
              <a:t>border-image-outset </a:t>
            </a:r>
            <a:r>
              <a:rPr lang="zh-CN" altLang="en-US" sz="1800" dirty="0">
                <a:solidFill>
                  <a:schemeClr val="tx1">
                    <a:lumMod val="85000"/>
                    <a:lumOff val="15000"/>
                  </a:schemeClr>
                </a:solidFill>
              </a:rPr>
              <a:t>属性（图像外凸</a:t>
            </a:r>
            <a:r>
              <a:rPr lang="zh-CN" altLang="en-US"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border-image-outset</a:t>
            </a:r>
            <a:r>
              <a:rPr lang="en-US" altLang="zh-CN" sz="1800" dirty="0">
                <a:solidFill>
                  <a:schemeClr val="tx1">
                    <a:lumMod val="85000"/>
                    <a:lumOff val="15000"/>
                  </a:schemeClr>
                </a:solidFill>
              </a:rPr>
              <a:t>: length | number | percentage | auto; /* </a:t>
            </a:r>
            <a:r>
              <a:rPr lang="en-US" altLang="zh-CN" sz="1800" dirty="0" smtClean="0">
                <a:solidFill>
                  <a:schemeClr val="tx1">
                    <a:lumMod val="85000"/>
                    <a:lumOff val="15000"/>
                  </a:schemeClr>
                </a:solidFill>
              </a:rPr>
              <a:t>1</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4</a:t>
            </a:r>
            <a:r>
              <a:rPr lang="zh-CN" altLang="en-US" sz="1800" dirty="0">
                <a:solidFill>
                  <a:schemeClr val="tx1">
                    <a:lumMod val="85000"/>
                    <a:lumOff val="15000"/>
                  </a:schemeClr>
                </a:solidFill>
              </a:rPr>
              <a:t>个值 *</a:t>
            </a:r>
            <a:r>
              <a:rPr lang="en-US" altLang="zh-CN" sz="1800" dirty="0">
                <a:solidFill>
                  <a:schemeClr val="tx1">
                    <a:lumMod val="85000"/>
                    <a:lumOff val="15000"/>
                  </a:schemeClr>
                </a:solidFill>
              </a:rPr>
              <a:t>/ </a:t>
            </a:r>
            <a:endParaRPr lang="en-US" altLang="zh-CN" sz="1800" dirty="0">
              <a:solidFill>
                <a:schemeClr val="tx1">
                  <a:lumMod val="85000"/>
                  <a:lumOff val="15000"/>
                </a:schemeClr>
              </a:solidFill>
            </a:endParaRPr>
          </a:p>
          <a:p>
            <a:pPr>
              <a:lnSpc>
                <a:spcPts val="1800"/>
              </a:lnSpc>
              <a:spcBef>
                <a:spcPts val="0"/>
              </a:spcBef>
              <a:spcAft>
                <a:spcPts val="0"/>
              </a:spcAft>
              <a:buNone/>
            </a:pPr>
            <a:endParaRPr lang="en-US" altLang="zh-CN" sz="1800" dirty="0" smtClean="0">
              <a:solidFill>
                <a:schemeClr val="tx1">
                  <a:lumMod val="85000"/>
                  <a:lumOff val="15000"/>
                </a:schemeClr>
              </a:solidFill>
            </a:endParaRPr>
          </a:p>
          <a:p>
            <a:pPr>
              <a:spcBef>
                <a:spcPts val="0"/>
              </a:spcBef>
              <a:spcAft>
                <a:spcPts val="0"/>
              </a:spcAft>
              <a:buNone/>
            </a:pPr>
            <a:r>
              <a:rPr lang="zh-CN" altLang="en-US" dirty="0" smtClean="0">
                <a:solidFill>
                  <a:schemeClr val="tx1">
                    <a:lumMod val="85000"/>
                    <a:lumOff val="15000"/>
                  </a:schemeClr>
                </a:solidFill>
              </a:rPr>
              <a:t>  </a:t>
            </a:r>
            <a:r>
              <a:rPr lang="zh-CN" altLang="en-US" sz="2000" dirty="0" smtClean="0">
                <a:solidFill>
                  <a:schemeClr val="tx1">
                    <a:lumMod val="85000"/>
                    <a:lumOff val="15000"/>
                  </a:schemeClr>
                </a:solidFill>
              </a:rPr>
              <a:t>例如，设置</a:t>
            </a:r>
            <a:r>
              <a:rPr lang="en-US" altLang="zh-CN" sz="2000" dirty="0" smtClean="0">
                <a:solidFill>
                  <a:schemeClr val="tx1">
                    <a:lumMod val="85000"/>
                    <a:lumOff val="15000"/>
                  </a:schemeClr>
                </a:solidFill>
              </a:rPr>
              <a:t>div </a:t>
            </a:r>
            <a:r>
              <a:rPr lang="zh-CN" altLang="en-US" sz="2000" dirty="0" smtClean="0">
                <a:solidFill>
                  <a:schemeClr val="tx1">
                    <a:lumMod val="85000"/>
                    <a:lumOff val="15000"/>
                  </a:schemeClr>
                </a:solidFill>
              </a:rPr>
              <a:t>的类样式如下，边框图像不向外凸出。</a:t>
            </a:r>
            <a:endParaRPr lang="zh-CN" altLang="en-US" sz="2000" dirty="0" smtClean="0">
              <a:solidFill>
                <a:schemeClr val="tx1">
                  <a:lumMod val="85000"/>
                  <a:lumOff val="15000"/>
                </a:schemeClr>
              </a:solidFill>
            </a:endParaRPr>
          </a:p>
          <a:p>
            <a:pPr>
              <a:spcBef>
                <a:spcPts val="0"/>
              </a:spcBef>
              <a:spcAft>
                <a:spcPts val="0"/>
              </a:spcAft>
              <a:buNone/>
            </a:pPr>
            <a:r>
              <a:rPr lang="zh-CN" altLang="en-US" sz="2000" dirty="0" smtClean="0">
                <a:solidFill>
                  <a:schemeClr val="tx1">
                    <a:lumMod val="85000"/>
                    <a:lumOff val="15000"/>
                  </a:schemeClr>
                </a:solidFill>
              </a:rPr>
              <a:t>   </a:t>
            </a:r>
            <a:r>
              <a:rPr lang="en-US" altLang="zh-CN" sz="1800" dirty="0" smtClean="0">
                <a:solidFill>
                  <a:schemeClr val="tx1">
                    <a:lumMod val="85000"/>
                    <a:lumOff val="15000"/>
                  </a:schemeClr>
                </a:solidFill>
              </a:rPr>
              <a:t>.box{width</a:t>
            </a:r>
            <a:r>
              <a:rPr lang="en-US" altLang="zh-CN" sz="1800" dirty="0">
                <a:solidFill>
                  <a:schemeClr val="tx1">
                    <a:lumMod val="85000"/>
                    <a:lumOff val="15000"/>
                  </a:schemeClr>
                </a:solidFill>
              </a:rPr>
              <a:t>: 200px; height: 50px;</a:t>
            </a:r>
            <a:endParaRPr lang="en-US" altLang="zh-CN" sz="1800" dirty="0">
              <a:solidFill>
                <a:schemeClr val="tx1">
                  <a:lumMod val="85000"/>
                  <a:lumOff val="15000"/>
                </a:schemeClr>
              </a:solidFill>
            </a:endParaRPr>
          </a:p>
          <a:p>
            <a:pPr marL="541655" indent="0">
              <a:lnSpc>
                <a:spcPts val="1800"/>
              </a:lnSpc>
              <a:spcBef>
                <a:spcPts val="0"/>
              </a:spcBef>
              <a:spcAft>
                <a:spcPts val="0"/>
              </a:spcAft>
              <a:buNone/>
            </a:pPr>
            <a:r>
              <a:rPr lang="en-US" altLang="zh-CN" sz="1800" dirty="0" smtClean="0">
                <a:solidFill>
                  <a:schemeClr val="tx1">
                    <a:lumMod val="85000"/>
                    <a:lumOff val="15000"/>
                  </a:schemeClr>
                </a:solidFill>
              </a:rPr>
              <a:t>  border</a:t>
            </a:r>
            <a:r>
              <a:rPr lang="en-US" altLang="zh-CN" sz="1800" dirty="0">
                <a:solidFill>
                  <a:schemeClr val="tx1">
                    <a:lumMod val="85000"/>
                    <a:lumOff val="15000"/>
                  </a:schemeClr>
                </a:solidFill>
              </a:rPr>
              <a:t>: 54px solid red; </a:t>
            </a:r>
            <a:r>
              <a:rPr lang="en-US" altLang="zh-CN" sz="1800" dirty="0" smtClean="0">
                <a:solidFill>
                  <a:schemeClr val="tx1">
                    <a:lumMod val="85000"/>
                    <a:lumOff val="15000"/>
                  </a:schemeClr>
                </a:solidFill>
              </a:rPr>
              <a:t>  /* </a:t>
            </a:r>
            <a:r>
              <a:rPr lang="zh-CN" altLang="en-US" sz="1800" dirty="0">
                <a:solidFill>
                  <a:schemeClr val="tx1">
                    <a:lumMod val="85000"/>
                    <a:lumOff val="15000"/>
                  </a:schemeClr>
                </a:solidFill>
              </a:rPr>
              <a:t>边框宽度</a:t>
            </a:r>
            <a:r>
              <a:rPr lang="en-US" altLang="zh-CN" sz="1800" dirty="0">
                <a:solidFill>
                  <a:schemeClr val="tx1">
                    <a:lumMod val="85000"/>
                    <a:lumOff val="15000"/>
                  </a:schemeClr>
                </a:solidFill>
              </a:rPr>
              <a:t>54px */</a:t>
            </a:r>
            <a:endParaRPr lang="en-US" altLang="zh-CN" sz="1800" dirty="0">
              <a:solidFill>
                <a:schemeClr val="tx1">
                  <a:lumMod val="85000"/>
                  <a:lumOff val="15000"/>
                </a:schemeClr>
              </a:solidFill>
            </a:endParaRPr>
          </a:p>
          <a:p>
            <a:pPr marL="541655" indent="0">
              <a:lnSpc>
                <a:spcPts val="1800"/>
              </a:lnSpc>
              <a:spcBef>
                <a:spcPts val="0"/>
              </a:spcBef>
              <a:spcAft>
                <a:spcPts val="0"/>
              </a:spcAft>
              <a:buNone/>
            </a:pPr>
            <a:r>
              <a:rPr lang="en-US" altLang="zh-CN" sz="1800" dirty="0" smtClean="0">
                <a:solidFill>
                  <a:schemeClr val="tx1">
                    <a:lumMod val="85000"/>
                    <a:lumOff val="15000"/>
                  </a:schemeClr>
                </a:solidFill>
              </a:rPr>
              <a:t>  border-image</a:t>
            </a:r>
            <a:r>
              <a:rPr lang="en-US" altLang="zh-CN" sz="1800" dirty="0">
                <a:solidFill>
                  <a:schemeClr val="tx1">
                    <a:lumMod val="85000"/>
                    <a:lumOff val="15000"/>
                  </a:schemeClr>
                </a:solidFill>
              </a:rPr>
              <a:t>: url("border.png") 27/27px round;/*</a:t>
            </a:r>
            <a:r>
              <a:rPr lang="zh-CN" altLang="en-US" sz="1800" dirty="0">
                <a:solidFill>
                  <a:schemeClr val="tx1">
                    <a:lumMod val="85000"/>
                    <a:lumOff val="15000"/>
                  </a:schemeClr>
                </a:solidFill>
              </a:rPr>
              <a:t>边框图像高、宽为</a:t>
            </a:r>
            <a:r>
              <a:rPr lang="en-US" altLang="zh-CN" sz="1800" dirty="0">
                <a:solidFill>
                  <a:schemeClr val="tx1">
                    <a:lumMod val="85000"/>
                    <a:lumOff val="15000"/>
                  </a:schemeClr>
                </a:solidFill>
              </a:rPr>
              <a:t>27px </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marL="541655" indent="0">
              <a:lnSpc>
                <a:spcPts val="1800"/>
              </a:lnSpc>
              <a:spcBef>
                <a:spcPts val="0"/>
              </a:spcBef>
              <a:spcAft>
                <a:spcPts val="0"/>
              </a:spcAft>
              <a:buNone/>
            </a:pPr>
            <a:r>
              <a:rPr lang="en-US" altLang="zh-CN" sz="1800" dirty="0" smtClean="0">
                <a:solidFill>
                  <a:schemeClr val="tx1">
                    <a:lumMod val="85000"/>
                    <a:lumOff val="15000"/>
                  </a:schemeClr>
                </a:solidFill>
              </a:rPr>
              <a:t>  /*</a:t>
            </a:r>
            <a:r>
              <a:rPr lang="zh-CN" altLang="en-US" sz="1800" dirty="0" smtClean="0">
                <a:solidFill>
                  <a:schemeClr val="tx1">
                    <a:lumMod val="85000"/>
                    <a:lumOff val="15000"/>
                  </a:schemeClr>
                </a:solidFill>
              </a:rPr>
              <a:t>边</a:t>
            </a:r>
            <a:r>
              <a:rPr lang="zh-CN" altLang="en-US" sz="1800" dirty="0">
                <a:solidFill>
                  <a:schemeClr val="tx1">
                    <a:lumMod val="85000"/>
                    <a:lumOff val="15000"/>
                  </a:schemeClr>
                </a:solidFill>
              </a:rPr>
              <a:t>框图像向外凸</a:t>
            </a:r>
            <a:r>
              <a:rPr lang="zh-CN" altLang="en-US" sz="1800" dirty="0" smtClean="0">
                <a:solidFill>
                  <a:schemeClr val="tx1">
                    <a:lumMod val="85000"/>
                    <a:lumOff val="15000"/>
                  </a:schemeClr>
                </a:solidFill>
              </a:rPr>
              <a:t>出</a:t>
            </a:r>
            <a:r>
              <a:rPr lang="en-US" altLang="zh-CN" sz="1800" dirty="0" smtClean="0">
                <a:solidFill>
                  <a:schemeClr val="tx1">
                    <a:lumMod val="85000"/>
                    <a:lumOff val="15000"/>
                  </a:schemeClr>
                </a:solidFill>
              </a:rPr>
              <a:t>10px*/</a:t>
            </a:r>
            <a:endParaRPr lang="en-US" altLang="zh-CN" sz="1800" dirty="0" smtClean="0">
              <a:solidFill>
                <a:schemeClr val="tx1">
                  <a:lumMod val="85000"/>
                  <a:lumOff val="15000"/>
                </a:schemeClr>
              </a:solidFill>
            </a:endParaRPr>
          </a:p>
          <a:p>
            <a:pPr marL="541655" indent="0">
              <a:lnSpc>
                <a:spcPts val="1800"/>
              </a:lnSpc>
              <a:spcBef>
                <a:spcPts val="0"/>
              </a:spcBef>
              <a:spcAft>
                <a:spcPts val="0"/>
              </a:spcAft>
              <a:buNone/>
            </a:pPr>
            <a:r>
              <a:rPr lang="en-US" altLang="zh-CN" sz="1800" dirty="0">
                <a:solidFill>
                  <a:schemeClr val="tx1">
                    <a:lumMod val="85000"/>
                    <a:lumOff val="15000"/>
                  </a:schemeClr>
                </a:solidFill>
              </a:rPr>
              <a:t>  border-image: </a:t>
            </a:r>
            <a:r>
              <a:rPr lang="en-US" altLang="zh-CN" sz="1800" dirty="0" err="1">
                <a:solidFill>
                  <a:schemeClr val="tx1">
                    <a:lumMod val="85000"/>
                    <a:lumOff val="15000"/>
                  </a:schemeClr>
                </a:solidFill>
              </a:rPr>
              <a:t>url</a:t>
            </a:r>
            <a:r>
              <a:rPr lang="en-US" altLang="zh-CN" sz="1800" dirty="0" smtClean="0">
                <a:solidFill>
                  <a:schemeClr val="tx1">
                    <a:lumMod val="85000"/>
                    <a:lumOff val="15000"/>
                  </a:schemeClr>
                </a:solidFill>
              </a:rPr>
              <a:t>(“</a:t>
            </a:r>
            <a:r>
              <a:rPr lang="en-US" altLang="zh-CN" sz="1800" dirty="0" err="1" smtClean="0">
                <a:solidFill>
                  <a:schemeClr val="tx1">
                    <a:lumMod val="85000"/>
                    <a:lumOff val="15000"/>
                  </a:schemeClr>
                </a:solidFill>
              </a:rPr>
              <a:t>border.png</a:t>
            </a:r>
            <a:r>
              <a:rPr lang="en-US" altLang="zh-CN" sz="1800" dirty="0" smtClean="0">
                <a:solidFill>
                  <a:schemeClr val="tx1">
                    <a:lumMod val="85000"/>
                    <a:lumOff val="15000"/>
                  </a:schemeClr>
                </a:solidFill>
              </a:rPr>
              <a:t>”) </a:t>
            </a:r>
            <a:r>
              <a:rPr lang="en-US" altLang="zh-CN" sz="1800" dirty="0">
                <a:solidFill>
                  <a:schemeClr val="tx1">
                    <a:lumMod val="85000"/>
                    <a:lumOff val="15000"/>
                  </a:schemeClr>
                </a:solidFill>
              </a:rPr>
              <a:t>27/15px/10px round; /*</a:t>
            </a:r>
            <a:r>
              <a:rPr lang="zh-CN" altLang="en-US" sz="1800" dirty="0">
                <a:solidFill>
                  <a:schemeClr val="tx1">
                    <a:lumMod val="85000"/>
                    <a:lumOff val="15000"/>
                  </a:schemeClr>
                </a:solidFill>
              </a:rPr>
              <a:t>指定边框背景</a:t>
            </a:r>
            <a:r>
              <a:rPr lang="zh-CN" altLang="en-US" sz="1800" dirty="0" smtClean="0">
                <a:solidFill>
                  <a:schemeClr val="tx1">
                    <a:lumMod val="85000"/>
                    <a:lumOff val="15000"/>
                  </a:schemeClr>
                </a:solidFill>
              </a:rPr>
              <a:t>图像</a:t>
            </a:r>
            <a:r>
              <a:rPr lang="zh-CN" altLang="en-US" sz="1800" dirty="0">
                <a:solidFill>
                  <a:schemeClr val="tx1">
                    <a:lumMod val="85000"/>
                    <a:lumOff val="15000"/>
                  </a:schemeClr>
                </a:solidFill>
              </a:rPr>
              <a:t>宽度为</a:t>
            </a:r>
            <a:r>
              <a:rPr lang="en-US" altLang="zh-CN" sz="1800" dirty="0">
                <a:solidFill>
                  <a:schemeClr val="tx1">
                    <a:lumMod val="85000"/>
                    <a:lumOff val="15000"/>
                  </a:schemeClr>
                </a:solidFill>
              </a:rPr>
              <a:t>15px</a:t>
            </a:r>
            <a:r>
              <a:rPr lang="zh-CN" altLang="en-US" sz="1800" dirty="0">
                <a:solidFill>
                  <a:schemeClr val="tx1">
                    <a:lumMod val="85000"/>
                    <a:lumOff val="15000"/>
                  </a:schemeClr>
                </a:solidFill>
              </a:rPr>
              <a:t>、偏移量为</a:t>
            </a:r>
            <a:r>
              <a:rPr lang="en-US" altLang="zh-CN" sz="1800" dirty="0">
                <a:solidFill>
                  <a:schemeClr val="tx1">
                    <a:lumMod val="85000"/>
                    <a:lumOff val="15000"/>
                  </a:schemeClr>
                </a:solidFill>
              </a:rPr>
              <a:t>10px </a:t>
            </a:r>
            <a:r>
              <a:rPr lang="en-US" altLang="zh-CN" sz="1800" dirty="0" smtClean="0">
                <a:solidFill>
                  <a:schemeClr val="tx1">
                    <a:lumMod val="85000"/>
                    <a:lumOff val="15000"/>
                  </a:schemeClr>
                </a:solidFill>
              </a:rPr>
              <a:t>*/</a:t>
            </a:r>
            <a:endParaRPr lang="en-US" altLang="zh-CN" sz="1800" dirty="0">
              <a:solidFill>
                <a:schemeClr val="tx1">
                  <a:lumMod val="85000"/>
                  <a:lumOff val="15000"/>
                </a:schemeClr>
              </a:solidFill>
            </a:endParaRPr>
          </a:p>
          <a:p>
            <a:pPr marL="541655" indent="0">
              <a:lnSpc>
                <a:spcPts val="1800"/>
              </a:lnSpc>
              <a:spcBef>
                <a:spcPts val="0"/>
              </a:spcBef>
              <a:spcAft>
                <a:spcPts val="0"/>
              </a:spcAft>
              <a:buNone/>
            </a:pP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图像边框的应用</a:t>
            </a:r>
            <a:endParaRPr lang="zh-CN" altLang="en-US" dirty="0"/>
          </a:p>
        </p:txBody>
      </p:sp>
      <p:sp>
        <p:nvSpPr>
          <p:cNvPr id="3" name="内容占位符 2"/>
          <p:cNvSpPr>
            <a:spLocks noGrp="1"/>
          </p:cNvSpPr>
          <p:nvPr>
            <p:ph idx="1"/>
          </p:nvPr>
        </p:nvSpPr>
        <p:spPr>
          <a:xfrm>
            <a:off x="414020" y="1276350"/>
            <a:ext cx="8315325" cy="3886200"/>
          </a:xfrm>
        </p:spPr>
        <p:txBody>
          <a:bodyPr>
            <a:normAutofit lnSpcReduction="20000"/>
          </a:bodyPr>
          <a:lstStyle/>
          <a:p>
            <a:pPr fontAlgn="auto">
              <a:lnSpc>
                <a:spcPct val="100000"/>
              </a:lnSpc>
              <a:spcBef>
                <a:spcPts val="0"/>
              </a:spcBef>
              <a:spcAft>
                <a:spcPts val="0"/>
              </a:spcAft>
              <a:buNone/>
            </a:pPr>
            <a:r>
              <a:rPr lang="en-US" altLang="zh-CN" sz="1600" dirty="0">
                <a:latin typeface="+mn-lt"/>
                <a:cs typeface="+mn-lt"/>
              </a:rPr>
              <a:t>&lt;head&gt;</a:t>
            </a:r>
            <a:endParaRPr lang="en-US" altLang="zh-CN" sz="1600" dirty="0">
              <a:latin typeface="+mn-lt"/>
              <a:cs typeface="+mn-lt"/>
            </a:endParaRPr>
          </a:p>
          <a:p>
            <a:pPr fontAlgn="auto">
              <a:lnSpc>
                <a:spcPct val="100000"/>
              </a:lnSpc>
              <a:spcBef>
                <a:spcPts val="0"/>
              </a:spcBef>
              <a:spcAft>
                <a:spcPts val="0"/>
              </a:spcAft>
              <a:buNone/>
            </a:pPr>
            <a:r>
              <a:rPr lang="en-US" altLang="zh-CN" sz="1600" dirty="0" smtClean="0">
                <a:latin typeface="+mn-lt"/>
                <a:cs typeface="+mn-lt"/>
              </a:rPr>
              <a:t>  &lt;</a:t>
            </a:r>
            <a:r>
              <a:rPr lang="en-US" altLang="zh-CN" sz="1600" dirty="0">
                <a:latin typeface="+mn-lt"/>
                <a:cs typeface="+mn-lt"/>
              </a:rPr>
              <a:t>style type="text/</a:t>
            </a:r>
            <a:r>
              <a:rPr lang="en-US" altLang="zh-CN" sz="1600" dirty="0" err="1">
                <a:latin typeface="+mn-lt"/>
                <a:cs typeface="+mn-lt"/>
              </a:rPr>
              <a:t>css</a:t>
            </a:r>
            <a:r>
              <a:rPr lang="en-US" altLang="zh-CN" sz="1600" dirty="0">
                <a:latin typeface="+mn-lt"/>
                <a:cs typeface="+mn-lt"/>
              </a:rPr>
              <a:t>"&gt;	</a:t>
            </a:r>
            <a:endParaRPr lang="en-US" altLang="zh-CN" sz="1600" dirty="0">
              <a:latin typeface="+mn-lt"/>
              <a:cs typeface="+mn-lt"/>
            </a:endParaRPr>
          </a:p>
          <a:p>
            <a:pPr fontAlgn="auto">
              <a:lnSpc>
                <a:spcPct val="100000"/>
              </a:lnSpc>
              <a:spcBef>
                <a:spcPts val="0"/>
              </a:spcBef>
              <a:spcAft>
                <a:spcPts val="0"/>
              </a:spcAft>
              <a:buNone/>
            </a:pPr>
            <a:r>
              <a:rPr lang="en-US" altLang="zh-CN" sz="1600" dirty="0">
                <a:latin typeface="+mn-lt"/>
                <a:cs typeface="+mn-lt"/>
              </a:rPr>
              <a:t>    div{float:left;width:120px;height:120px;margin:30px 30px;background:#dadada;border:1em solid #00cc66;padding:5px;	}</a:t>
            </a:r>
            <a:endParaRPr lang="en-US" altLang="zh-CN" sz="1600" dirty="0">
              <a:latin typeface="+mn-lt"/>
              <a:cs typeface="+mn-lt"/>
            </a:endParaRPr>
          </a:p>
          <a:p>
            <a:pPr fontAlgn="auto">
              <a:lnSpc>
                <a:spcPct val="100000"/>
              </a:lnSpc>
              <a:spcBef>
                <a:spcPts val="0"/>
              </a:spcBef>
              <a:spcAft>
                <a:spcPts val="0"/>
              </a:spcAft>
              <a:buNone/>
            </a:pPr>
            <a:r>
              <a:rPr lang="en-US" altLang="zh-CN" sz="1600" dirty="0">
                <a:latin typeface="+mn-lt"/>
                <a:cs typeface="+mn-lt"/>
              </a:rPr>
              <a:t>    #div1{border-</a:t>
            </a:r>
            <a:r>
              <a:rPr lang="en-US" altLang="zh-CN" sz="1600" dirty="0" err="1">
                <a:latin typeface="+mn-lt"/>
                <a:cs typeface="+mn-lt"/>
              </a:rPr>
              <a:t>image:url</a:t>
            </a:r>
            <a:r>
              <a:rPr lang="en-US" altLang="zh-CN" sz="1600" dirty="0">
                <a:latin typeface="+mn-lt"/>
                <a:cs typeface="+mn-lt"/>
              </a:rPr>
              <a:t>("</a:t>
            </a:r>
            <a:r>
              <a:rPr lang="en-US" altLang="zh-CN" sz="1600" dirty="0" err="1">
                <a:latin typeface="+mn-lt"/>
                <a:cs typeface="+mn-lt"/>
              </a:rPr>
              <a:t>border.png</a:t>
            </a:r>
            <a:r>
              <a:rPr lang="en-US" altLang="zh-CN" sz="1600" dirty="0">
                <a:latin typeface="+mn-lt"/>
                <a:cs typeface="+mn-lt"/>
              </a:rPr>
              <a:t>") 27 </a:t>
            </a:r>
            <a:r>
              <a:rPr lang="en-US" altLang="zh-CN" sz="1600" dirty="0" err="1">
                <a:latin typeface="+mn-lt"/>
                <a:cs typeface="+mn-lt"/>
              </a:rPr>
              <a:t>27</a:t>
            </a:r>
            <a:r>
              <a:rPr lang="en-US" altLang="zh-CN" sz="1600" dirty="0">
                <a:latin typeface="+mn-lt"/>
                <a:cs typeface="+mn-lt"/>
              </a:rPr>
              <a:t> stretch;}</a:t>
            </a:r>
            <a:endParaRPr lang="en-US" altLang="zh-CN" sz="1600" dirty="0">
              <a:latin typeface="+mn-lt"/>
              <a:cs typeface="+mn-lt"/>
            </a:endParaRPr>
          </a:p>
          <a:p>
            <a:pPr fontAlgn="auto">
              <a:lnSpc>
                <a:spcPct val="100000"/>
              </a:lnSpc>
              <a:spcBef>
                <a:spcPts val="0"/>
              </a:spcBef>
              <a:spcAft>
                <a:spcPts val="0"/>
              </a:spcAft>
              <a:buNone/>
            </a:pPr>
            <a:r>
              <a:rPr lang="en-US" altLang="zh-CN" sz="1600" dirty="0">
                <a:latin typeface="+mn-lt"/>
                <a:cs typeface="+mn-lt"/>
              </a:rPr>
              <a:t>    #div2{border-</a:t>
            </a:r>
            <a:r>
              <a:rPr lang="en-US" altLang="zh-CN" sz="1600" dirty="0" err="1">
                <a:latin typeface="+mn-lt"/>
                <a:cs typeface="+mn-lt"/>
              </a:rPr>
              <a:t>image:url</a:t>
            </a:r>
            <a:r>
              <a:rPr lang="en-US" altLang="zh-CN" sz="1600" dirty="0">
                <a:latin typeface="+mn-lt"/>
                <a:cs typeface="+mn-lt"/>
              </a:rPr>
              <a:t>("</a:t>
            </a:r>
            <a:r>
              <a:rPr lang="en-US" altLang="zh-CN" sz="1600" dirty="0" err="1">
                <a:latin typeface="+mn-lt"/>
                <a:cs typeface="+mn-lt"/>
              </a:rPr>
              <a:t>border.png</a:t>
            </a:r>
            <a:r>
              <a:rPr lang="en-US" altLang="zh-CN" sz="1600" dirty="0">
                <a:latin typeface="+mn-lt"/>
                <a:cs typeface="+mn-lt"/>
              </a:rPr>
              <a:t>") 27 </a:t>
            </a:r>
            <a:r>
              <a:rPr lang="en-US" altLang="zh-CN" sz="1600" dirty="0" err="1">
                <a:latin typeface="+mn-lt"/>
                <a:cs typeface="+mn-lt"/>
              </a:rPr>
              <a:t>27</a:t>
            </a:r>
            <a:r>
              <a:rPr lang="en-US" altLang="zh-CN" sz="1600" dirty="0">
                <a:latin typeface="+mn-lt"/>
                <a:cs typeface="+mn-lt"/>
              </a:rPr>
              <a:t>  round;}</a:t>
            </a:r>
            <a:endParaRPr lang="en-US" altLang="zh-CN" sz="1600" dirty="0">
              <a:latin typeface="+mn-lt"/>
              <a:cs typeface="+mn-lt"/>
            </a:endParaRPr>
          </a:p>
          <a:p>
            <a:pPr fontAlgn="auto">
              <a:lnSpc>
                <a:spcPct val="100000"/>
              </a:lnSpc>
              <a:spcBef>
                <a:spcPts val="0"/>
              </a:spcBef>
              <a:spcAft>
                <a:spcPts val="0"/>
              </a:spcAft>
              <a:buNone/>
            </a:pPr>
            <a:r>
              <a:rPr lang="en-US" altLang="zh-CN" sz="1600" dirty="0">
                <a:latin typeface="+mn-lt"/>
                <a:cs typeface="+mn-lt"/>
              </a:rPr>
              <a:t>    #div3{border-</a:t>
            </a:r>
            <a:r>
              <a:rPr lang="en-US" altLang="zh-CN" sz="1600" dirty="0" err="1">
                <a:latin typeface="+mn-lt"/>
                <a:cs typeface="+mn-lt"/>
              </a:rPr>
              <a:t>image:url</a:t>
            </a:r>
            <a:r>
              <a:rPr lang="en-US" altLang="zh-CN" sz="1600" dirty="0">
                <a:latin typeface="+mn-lt"/>
                <a:cs typeface="+mn-lt"/>
              </a:rPr>
              <a:t>("</a:t>
            </a:r>
            <a:r>
              <a:rPr lang="en-US" altLang="zh-CN" sz="1600" dirty="0" err="1">
                <a:latin typeface="+mn-lt"/>
                <a:cs typeface="+mn-lt"/>
              </a:rPr>
              <a:t>border.png</a:t>
            </a:r>
            <a:r>
              <a:rPr lang="en-US" altLang="zh-CN" sz="1600" dirty="0">
                <a:latin typeface="+mn-lt"/>
                <a:cs typeface="+mn-lt"/>
              </a:rPr>
              <a:t>") 27 </a:t>
            </a:r>
            <a:r>
              <a:rPr lang="en-US" altLang="zh-CN" sz="1600" dirty="0" err="1">
                <a:latin typeface="+mn-lt"/>
                <a:cs typeface="+mn-lt"/>
              </a:rPr>
              <a:t>27</a:t>
            </a:r>
            <a:r>
              <a:rPr lang="en-US" altLang="zh-CN" sz="1600" dirty="0">
                <a:latin typeface="+mn-lt"/>
                <a:cs typeface="+mn-lt"/>
              </a:rPr>
              <a:t>  repeat;}</a:t>
            </a:r>
            <a:endParaRPr lang="en-US" altLang="zh-CN" sz="1600" dirty="0">
              <a:latin typeface="+mn-lt"/>
              <a:cs typeface="+mn-lt"/>
            </a:endParaRPr>
          </a:p>
          <a:p>
            <a:pPr fontAlgn="auto">
              <a:lnSpc>
                <a:spcPct val="100000"/>
              </a:lnSpc>
              <a:spcBef>
                <a:spcPts val="0"/>
              </a:spcBef>
              <a:spcAft>
                <a:spcPts val="0"/>
              </a:spcAft>
              <a:buNone/>
            </a:pPr>
            <a:r>
              <a:rPr lang="en-US" altLang="zh-CN" sz="1600" dirty="0">
                <a:latin typeface="+mn-lt"/>
                <a:cs typeface="+mn-lt"/>
              </a:rPr>
              <a:t>	#div4{border-image:url("border.png") 27/27px/27px round;}</a:t>
            </a:r>
            <a:endParaRPr lang="en-US" altLang="zh-CN" sz="1600" dirty="0">
              <a:latin typeface="+mn-lt"/>
              <a:cs typeface="+mn-lt"/>
            </a:endParaRPr>
          </a:p>
          <a:p>
            <a:pPr fontAlgn="auto">
              <a:lnSpc>
                <a:spcPct val="100000"/>
              </a:lnSpc>
              <a:spcBef>
                <a:spcPts val="0"/>
              </a:spcBef>
              <a:spcAft>
                <a:spcPts val="0"/>
              </a:spcAft>
              <a:buNone/>
            </a:pPr>
            <a:r>
              <a:rPr lang="en-US" altLang="zh-CN" sz="1600" dirty="0">
                <a:latin typeface="+mn-lt"/>
                <a:cs typeface="+mn-lt"/>
              </a:rPr>
              <a:t>  &lt;/style&gt;</a:t>
            </a:r>
            <a:endParaRPr lang="en-US" altLang="zh-CN" sz="1600" dirty="0">
              <a:latin typeface="+mn-lt"/>
              <a:cs typeface="+mn-lt"/>
            </a:endParaRPr>
          </a:p>
          <a:p>
            <a:pPr fontAlgn="auto">
              <a:lnSpc>
                <a:spcPct val="100000"/>
              </a:lnSpc>
              <a:spcBef>
                <a:spcPts val="0"/>
              </a:spcBef>
              <a:spcAft>
                <a:spcPts val="0"/>
              </a:spcAft>
              <a:buNone/>
            </a:pPr>
            <a:r>
              <a:rPr lang="en-US" altLang="zh-CN" sz="1600" dirty="0">
                <a:latin typeface="+mn-lt"/>
                <a:cs typeface="+mn-lt"/>
              </a:rPr>
              <a:t>&lt;/head</a:t>
            </a:r>
            <a:r>
              <a:rPr lang="en-US" altLang="zh-CN" sz="1600" dirty="0" smtClean="0">
                <a:latin typeface="+mn-lt"/>
                <a:cs typeface="+mn-lt"/>
              </a:rPr>
              <a:t>&gt;</a:t>
            </a:r>
            <a:endParaRPr lang="en-US" altLang="zh-CN" sz="1600" dirty="0" smtClean="0">
              <a:latin typeface="+mn-lt"/>
              <a:cs typeface="+mn-lt"/>
            </a:endParaRPr>
          </a:p>
          <a:p>
            <a:pPr fontAlgn="auto">
              <a:lnSpc>
                <a:spcPct val="100000"/>
              </a:lnSpc>
              <a:spcBef>
                <a:spcPts val="0"/>
              </a:spcBef>
              <a:spcAft>
                <a:spcPts val="0"/>
              </a:spcAft>
              <a:buNone/>
            </a:pPr>
            <a:r>
              <a:rPr lang="en-US" altLang="zh-CN" sz="1600" dirty="0" smtClean="0">
                <a:latin typeface="+mn-lt"/>
                <a:ea typeface="Verdana" panose="020B0604030504040204" pitchFamily="34" charset="0"/>
                <a:cs typeface="+mn-lt"/>
              </a:rPr>
              <a:t>&lt;</a:t>
            </a:r>
            <a:r>
              <a:rPr lang="en-US" altLang="zh-CN" sz="1600" dirty="0">
                <a:latin typeface="+mn-lt"/>
                <a:ea typeface="Verdana" panose="020B0604030504040204" pitchFamily="34" charset="0"/>
                <a:cs typeface="+mn-lt"/>
              </a:rPr>
              <a:t>body&gt;</a:t>
            </a:r>
            <a:endParaRPr lang="en-US" altLang="zh-CN" sz="1600" dirty="0">
              <a:latin typeface="+mn-lt"/>
              <a:ea typeface="Verdana" panose="020B0604030504040204" pitchFamily="34" charset="0"/>
              <a:cs typeface="+mn-lt"/>
            </a:endParaRPr>
          </a:p>
          <a:p>
            <a:pPr fontAlgn="auto">
              <a:lnSpc>
                <a:spcPct val="100000"/>
              </a:lnSpc>
              <a:spcBef>
                <a:spcPts val="0"/>
              </a:spcBef>
              <a:spcAft>
                <a:spcPts val="0"/>
              </a:spcAft>
              <a:buNone/>
            </a:pPr>
            <a:r>
              <a:rPr lang="en-US" altLang="zh-CN" sz="1600" dirty="0">
                <a:latin typeface="+mn-lt"/>
                <a:ea typeface="Verdana" panose="020B0604030504040204" pitchFamily="34" charset="0"/>
                <a:cs typeface="+mn-lt"/>
              </a:rPr>
              <a:t>  &lt;h3&gt;CSS3</a:t>
            </a:r>
            <a:r>
              <a:rPr lang="zh-CN" altLang="en-US" sz="1600" dirty="0">
                <a:latin typeface="+mn-lt"/>
                <a:cs typeface="+mn-lt"/>
              </a:rPr>
              <a:t>图像边框的应用</a:t>
            </a:r>
            <a:r>
              <a:rPr lang="en-US" altLang="zh-CN" sz="1600" dirty="0">
                <a:latin typeface="+mn-lt"/>
                <a:ea typeface="Verdana" panose="020B0604030504040204" pitchFamily="34" charset="0"/>
                <a:cs typeface="+mn-lt"/>
              </a:rPr>
              <a:t>&lt;/h3&gt;&lt;hr&gt;</a:t>
            </a:r>
            <a:endParaRPr lang="en-US" altLang="zh-CN" sz="1600" dirty="0">
              <a:latin typeface="+mn-lt"/>
              <a:ea typeface="Verdana" panose="020B0604030504040204" pitchFamily="34" charset="0"/>
              <a:cs typeface="+mn-lt"/>
            </a:endParaRPr>
          </a:p>
          <a:p>
            <a:pPr fontAlgn="auto">
              <a:lnSpc>
                <a:spcPct val="100000"/>
              </a:lnSpc>
              <a:spcBef>
                <a:spcPts val="0"/>
              </a:spcBef>
              <a:spcAft>
                <a:spcPts val="0"/>
              </a:spcAft>
              <a:buNone/>
            </a:pPr>
            <a:r>
              <a:rPr lang="en-US" altLang="zh-CN" sz="1600" dirty="0">
                <a:latin typeface="+mn-lt"/>
                <a:ea typeface="Verdana" panose="020B0604030504040204" pitchFamily="34" charset="0"/>
                <a:cs typeface="+mn-lt"/>
              </a:rPr>
              <a:t>  &lt;div id="div1" class=""&gt;&lt;p&gt;stretch&lt;/p&gt;&lt;/div&gt;</a:t>
            </a:r>
            <a:endParaRPr lang="en-US" altLang="zh-CN" sz="1600" dirty="0">
              <a:latin typeface="+mn-lt"/>
              <a:ea typeface="Verdana" panose="020B0604030504040204" pitchFamily="34" charset="0"/>
              <a:cs typeface="+mn-lt"/>
            </a:endParaRPr>
          </a:p>
          <a:p>
            <a:pPr fontAlgn="auto">
              <a:lnSpc>
                <a:spcPct val="100000"/>
              </a:lnSpc>
              <a:spcBef>
                <a:spcPts val="0"/>
              </a:spcBef>
              <a:spcAft>
                <a:spcPts val="0"/>
              </a:spcAft>
              <a:buNone/>
            </a:pPr>
            <a:r>
              <a:rPr lang="en-US" altLang="zh-CN" sz="1600" dirty="0">
                <a:latin typeface="+mn-lt"/>
                <a:ea typeface="Verdana" panose="020B0604030504040204" pitchFamily="34" charset="0"/>
                <a:cs typeface="+mn-lt"/>
              </a:rPr>
              <a:t>  &lt;div id="div2" class=""&gt;&lt;p&gt; round&lt;/p&gt;&lt;/div</a:t>
            </a:r>
            <a:r>
              <a:rPr lang="en-US" altLang="zh-CN" sz="1600" dirty="0" smtClean="0">
                <a:latin typeface="+mn-lt"/>
                <a:ea typeface="Verdana" panose="020B0604030504040204" pitchFamily="34" charset="0"/>
                <a:cs typeface="+mn-lt"/>
              </a:rPr>
              <a:t>&gt;</a:t>
            </a:r>
            <a:endParaRPr lang="en-US" altLang="zh-CN" sz="1600" dirty="0">
              <a:latin typeface="+mn-lt"/>
              <a:ea typeface="Verdana" panose="020B0604030504040204" pitchFamily="34" charset="0"/>
              <a:cs typeface="+mn-lt"/>
            </a:endParaRPr>
          </a:p>
          <a:p>
            <a:pPr fontAlgn="auto">
              <a:lnSpc>
                <a:spcPct val="100000"/>
              </a:lnSpc>
              <a:spcBef>
                <a:spcPts val="0"/>
              </a:spcBef>
              <a:spcAft>
                <a:spcPts val="0"/>
              </a:spcAft>
              <a:buNone/>
            </a:pPr>
            <a:r>
              <a:rPr lang="en-US" altLang="zh-CN" sz="1600" dirty="0">
                <a:latin typeface="+mn-lt"/>
                <a:ea typeface="Verdana" panose="020B0604030504040204" pitchFamily="34" charset="0"/>
                <a:cs typeface="+mn-lt"/>
              </a:rPr>
              <a:t>  &lt;div id="div3" class=""&gt;&lt;p&gt;repeat&lt;/p&gt;&lt;/div</a:t>
            </a:r>
            <a:r>
              <a:rPr lang="en-US" altLang="zh-CN" sz="1600" dirty="0" smtClean="0">
                <a:latin typeface="+mn-lt"/>
                <a:ea typeface="Verdana" panose="020B0604030504040204" pitchFamily="34" charset="0"/>
                <a:cs typeface="+mn-lt"/>
              </a:rPr>
              <a:t>&gt;</a:t>
            </a:r>
            <a:endParaRPr lang="en-US" altLang="zh-CN" sz="1600" dirty="0" smtClean="0">
              <a:latin typeface="+mn-lt"/>
              <a:ea typeface="Verdana" panose="020B0604030504040204" pitchFamily="34" charset="0"/>
              <a:cs typeface="+mn-lt"/>
            </a:endParaRPr>
          </a:p>
          <a:p>
            <a:pPr fontAlgn="auto">
              <a:lnSpc>
                <a:spcPct val="100000"/>
              </a:lnSpc>
              <a:spcBef>
                <a:spcPts val="0"/>
              </a:spcBef>
              <a:spcAft>
                <a:spcPts val="0"/>
              </a:spcAft>
              <a:buNone/>
            </a:pPr>
            <a:r>
              <a:rPr lang="en-US" altLang="zh-CN" sz="1600" dirty="0">
                <a:latin typeface="+mn-lt"/>
                <a:ea typeface="Verdana" panose="020B0604030504040204" pitchFamily="34" charset="0"/>
                <a:cs typeface="+mn-lt"/>
              </a:rPr>
              <a:t>  &lt;div id="div4" class=""&gt;&lt;p&gt;round,outset=27&lt;/p&gt;&lt;/div&gt;	</a:t>
            </a:r>
            <a:endParaRPr lang="en-US" altLang="zh-CN" sz="1600" dirty="0">
              <a:latin typeface="+mn-lt"/>
              <a:ea typeface="Verdana" panose="020B0604030504040204" pitchFamily="34" charset="0"/>
              <a:cs typeface="+mn-lt"/>
            </a:endParaRPr>
          </a:p>
          <a:p>
            <a:pPr fontAlgn="auto">
              <a:lnSpc>
                <a:spcPct val="100000"/>
              </a:lnSpc>
              <a:spcBef>
                <a:spcPts val="0"/>
              </a:spcBef>
              <a:spcAft>
                <a:spcPts val="0"/>
              </a:spcAft>
              <a:buNone/>
            </a:pPr>
            <a:r>
              <a:rPr lang="en-US" altLang="zh-CN" sz="1600" dirty="0">
                <a:latin typeface="+mn-lt"/>
                <a:ea typeface="Verdana" panose="020B0604030504040204" pitchFamily="34" charset="0"/>
                <a:cs typeface="+mn-lt"/>
              </a:rPr>
              <a:t>  &lt;div id="div5" class=""&gt;</a:t>
            </a:r>
            <a:r>
              <a:rPr lang="en-US" altLang="zh-CN" sz="1600" dirty="0" smtClean="0">
                <a:latin typeface="+mn-lt"/>
                <a:ea typeface="Verdana" panose="020B0604030504040204" pitchFamily="34" charset="0"/>
                <a:cs typeface="+mn-lt"/>
                <a:sym typeface="+mn-ea"/>
              </a:rPr>
              <a:t>&lt;p&gt;</a:t>
            </a:r>
            <a:r>
              <a:rPr lang="zh-CN" altLang="en-US" sz="1600" dirty="0" smtClean="0">
                <a:latin typeface="+mn-lt"/>
                <a:cs typeface="+mn-lt"/>
                <a:sym typeface="+mn-ea"/>
              </a:rPr>
              <a:t>这是原图</a:t>
            </a:r>
            <a:r>
              <a:rPr lang="en-US" altLang="zh-CN" sz="1600" dirty="0" smtClean="0">
                <a:latin typeface="+mn-lt"/>
                <a:ea typeface="Verdana" panose="020B0604030504040204" pitchFamily="34" charset="0"/>
                <a:cs typeface="+mn-lt"/>
                <a:sym typeface="+mn-ea"/>
              </a:rPr>
              <a:t>&lt;</a:t>
            </a:r>
            <a:r>
              <a:rPr lang="en-US" altLang="zh-CN" sz="1600" dirty="0" err="1" smtClean="0">
                <a:latin typeface="+mn-lt"/>
                <a:ea typeface="Verdana" panose="020B0604030504040204" pitchFamily="34" charset="0"/>
                <a:cs typeface="+mn-lt"/>
                <a:sym typeface="+mn-ea"/>
              </a:rPr>
              <a:t>img</a:t>
            </a:r>
            <a:r>
              <a:rPr lang="en-US" altLang="zh-CN" sz="1600" dirty="0" smtClean="0">
                <a:latin typeface="+mn-lt"/>
                <a:ea typeface="Verdana" panose="020B0604030504040204" pitchFamily="34" charset="0"/>
                <a:cs typeface="+mn-lt"/>
                <a:sym typeface="+mn-ea"/>
              </a:rPr>
              <a:t> </a:t>
            </a:r>
            <a:r>
              <a:rPr lang="en-US" altLang="zh-CN" sz="1600" dirty="0" err="1" smtClean="0">
                <a:latin typeface="+mn-lt"/>
                <a:ea typeface="Verdana" panose="020B0604030504040204" pitchFamily="34" charset="0"/>
                <a:cs typeface="+mn-lt"/>
                <a:sym typeface="+mn-ea"/>
              </a:rPr>
              <a:t>src</a:t>
            </a:r>
            <a:r>
              <a:rPr lang="en-US" altLang="zh-CN" sz="1600" dirty="0" smtClean="0">
                <a:latin typeface="+mn-lt"/>
                <a:ea typeface="Verdana" panose="020B0604030504040204" pitchFamily="34" charset="0"/>
                <a:cs typeface="+mn-lt"/>
                <a:sym typeface="+mn-ea"/>
              </a:rPr>
              <a:t>="</a:t>
            </a:r>
            <a:r>
              <a:rPr lang="en-US" altLang="zh-CN" sz="1600" dirty="0" err="1" smtClean="0">
                <a:latin typeface="+mn-lt"/>
                <a:ea typeface="Verdana" panose="020B0604030504040204" pitchFamily="34" charset="0"/>
                <a:cs typeface="+mn-lt"/>
                <a:sym typeface="+mn-ea"/>
              </a:rPr>
              <a:t>border.png</a:t>
            </a:r>
            <a:r>
              <a:rPr lang="en-US" altLang="zh-CN" sz="1600" dirty="0" smtClean="0">
                <a:latin typeface="+mn-lt"/>
                <a:ea typeface="Verdana" panose="020B0604030504040204" pitchFamily="34" charset="0"/>
                <a:cs typeface="+mn-lt"/>
                <a:sym typeface="+mn-ea"/>
              </a:rPr>
              <a:t>" border="0" alt=""&gt;&lt;/p&gt;&lt;/div&gt;</a:t>
            </a:r>
            <a:endParaRPr lang="en-US" altLang="zh-CN" sz="1600" b="0" dirty="0" smtClean="0">
              <a:latin typeface="+mn-lt"/>
              <a:ea typeface="Verdana" panose="020B0604030504040204" pitchFamily="34" charset="0"/>
              <a:cs typeface="+mn-lt"/>
            </a:endParaRPr>
          </a:p>
          <a:p>
            <a:pPr fontAlgn="auto">
              <a:lnSpc>
                <a:spcPct val="100000"/>
              </a:lnSpc>
              <a:spcBef>
                <a:spcPts val="0"/>
              </a:spcBef>
              <a:spcAft>
                <a:spcPts val="0"/>
              </a:spcAft>
              <a:buNone/>
            </a:pPr>
            <a:r>
              <a:rPr lang="en-US" altLang="zh-CN" sz="1600" dirty="0" smtClean="0">
                <a:latin typeface="+mn-lt"/>
                <a:ea typeface="Verdana" panose="020B0604030504040204" pitchFamily="34" charset="0"/>
                <a:cs typeface="+mn-lt"/>
                <a:sym typeface="+mn-ea"/>
              </a:rPr>
              <a:t>&lt;/body&gt;</a:t>
            </a:r>
            <a:endParaRPr lang="en-US" altLang="zh-CN" sz="1600" dirty="0" smtClean="0">
              <a:latin typeface="+mn-lt"/>
              <a:ea typeface="Verdana" panose="020B0604030504040204" pitchFamily="34" charset="0"/>
              <a:cs typeface="+mn-lt"/>
              <a:sym typeface="+mn-ea"/>
            </a:endParaRPr>
          </a:p>
        </p:txBody>
      </p:sp>
      <p:pic>
        <p:nvPicPr>
          <p:cNvPr id="6" name="图片 5"/>
          <p:cNvPicPr>
            <a:picLocks noChangeAspect="1"/>
          </p:cNvPicPr>
          <p:nvPr/>
        </p:nvPicPr>
        <p:blipFill>
          <a:blip r:embed="rId1"/>
          <a:srcRect t="18509"/>
          <a:stretch>
            <a:fillRect/>
          </a:stretch>
        </p:blipFill>
        <p:spPr>
          <a:xfrm>
            <a:off x="1960880" y="5232400"/>
            <a:ext cx="6887845" cy="159131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ltLang="zh-CN" dirty="0"/>
              <a:t>CSS3 </a:t>
            </a:r>
            <a:r>
              <a:rPr lang="zh-CN" altLang="en-US" dirty="0"/>
              <a:t>转换</a:t>
            </a:r>
            <a:r>
              <a:rPr lang="en-US" altLang="zh-CN" dirty="0"/>
              <a:t>transform </a:t>
            </a:r>
            <a:r>
              <a:rPr lang="zh-CN" altLang="en-US" dirty="0"/>
              <a:t>属性</a:t>
            </a:r>
            <a:endParaRPr lang="zh-CN" altLang="en-US" dirty="0"/>
          </a:p>
        </p:txBody>
      </p:sp>
      <p:sp>
        <p:nvSpPr>
          <p:cNvPr id="131075" name="Rectangle 3"/>
          <p:cNvSpPr>
            <a:spLocks noGrp="1" noChangeArrowheads="1"/>
          </p:cNvSpPr>
          <p:nvPr>
            <p:ph idx="1"/>
          </p:nvPr>
        </p:nvSpPr>
        <p:spPr>
          <a:xfrm>
            <a:off x="409575" y="1212850"/>
            <a:ext cx="8534400" cy="4669790"/>
          </a:xfrm>
        </p:spPr>
        <p:txBody>
          <a:bodyPr>
            <a:normAutofit/>
          </a:bodyPr>
          <a:lstStyle/>
          <a:p>
            <a:pPr marL="0" indent="0">
              <a:spcBef>
                <a:spcPts val="0"/>
              </a:spcBef>
              <a:spcAft>
                <a:spcPts val="0"/>
              </a:spcAft>
              <a:buNone/>
            </a:pPr>
            <a:r>
              <a:rPr lang="en-US" altLang="zh-CN" sz="1800" b="1" dirty="0">
                <a:solidFill>
                  <a:schemeClr val="tx1">
                    <a:lumMod val="85000"/>
                    <a:lumOff val="15000"/>
                  </a:schemeClr>
                </a:solidFill>
              </a:rPr>
              <a:t>1</a:t>
            </a:r>
            <a:r>
              <a:rPr lang="zh-CN" altLang="en-US" sz="1800" b="1" dirty="0">
                <a:solidFill>
                  <a:schemeClr val="tx1">
                    <a:lumMod val="85000"/>
                    <a:lumOff val="15000"/>
                  </a:schemeClr>
                </a:solidFill>
              </a:rPr>
              <a:t>．</a:t>
            </a:r>
            <a:r>
              <a:rPr lang="en-US" altLang="zh-CN" sz="1800" b="1" dirty="0">
                <a:solidFill>
                  <a:schemeClr val="tx1">
                    <a:lumMod val="85000"/>
                    <a:lumOff val="15000"/>
                  </a:schemeClr>
                </a:solidFill>
              </a:rPr>
              <a:t>CSS3 2D </a:t>
            </a:r>
            <a:r>
              <a:rPr lang="zh-CN" altLang="en-US" sz="1800" b="1" dirty="0">
                <a:solidFill>
                  <a:schemeClr val="tx1">
                    <a:lumMod val="85000"/>
                    <a:lumOff val="15000"/>
                  </a:schemeClr>
                </a:solidFill>
              </a:rPr>
              <a:t>转换</a:t>
            </a:r>
            <a:endParaRPr lang="zh-CN" altLang="en-US" sz="1800" b="1" dirty="0">
              <a:solidFill>
                <a:schemeClr val="tx1">
                  <a:lumMod val="85000"/>
                  <a:lumOff val="15000"/>
                </a:schemeClr>
              </a:solidFill>
            </a:endParaRPr>
          </a:p>
          <a:p>
            <a:pPr marL="0" indent="0">
              <a:spcBef>
                <a:spcPts val="0"/>
              </a:spcBef>
              <a:spcAft>
                <a:spcPts val="0"/>
              </a:spcAft>
              <a:buNone/>
            </a:pPr>
            <a:r>
              <a:rPr lang="en-US" altLang="zh-CN" sz="1800" dirty="0" smtClean="0">
                <a:solidFill>
                  <a:schemeClr val="tx1">
                    <a:lumMod val="85000"/>
                    <a:lumOff val="15000"/>
                  </a:schemeClr>
                </a:solidFill>
              </a:rPr>
              <a:t>       CSS3 </a:t>
            </a:r>
            <a:r>
              <a:rPr lang="en-US" altLang="zh-CN" sz="1800" dirty="0">
                <a:solidFill>
                  <a:schemeClr val="tx1">
                    <a:lumMod val="85000"/>
                    <a:lumOff val="15000"/>
                  </a:schemeClr>
                </a:solidFill>
              </a:rPr>
              <a:t>2D </a:t>
            </a:r>
            <a:r>
              <a:rPr lang="zh-CN" altLang="en-US" sz="1800" dirty="0">
                <a:solidFill>
                  <a:schemeClr val="tx1">
                    <a:lumMod val="85000"/>
                    <a:lumOff val="15000"/>
                  </a:schemeClr>
                </a:solidFill>
              </a:rPr>
              <a:t>转换常用方法有</a:t>
            </a:r>
            <a:r>
              <a:rPr lang="en-US" altLang="zh-CN" sz="1800" dirty="0">
                <a:solidFill>
                  <a:schemeClr val="tx1">
                    <a:lumMod val="85000"/>
                    <a:lumOff val="15000"/>
                  </a:schemeClr>
                </a:solidFill>
              </a:rPr>
              <a:t>translate()</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rotate()</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scale()</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skew()</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matrix()</a:t>
            </a:r>
            <a:r>
              <a:rPr lang="zh-CN" altLang="en-US" sz="1800" dirty="0" smtClean="0">
                <a:solidFill>
                  <a:schemeClr val="tx1">
                    <a:lumMod val="85000"/>
                    <a:lumOff val="15000"/>
                  </a:schemeClr>
                </a:solidFill>
              </a:rPr>
              <a:t>。</a:t>
            </a:r>
            <a:endParaRPr lang="zh-CN" altLang="en-US" sz="1800" dirty="0">
              <a:solidFill>
                <a:schemeClr val="tx1">
                  <a:lumMod val="85000"/>
                  <a:lumOff val="15000"/>
                </a:schemeClr>
              </a:solidFill>
            </a:endParaRPr>
          </a:p>
          <a:p>
            <a:pPr>
              <a:spcBef>
                <a:spcPts val="0"/>
              </a:spcBef>
              <a:spcAft>
                <a:spcPts val="0"/>
              </a:spcAft>
            </a:pPr>
            <a:r>
              <a:rPr lang="zh-CN" altLang="en-US" sz="1800" dirty="0" smtClean="0">
                <a:solidFill>
                  <a:schemeClr val="tx1">
                    <a:lumMod val="85000"/>
                    <a:lumOff val="15000"/>
                  </a:schemeClr>
                </a:solidFill>
              </a:rPr>
              <a:t>位</a:t>
            </a:r>
            <a:r>
              <a:rPr lang="zh-CN" altLang="en-US" sz="1800" dirty="0">
                <a:solidFill>
                  <a:schemeClr val="tx1">
                    <a:lumMod val="85000"/>
                    <a:lumOff val="15000"/>
                  </a:schemeClr>
                </a:solidFill>
              </a:rPr>
              <a:t>移</a:t>
            </a:r>
            <a:r>
              <a:rPr lang="en-US" altLang="zh-CN" sz="1800" dirty="0">
                <a:solidFill>
                  <a:schemeClr val="tx1">
                    <a:lumMod val="85000"/>
                    <a:lumOff val="15000"/>
                  </a:schemeClr>
                </a:solidFill>
              </a:rPr>
              <a:t>translate(</a:t>
            </a:r>
            <a:r>
              <a:rPr lang="en-US" altLang="zh-CN" sz="1800" dirty="0" err="1">
                <a:solidFill>
                  <a:schemeClr val="tx1">
                    <a:lumMod val="85000"/>
                    <a:lumOff val="15000"/>
                  </a:schemeClr>
                </a:solidFill>
              </a:rPr>
              <a:t>x,y</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marL="0" indent="0">
              <a:spcBef>
                <a:spcPts val="0"/>
              </a:spcBef>
              <a:spcAft>
                <a:spcPts val="0"/>
              </a:spcAft>
              <a:buNone/>
            </a:pPr>
            <a:r>
              <a:rPr lang="en-US" altLang="zh-CN" sz="1800" dirty="0" smtClean="0">
                <a:solidFill>
                  <a:schemeClr val="tx1">
                    <a:lumMod val="85000"/>
                    <a:lumOff val="15000"/>
                  </a:schemeClr>
                </a:solidFill>
              </a:rPr>
              <a:t>       translate(</a:t>
            </a:r>
            <a:r>
              <a:rPr lang="en-US" altLang="zh-CN" sz="1800" dirty="0" err="1" smtClean="0">
                <a:solidFill>
                  <a:schemeClr val="tx1">
                    <a:lumMod val="85000"/>
                    <a:lumOff val="15000"/>
                  </a:schemeClr>
                </a:solidFill>
              </a:rPr>
              <a:t>x,y</a:t>
            </a:r>
            <a:r>
              <a:rPr lang="en-US" altLang="zh-CN" sz="1800" dirty="0">
                <a:solidFill>
                  <a:schemeClr val="tx1">
                    <a:lumMod val="85000"/>
                    <a:lumOff val="15000"/>
                  </a:schemeClr>
                </a:solidFill>
              </a:rPr>
              <a:t>)</a:t>
            </a:r>
            <a:r>
              <a:rPr lang="zh-CN" altLang="en-US" sz="1800" dirty="0">
                <a:solidFill>
                  <a:schemeClr val="tx1">
                    <a:lumMod val="85000"/>
                    <a:lumOff val="15000"/>
                  </a:schemeClr>
                </a:solidFill>
              </a:rPr>
              <a:t>方法的作用是将元素从当前位置根据给定的</a:t>
            </a:r>
            <a:r>
              <a:rPr lang="en-US" altLang="zh-CN" sz="1800" dirty="0">
                <a:solidFill>
                  <a:schemeClr val="tx1">
                    <a:lumMod val="85000"/>
                    <a:lumOff val="15000"/>
                  </a:schemeClr>
                </a:solidFill>
              </a:rPr>
              <a:t>x </a:t>
            </a:r>
            <a:r>
              <a:rPr lang="zh-CN" altLang="en-US" sz="1800" dirty="0">
                <a:solidFill>
                  <a:schemeClr val="tx1">
                    <a:lumMod val="85000"/>
                    <a:lumOff val="15000"/>
                  </a:schemeClr>
                </a:solidFill>
              </a:rPr>
              <a:t>轴坐标和</a:t>
            </a:r>
            <a:r>
              <a:rPr lang="en-US" altLang="zh-CN" sz="1800" dirty="0">
                <a:solidFill>
                  <a:schemeClr val="tx1">
                    <a:lumMod val="85000"/>
                    <a:lumOff val="15000"/>
                  </a:schemeClr>
                </a:solidFill>
              </a:rPr>
              <a:t>y </a:t>
            </a:r>
            <a:r>
              <a:rPr lang="zh-CN" altLang="en-US" sz="1800" dirty="0">
                <a:solidFill>
                  <a:schemeClr val="tx1">
                    <a:lumMod val="85000"/>
                    <a:lumOff val="15000"/>
                  </a:schemeClr>
                </a:solidFill>
              </a:rPr>
              <a:t>轴坐标进行</a:t>
            </a:r>
            <a:r>
              <a:rPr lang="zh-CN" altLang="en-US" sz="1800" dirty="0" smtClean="0">
                <a:solidFill>
                  <a:schemeClr val="tx1">
                    <a:lumMod val="85000"/>
                    <a:lumOff val="15000"/>
                  </a:schemeClr>
                </a:solidFill>
              </a:rPr>
              <a:t>移动</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x </a:t>
            </a:r>
            <a:r>
              <a:rPr lang="zh-CN" altLang="en-US" sz="1800" dirty="0">
                <a:solidFill>
                  <a:schemeClr val="tx1">
                    <a:lumMod val="85000"/>
                    <a:lumOff val="15000"/>
                  </a:schemeClr>
                </a:solidFill>
              </a:rPr>
              <a:t>表示</a:t>
            </a:r>
            <a:r>
              <a:rPr lang="en-US" altLang="zh-CN" sz="1800" dirty="0">
                <a:solidFill>
                  <a:schemeClr val="tx1">
                    <a:lumMod val="85000"/>
                    <a:lumOff val="15000"/>
                  </a:schemeClr>
                </a:solidFill>
              </a:rPr>
              <a:t>left</a:t>
            </a:r>
            <a:r>
              <a:rPr lang="zh-CN" altLang="en-US" sz="1800" dirty="0">
                <a:solidFill>
                  <a:schemeClr val="tx1">
                    <a:lumMod val="85000"/>
                    <a:lumOff val="15000"/>
                  </a:schemeClr>
                </a:solidFill>
              </a:rPr>
              <a:t>，父元素的左边界；</a:t>
            </a:r>
            <a:r>
              <a:rPr lang="en-US" altLang="zh-CN" sz="1800" dirty="0">
                <a:solidFill>
                  <a:schemeClr val="tx1">
                    <a:lumMod val="85000"/>
                    <a:lumOff val="15000"/>
                  </a:schemeClr>
                </a:solidFill>
              </a:rPr>
              <a:t>y </a:t>
            </a:r>
            <a:r>
              <a:rPr lang="zh-CN" altLang="en-US" sz="1800" dirty="0">
                <a:solidFill>
                  <a:schemeClr val="tx1">
                    <a:lumMod val="85000"/>
                    <a:lumOff val="15000"/>
                  </a:schemeClr>
                </a:solidFill>
              </a:rPr>
              <a:t>表示</a:t>
            </a:r>
            <a:r>
              <a:rPr lang="en-US" altLang="zh-CN" sz="1800" dirty="0">
                <a:solidFill>
                  <a:schemeClr val="tx1">
                    <a:lumMod val="85000"/>
                    <a:lumOff val="15000"/>
                  </a:schemeClr>
                </a:solidFill>
              </a:rPr>
              <a:t>top</a:t>
            </a:r>
            <a:r>
              <a:rPr lang="zh-CN" altLang="en-US" sz="1800" dirty="0">
                <a:solidFill>
                  <a:schemeClr val="tx1">
                    <a:lumMod val="85000"/>
                    <a:lumOff val="15000"/>
                  </a:schemeClr>
                </a:solidFill>
              </a:rPr>
              <a:t>，父元素的上边界。</a:t>
            </a:r>
            <a:r>
              <a:rPr lang="en-US" altLang="zh-CN" sz="1800" dirty="0">
                <a:solidFill>
                  <a:schemeClr val="tx1">
                    <a:lumMod val="85000"/>
                    <a:lumOff val="15000"/>
                  </a:schemeClr>
                </a:solidFill>
              </a:rPr>
              <a:t>translate()</a:t>
            </a:r>
            <a:r>
              <a:rPr lang="zh-CN" altLang="en-US" sz="1800" dirty="0">
                <a:solidFill>
                  <a:schemeClr val="tx1">
                    <a:lumMod val="85000"/>
                    <a:lumOff val="15000"/>
                  </a:schemeClr>
                </a:solidFill>
              </a:rPr>
              <a:t>方法还提供</a:t>
            </a:r>
            <a:r>
              <a:rPr lang="zh-CN" altLang="en-US" sz="1800" dirty="0" smtClean="0">
                <a:solidFill>
                  <a:schemeClr val="tx1">
                    <a:lumMod val="85000"/>
                    <a:lumOff val="15000"/>
                  </a:schemeClr>
                </a:solidFill>
              </a:rPr>
              <a:t>根据</a:t>
            </a:r>
            <a:r>
              <a:rPr lang="zh-CN" altLang="en-US" sz="1800" dirty="0">
                <a:solidFill>
                  <a:schemeClr val="tx1">
                    <a:lumMod val="85000"/>
                    <a:lumOff val="15000"/>
                  </a:schemeClr>
                </a:solidFill>
              </a:rPr>
              <a:t>单一轴移动的方法，分别是</a:t>
            </a:r>
            <a:r>
              <a:rPr lang="en-US" altLang="zh-CN" sz="1800" dirty="0">
                <a:solidFill>
                  <a:schemeClr val="tx1">
                    <a:lumMod val="85000"/>
                    <a:lumOff val="15000"/>
                  </a:schemeClr>
                </a:solidFill>
              </a:rPr>
              <a:t>translateX()</a:t>
            </a:r>
            <a:r>
              <a:rPr lang="zh-CN" altLang="en-US" sz="1800" dirty="0">
                <a:solidFill>
                  <a:schemeClr val="tx1">
                    <a:lumMod val="85000"/>
                    <a:lumOff val="15000"/>
                  </a:schemeClr>
                </a:solidFill>
              </a:rPr>
              <a:t>和</a:t>
            </a:r>
            <a:r>
              <a:rPr lang="en-US" altLang="zh-CN" sz="1800" dirty="0">
                <a:solidFill>
                  <a:schemeClr val="tx1">
                    <a:lumMod val="85000"/>
                    <a:lumOff val="15000"/>
                  </a:schemeClr>
                </a:solidFill>
              </a:rPr>
              <a:t>translateY()</a:t>
            </a:r>
            <a:r>
              <a:rPr lang="zh-CN" altLang="en-US" sz="1800" dirty="0">
                <a:solidFill>
                  <a:schemeClr val="tx1">
                    <a:lumMod val="85000"/>
                    <a:lumOff val="15000"/>
                  </a:schemeClr>
                </a:solidFill>
              </a:rPr>
              <a:t>。</a:t>
            </a:r>
            <a:endParaRPr lang="zh-CN" altLang="en-US" sz="1800" dirty="0">
              <a:solidFill>
                <a:schemeClr val="tx1">
                  <a:lumMod val="85000"/>
                  <a:lumOff val="15000"/>
                </a:schemeClr>
              </a:solidFill>
            </a:endParaRPr>
          </a:p>
          <a:p>
            <a:pPr marL="0" indent="0">
              <a:spcBef>
                <a:spcPts val="0"/>
              </a:spcBef>
              <a:spcAft>
                <a:spcPts val="0"/>
              </a:spcAft>
              <a:buNone/>
            </a:pPr>
            <a:endParaRPr lang="zh-CN" altLang="en-US" sz="2000" dirty="0" smtClean="0">
              <a:solidFill>
                <a:schemeClr val="tx1">
                  <a:lumMod val="85000"/>
                  <a:lumOff val="15000"/>
                </a:schemeClr>
              </a:solidFill>
            </a:endParaRPr>
          </a:p>
          <a:p>
            <a:pPr marL="0" indent="0">
              <a:spcBef>
                <a:spcPts val="0"/>
              </a:spcBef>
              <a:spcAft>
                <a:spcPts val="0"/>
              </a:spcAft>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transform:translate</a:t>
            </a:r>
            <a:r>
              <a:rPr lang="en-US" altLang="zh-CN" sz="1800" dirty="0" smtClean="0">
                <a:solidFill>
                  <a:schemeClr val="tx1">
                    <a:lumMod val="85000"/>
                    <a:lumOff val="15000"/>
                  </a:schemeClr>
                </a:solidFill>
              </a:rPr>
              <a:t>(50px,50px</a:t>
            </a:r>
            <a:r>
              <a:rPr lang="en-US" altLang="zh-CN" sz="1800" dirty="0">
                <a:solidFill>
                  <a:schemeClr val="tx1">
                    <a:lumMod val="85000"/>
                    <a:lumOff val="15000"/>
                  </a:schemeClr>
                </a:solidFill>
              </a:rPr>
              <a:t>); /* </a:t>
            </a:r>
            <a:r>
              <a:rPr lang="zh-CN" altLang="en-US" sz="1800" dirty="0">
                <a:solidFill>
                  <a:schemeClr val="tx1">
                    <a:lumMod val="85000"/>
                    <a:lumOff val="15000"/>
                  </a:schemeClr>
                </a:solidFill>
              </a:rPr>
              <a:t>向右移动</a:t>
            </a:r>
            <a:r>
              <a:rPr lang="en-US" altLang="zh-CN" sz="1800" dirty="0">
                <a:solidFill>
                  <a:schemeClr val="tx1">
                    <a:lumMod val="85000"/>
                    <a:lumOff val="15000"/>
                  </a:schemeClr>
                </a:solidFill>
              </a:rPr>
              <a:t>50px</a:t>
            </a:r>
            <a:r>
              <a:rPr lang="zh-CN" altLang="en-US" sz="1800" dirty="0">
                <a:solidFill>
                  <a:schemeClr val="tx1">
                    <a:lumMod val="85000"/>
                    <a:lumOff val="15000"/>
                  </a:schemeClr>
                </a:solidFill>
              </a:rPr>
              <a:t>，向下移动</a:t>
            </a:r>
            <a:r>
              <a:rPr lang="en-US" altLang="zh-CN" sz="1800" dirty="0">
                <a:solidFill>
                  <a:schemeClr val="tx1">
                    <a:lumMod val="85000"/>
                    <a:lumOff val="15000"/>
                  </a:schemeClr>
                </a:solidFill>
              </a:rPr>
              <a:t>50px */</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transform:translate</a:t>
            </a:r>
            <a:r>
              <a:rPr lang="en-US" altLang="zh-CN" sz="1800" dirty="0" smtClean="0">
                <a:solidFill>
                  <a:schemeClr val="tx1">
                    <a:lumMod val="85000"/>
                    <a:lumOff val="15000"/>
                  </a:schemeClr>
                </a:solidFill>
              </a:rPr>
              <a:t>(50px,0</a:t>
            </a:r>
            <a:r>
              <a:rPr lang="en-US" altLang="zh-CN" sz="1800" dirty="0">
                <a:solidFill>
                  <a:schemeClr val="tx1">
                    <a:lumMod val="85000"/>
                    <a:lumOff val="15000"/>
                  </a:schemeClr>
                </a:solidFill>
              </a:rPr>
              <a:t>); /* </a:t>
            </a:r>
            <a:r>
              <a:rPr lang="zh-CN" altLang="en-US" sz="1800" dirty="0">
                <a:solidFill>
                  <a:schemeClr val="tx1">
                    <a:lumMod val="85000"/>
                    <a:lumOff val="15000"/>
                  </a:schemeClr>
                </a:solidFill>
              </a:rPr>
              <a:t>向右移动</a:t>
            </a:r>
            <a:r>
              <a:rPr lang="en-US" altLang="zh-CN" sz="1800" dirty="0">
                <a:solidFill>
                  <a:schemeClr val="tx1">
                    <a:lumMod val="85000"/>
                    <a:lumOff val="15000"/>
                  </a:schemeClr>
                </a:solidFill>
              </a:rPr>
              <a:t>50px */</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transform:translateX</a:t>
            </a:r>
            <a:r>
              <a:rPr lang="en-US" altLang="zh-CN" sz="1800" dirty="0" smtClean="0">
                <a:solidFill>
                  <a:schemeClr val="tx1">
                    <a:lumMod val="85000"/>
                    <a:lumOff val="15000"/>
                  </a:schemeClr>
                </a:solidFill>
              </a:rPr>
              <a:t>(50px</a:t>
            </a:r>
            <a:r>
              <a:rPr lang="en-US" altLang="zh-CN" sz="1800" dirty="0">
                <a:solidFill>
                  <a:schemeClr val="tx1">
                    <a:lumMod val="85000"/>
                    <a:lumOff val="15000"/>
                  </a:schemeClr>
                </a:solidFill>
              </a:rPr>
              <a:t>); /* </a:t>
            </a:r>
            <a:r>
              <a:rPr lang="zh-CN" altLang="en-US" sz="1800" dirty="0">
                <a:solidFill>
                  <a:schemeClr val="tx1">
                    <a:lumMod val="85000"/>
                    <a:lumOff val="15000"/>
                  </a:schemeClr>
                </a:solidFill>
              </a:rPr>
              <a:t>向右移动</a:t>
            </a:r>
            <a:r>
              <a:rPr lang="en-US" altLang="zh-CN" sz="1800" dirty="0">
                <a:solidFill>
                  <a:schemeClr val="tx1">
                    <a:lumMod val="85000"/>
                    <a:lumOff val="15000"/>
                  </a:schemeClr>
                </a:solidFill>
              </a:rPr>
              <a:t>50px */</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transform:translate</a:t>
            </a:r>
            <a:r>
              <a:rPr lang="en-US" altLang="zh-CN" sz="1800" dirty="0" smtClean="0">
                <a:solidFill>
                  <a:schemeClr val="tx1">
                    <a:lumMod val="85000"/>
                    <a:lumOff val="15000"/>
                  </a:schemeClr>
                </a:solidFill>
              </a:rPr>
              <a:t>(0,50px</a:t>
            </a:r>
            <a:r>
              <a:rPr lang="en-US" altLang="zh-CN" sz="1800" dirty="0">
                <a:solidFill>
                  <a:schemeClr val="tx1">
                    <a:lumMod val="85000"/>
                    <a:lumOff val="15000"/>
                  </a:schemeClr>
                </a:solidFill>
              </a:rPr>
              <a:t>); /* </a:t>
            </a:r>
            <a:r>
              <a:rPr lang="zh-CN" altLang="en-US" sz="1800" dirty="0">
                <a:solidFill>
                  <a:schemeClr val="tx1">
                    <a:lumMod val="85000"/>
                    <a:lumOff val="15000"/>
                  </a:schemeClr>
                </a:solidFill>
              </a:rPr>
              <a:t>向下移动</a:t>
            </a:r>
            <a:r>
              <a:rPr lang="en-US" altLang="zh-CN" sz="1800" dirty="0">
                <a:solidFill>
                  <a:schemeClr val="tx1">
                    <a:lumMod val="85000"/>
                    <a:lumOff val="15000"/>
                  </a:schemeClr>
                </a:solidFill>
              </a:rPr>
              <a:t>50px */</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transform:translateY</a:t>
            </a:r>
            <a:r>
              <a:rPr lang="en-US" altLang="zh-CN" sz="1800" dirty="0" smtClean="0">
                <a:solidFill>
                  <a:schemeClr val="tx1">
                    <a:lumMod val="85000"/>
                    <a:lumOff val="15000"/>
                  </a:schemeClr>
                </a:solidFill>
              </a:rPr>
              <a:t>(50px</a:t>
            </a:r>
            <a:r>
              <a:rPr lang="en-US" altLang="zh-CN" sz="1800" dirty="0">
                <a:solidFill>
                  <a:schemeClr val="tx1">
                    <a:lumMod val="85000"/>
                    <a:lumOff val="15000"/>
                  </a:schemeClr>
                </a:solidFill>
              </a:rPr>
              <a:t>); /* </a:t>
            </a:r>
            <a:r>
              <a:rPr lang="zh-CN" altLang="en-US" sz="1800" dirty="0">
                <a:solidFill>
                  <a:schemeClr val="tx1">
                    <a:lumMod val="85000"/>
                    <a:lumOff val="15000"/>
                  </a:schemeClr>
                </a:solidFill>
              </a:rPr>
              <a:t>向下移动</a:t>
            </a:r>
            <a:r>
              <a:rPr lang="en-US" altLang="zh-CN" sz="1800" dirty="0">
                <a:solidFill>
                  <a:schemeClr val="tx1">
                    <a:lumMod val="85000"/>
                    <a:lumOff val="15000"/>
                  </a:schemeClr>
                </a:solidFill>
              </a:rPr>
              <a:t>50px </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a typeface="宋体" panose="02010600030101010101" pitchFamily="2" charset="-122"/>
            </a:endParaRPr>
          </a:p>
        </p:txBody>
      </p:sp>
      <p:sp>
        <p:nvSpPr>
          <p:cNvPr id="26630" name="Rectangle 6"/>
          <p:cNvSpPr>
            <a:spLocks noChangeArrowheads="1"/>
          </p:cNvSpPr>
          <p:nvPr/>
        </p:nvSpPr>
        <p:spPr bwMode="auto">
          <a:xfrm>
            <a:off x="0" y="8445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633" name="Rectangle 9"/>
          <p:cNvSpPr>
            <a:spLocks noChangeArrowheads="1"/>
          </p:cNvSpPr>
          <p:nvPr/>
        </p:nvSpPr>
        <p:spPr bwMode="auto">
          <a:xfrm>
            <a:off x="0" y="101600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转换</a:t>
            </a:r>
            <a:r>
              <a:rPr lang="en-US" altLang="zh-CN" dirty="0"/>
              <a:t>transform </a:t>
            </a:r>
            <a:r>
              <a:rPr lang="zh-CN" altLang="en-US" dirty="0"/>
              <a:t>属性</a:t>
            </a:r>
            <a:endParaRPr lang="zh-CN" altLang="en-US" dirty="0"/>
          </a:p>
        </p:txBody>
      </p:sp>
      <p:sp>
        <p:nvSpPr>
          <p:cNvPr id="3" name="内容占位符 2"/>
          <p:cNvSpPr>
            <a:spLocks noGrp="1"/>
          </p:cNvSpPr>
          <p:nvPr>
            <p:ph idx="1"/>
          </p:nvPr>
        </p:nvSpPr>
        <p:spPr>
          <a:xfrm>
            <a:off x="533400" y="1676401"/>
            <a:ext cx="8509000" cy="1828799"/>
          </a:xfrm>
        </p:spPr>
        <p:txBody>
          <a:bodyPr>
            <a:normAutofit/>
          </a:bodyPr>
          <a:lstStyle/>
          <a:p>
            <a:pPr>
              <a:spcBef>
                <a:spcPts val="0"/>
              </a:spcBef>
              <a:spcAft>
                <a:spcPts val="0"/>
              </a:spcAft>
            </a:pPr>
            <a:r>
              <a:rPr lang="zh-CN" altLang="en-US" sz="1800" dirty="0" smtClean="0">
                <a:solidFill>
                  <a:schemeClr val="tx1">
                    <a:lumMod val="85000"/>
                    <a:lumOff val="15000"/>
                  </a:schemeClr>
                </a:solidFill>
              </a:rPr>
              <a:t>旋</a:t>
            </a:r>
            <a:r>
              <a:rPr lang="zh-CN" altLang="en-US" sz="1800" dirty="0">
                <a:solidFill>
                  <a:schemeClr val="tx1">
                    <a:lumMod val="85000"/>
                    <a:lumOff val="15000"/>
                  </a:schemeClr>
                </a:solidFill>
              </a:rPr>
              <a:t>转</a:t>
            </a:r>
            <a:r>
              <a:rPr lang="en-US" altLang="zh-CN" sz="1800" dirty="0">
                <a:solidFill>
                  <a:schemeClr val="tx1">
                    <a:lumMod val="85000"/>
                    <a:lumOff val="15000"/>
                  </a:schemeClr>
                </a:solidFill>
              </a:rPr>
              <a:t>rotate(deg)</a:t>
            </a:r>
            <a:r>
              <a:rPr lang="zh-CN" altLang="en-US" sz="1800" dirty="0">
                <a:solidFill>
                  <a:schemeClr val="tx1">
                    <a:lumMod val="85000"/>
                    <a:lumOff val="15000"/>
                  </a:schemeClr>
                </a:solidFill>
              </a:rPr>
              <a:t>。</a:t>
            </a:r>
            <a:endParaRPr lang="zh-CN" altLang="en-US" sz="1800" dirty="0">
              <a:solidFill>
                <a:schemeClr val="tx1">
                  <a:lumMod val="85000"/>
                  <a:lumOff val="15000"/>
                </a:schemeClr>
              </a:solidFill>
            </a:endParaRPr>
          </a:p>
          <a:p>
            <a:pPr>
              <a:spcBef>
                <a:spcPts val="0"/>
              </a:spcBef>
              <a:spcAft>
                <a:spcPts val="0"/>
              </a:spcAft>
              <a:buNone/>
            </a:pPr>
            <a:r>
              <a:rPr lang="zh-CN" altLang="en-US" sz="1800" dirty="0" smtClean="0">
                <a:solidFill>
                  <a:schemeClr val="tx1">
                    <a:lumMod val="85000"/>
                    <a:lumOff val="15000"/>
                  </a:schemeClr>
                </a:solidFill>
              </a:rPr>
              <a:t>      可</a:t>
            </a:r>
            <a:r>
              <a:rPr lang="zh-CN" altLang="en-US" sz="1800" dirty="0">
                <a:solidFill>
                  <a:schemeClr val="tx1">
                    <a:lumMod val="85000"/>
                    <a:lumOff val="15000"/>
                  </a:schemeClr>
                </a:solidFill>
              </a:rPr>
              <a:t>以对元素旋转给定的角度，正值为顺时针，负值为逆时针。</a:t>
            </a:r>
            <a:endParaRPr lang="zh-CN" altLang="en-US"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transform:rotate</a:t>
            </a:r>
            <a:r>
              <a:rPr lang="en-US" altLang="zh-CN" sz="1800" dirty="0" smtClean="0">
                <a:solidFill>
                  <a:schemeClr val="tx1">
                    <a:lumMod val="85000"/>
                    <a:lumOff val="15000"/>
                  </a:schemeClr>
                </a:solidFill>
              </a:rPr>
              <a:t>(deg);          /* </a:t>
            </a:r>
            <a:r>
              <a:rPr lang="zh-CN" altLang="en-US" sz="1800" dirty="0">
                <a:solidFill>
                  <a:schemeClr val="tx1">
                    <a:lumMod val="85000"/>
                    <a:lumOff val="15000"/>
                  </a:schemeClr>
                </a:solidFill>
              </a:rPr>
              <a:t>基本语法 *</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transform:rotate</a:t>
            </a:r>
            <a:r>
              <a:rPr lang="en-US" altLang="zh-CN" sz="1800" dirty="0" smtClean="0">
                <a:solidFill>
                  <a:schemeClr val="tx1">
                    <a:lumMod val="85000"/>
                    <a:lumOff val="15000"/>
                  </a:schemeClr>
                </a:solidFill>
              </a:rPr>
              <a:t>(10deg);      </a:t>
            </a:r>
            <a:r>
              <a:rPr lang="en-US" altLang="zh-CN" sz="1800" dirty="0">
                <a:solidFill>
                  <a:schemeClr val="tx1">
                    <a:lumMod val="85000"/>
                    <a:lumOff val="15000"/>
                  </a:schemeClr>
                </a:solidFill>
              </a:rPr>
              <a:t>/* </a:t>
            </a:r>
            <a:r>
              <a:rPr lang="zh-CN" altLang="en-US" sz="1800" dirty="0">
                <a:solidFill>
                  <a:schemeClr val="tx1">
                    <a:lumMod val="85000"/>
                    <a:lumOff val="15000"/>
                  </a:schemeClr>
                </a:solidFill>
              </a:rPr>
              <a:t>旋转</a:t>
            </a:r>
            <a:r>
              <a:rPr lang="en-US" altLang="zh-CN" sz="1800" dirty="0">
                <a:solidFill>
                  <a:schemeClr val="tx1">
                    <a:lumMod val="85000"/>
                    <a:lumOff val="15000"/>
                  </a:schemeClr>
                </a:solidFill>
              </a:rPr>
              <a:t>10° </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transform:rotate</a:t>
            </a:r>
            <a:r>
              <a:rPr lang="en-US" altLang="zh-CN" sz="1800" dirty="0" smtClean="0">
                <a:solidFill>
                  <a:schemeClr val="tx1">
                    <a:lumMod val="85000"/>
                    <a:lumOff val="15000"/>
                  </a:schemeClr>
                </a:solidFill>
              </a:rPr>
              <a:t>(120deg);    </a:t>
            </a:r>
            <a:r>
              <a:rPr lang="en-US" altLang="zh-CN" sz="1800" dirty="0">
                <a:solidFill>
                  <a:schemeClr val="tx1">
                    <a:lumMod val="85000"/>
                    <a:lumOff val="15000"/>
                  </a:schemeClr>
                </a:solidFill>
              </a:rPr>
              <a:t>/* </a:t>
            </a:r>
            <a:r>
              <a:rPr lang="zh-CN" altLang="en-US" sz="1800" dirty="0">
                <a:solidFill>
                  <a:schemeClr val="tx1">
                    <a:lumMod val="85000"/>
                    <a:lumOff val="15000"/>
                  </a:schemeClr>
                </a:solidFill>
              </a:rPr>
              <a:t>旋转</a:t>
            </a:r>
            <a:r>
              <a:rPr lang="en-US" altLang="zh-CN" sz="1800" dirty="0">
                <a:solidFill>
                  <a:schemeClr val="tx1">
                    <a:lumMod val="85000"/>
                    <a:lumOff val="15000"/>
                  </a:schemeClr>
                </a:solidFill>
              </a:rPr>
              <a:t>120° </a:t>
            </a:r>
            <a:r>
              <a:rPr lang="zh-CN" altLang="en-US" sz="1800" dirty="0">
                <a:solidFill>
                  <a:schemeClr val="tx1">
                    <a:lumMod val="85000"/>
                    <a:lumOff val="15000"/>
                  </a:schemeClr>
                </a:solidFill>
              </a:rPr>
              <a:t>*</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spcBef>
                <a:spcPts val="0"/>
              </a:spcBef>
              <a:spcAft>
                <a:spcPts val="0"/>
              </a:spcAft>
              <a:buNone/>
            </a:pPr>
            <a:endParaRPr lang="en-US" altLang="zh-CN" sz="1800" dirty="0" smtClean="0">
              <a:solidFill>
                <a:schemeClr val="tx1">
                  <a:lumMod val="85000"/>
                  <a:lumOff val="15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0"/>
              </a:spcBef>
              <a:spcAft>
                <a:spcPts val="0"/>
              </a:spcAft>
            </a:pPr>
            <a:r>
              <a:rPr lang="en-US" altLang="zh-CN" dirty="0"/>
              <a:t>CSS3 </a:t>
            </a:r>
            <a:r>
              <a:rPr lang="zh-CN" altLang="en-US" dirty="0"/>
              <a:t>位移与旋转的应</a:t>
            </a:r>
            <a:r>
              <a:rPr lang="zh-CN" altLang="en-US" dirty="0" smtClean="0"/>
              <a:t>用</a:t>
            </a:r>
            <a:endParaRPr lang="en-US" altLang="zh-CN" dirty="0"/>
          </a:p>
        </p:txBody>
      </p:sp>
      <p:sp>
        <p:nvSpPr>
          <p:cNvPr id="3" name="内容占位符 2"/>
          <p:cNvSpPr>
            <a:spLocks noGrp="1"/>
          </p:cNvSpPr>
          <p:nvPr>
            <p:ph idx="1"/>
          </p:nvPr>
        </p:nvSpPr>
        <p:spPr>
          <a:xfrm>
            <a:off x="438785" y="1143000"/>
            <a:ext cx="8266430" cy="3810000"/>
          </a:xfrm>
        </p:spPr>
        <p:txBody>
          <a:bodyPr>
            <a:normAutofit/>
          </a:bodyPr>
          <a:lstStyle/>
          <a:p>
            <a:pPr>
              <a:lnSpc>
                <a:spcPts val="1400"/>
              </a:lnSpc>
              <a:spcBef>
                <a:spcPts val="0"/>
              </a:spcBef>
              <a:spcAft>
                <a:spcPts val="0"/>
              </a:spcAft>
              <a:buNone/>
            </a:pPr>
            <a:r>
              <a:rPr lang="en-US" altLang="zh-CN" sz="1400" dirty="0" smtClean="0"/>
              <a:t>&lt;</a:t>
            </a:r>
            <a:r>
              <a:rPr lang="en-US" altLang="zh-CN" sz="1400" dirty="0"/>
              <a:t>style type="text/</a:t>
            </a:r>
            <a:r>
              <a:rPr lang="en-US" altLang="zh-CN" sz="1400" dirty="0" err="1"/>
              <a:t>css</a:t>
            </a:r>
            <a:r>
              <a:rPr lang="en-US" altLang="zh-CN" sz="1400" dirty="0"/>
              <a:t>"&gt;	</a:t>
            </a:r>
            <a:endParaRPr lang="en-US" altLang="zh-CN" sz="1400" dirty="0"/>
          </a:p>
          <a:p>
            <a:pPr>
              <a:lnSpc>
                <a:spcPts val="1400"/>
              </a:lnSpc>
              <a:spcBef>
                <a:spcPts val="0"/>
              </a:spcBef>
              <a:spcAft>
                <a:spcPts val="0"/>
              </a:spcAft>
              <a:buNone/>
            </a:pPr>
            <a:r>
              <a:rPr lang="en-US" altLang="zh-CN" sz="1400" dirty="0"/>
              <a:t>  div{width:180px;height:50px;background:#dadada;border:1px solid #00cc66;	}</a:t>
            </a:r>
            <a:endParaRPr lang="en-US" altLang="zh-CN" sz="1400" dirty="0"/>
          </a:p>
          <a:p>
            <a:pPr>
              <a:lnSpc>
                <a:spcPts val="1400"/>
              </a:lnSpc>
              <a:spcBef>
                <a:spcPts val="0"/>
              </a:spcBef>
              <a:spcAft>
                <a:spcPts val="0"/>
              </a:spcAft>
              <a:buNone/>
            </a:pPr>
            <a:r>
              <a:rPr lang="en-US" altLang="zh-CN" sz="1400" dirty="0"/>
              <a:t>  #div1{</a:t>
            </a:r>
            <a:r>
              <a:rPr lang="en-US" altLang="zh-CN" sz="1400" dirty="0" err="1"/>
              <a:t>transform:translate</a:t>
            </a:r>
            <a:r>
              <a:rPr lang="en-US" altLang="zh-CN" sz="1400" dirty="0"/>
              <a:t>(50px,50px);}   /* </a:t>
            </a:r>
            <a:r>
              <a:rPr lang="zh-CN" altLang="en-US" sz="1400" dirty="0"/>
              <a:t>位移  *</a:t>
            </a:r>
            <a:r>
              <a:rPr lang="en-US" altLang="zh-CN" sz="1400" dirty="0"/>
              <a:t>/</a:t>
            </a:r>
            <a:endParaRPr lang="en-US" altLang="zh-CN" sz="1400" dirty="0"/>
          </a:p>
          <a:p>
            <a:pPr>
              <a:lnSpc>
                <a:spcPts val="1400"/>
              </a:lnSpc>
              <a:spcBef>
                <a:spcPts val="0"/>
              </a:spcBef>
              <a:spcAft>
                <a:spcPts val="0"/>
              </a:spcAft>
              <a:buNone/>
            </a:pPr>
            <a:r>
              <a:rPr lang="en-US" altLang="zh-CN" sz="1400" dirty="0"/>
              <a:t>  #div2{</a:t>
            </a:r>
            <a:r>
              <a:rPr lang="en-US" altLang="zh-CN" sz="1400" dirty="0" err="1"/>
              <a:t>transform:rotate</a:t>
            </a:r>
            <a:r>
              <a:rPr lang="en-US" altLang="zh-CN" sz="1400" dirty="0"/>
              <a:t>(30deg);}   /* </a:t>
            </a:r>
            <a:r>
              <a:rPr lang="zh-CN" altLang="en-US" sz="1400" dirty="0"/>
              <a:t>旋转  *</a:t>
            </a:r>
            <a:r>
              <a:rPr lang="en-US" altLang="zh-CN" sz="1400" dirty="0"/>
              <a:t>/</a:t>
            </a:r>
            <a:endParaRPr lang="en-US" altLang="zh-CN" sz="1400" dirty="0"/>
          </a:p>
          <a:p>
            <a:pPr>
              <a:lnSpc>
                <a:spcPts val="1400"/>
              </a:lnSpc>
              <a:spcBef>
                <a:spcPts val="0"/>
              </a:spcBef>
              <a:spcAft>
                <a:spcPts val="0"/>
              </a:spcAft>
              <a:buNone/>
            </a:pPr>
            <a:r>
              <a:rPr lang="en-US" altLang="zh-CN" sz="1400" dirty="0"/>
              <a:t>  #div3{</a:t>
            </a:r>
            <a:r>
              <a:rPr lang="en-US" altLang="zh-CN" sz="1400" dirty="0" err="1"/>
              <a:t>transform:rotate</a:t>
            </a:r>
            <a:r>
              <a:rPr lang="en-US" altLang="zh-CN" sz="1400" dirty="0"/>
              <a:t>(120deg);}   /* </a:t>
            </a:r>
            <a:r>
              <a:rPr lang="zh-CN" altLang="en-US" sz="1400" dirty="0"/>
              <a:t>旋转  *</a:t>
            </a:r>
            <a:r>
              <a:rPr lang="en-US" altLang="zh-CN" sz="1400" dirty="0"/>
              <a:t>/</a:t>
            </a:r>
            <a:endParaRPr lang="en-US" altLang="zh-CN" sz="1400" dirty="0"/>
          </a:p>
          <a:p>
            <a:pPr>
              <a:lnSpc>
                <a:spcPts val="1400"/>
              </a:lnSpc>
              <a:spcBef>
                <a:spcPts val="0"/>
              </a:spcBef>
              <a:spcAft>
                <a:spcPts val="0"/>
              </a:spcAft>
              <a:buNone/>
            </a:pPr>
            <a:r>
              <a:rPr lang="en-US" altLang="zh-CN" sz="1400" dirty="0"/>
              <a:t>  td{text-</a:t>
            </a:r>
            <a:r>
              <a:rPr lang="en-US" altLang="zh-CN" sz="1400" dirty="0" err="1"/>
              <a:t>align:left;vertical-align:top</a:t>
            </a:r>
            <a:r>
              <a:rPr lang="en-US" altLang="zh-CN" sz="1400" dirty="0"/>
              <a:t>;}</a:t>
            </a:r>
            <a:endParaRPr lang="en-US" altLang="zh-CN" sz="1400" dirty="0"/>
          </a:p>
          <a:p>
            <a:pPr>
              <a:lnSpc>
                <a:spcPts val="1400"/>
              </a:lnSpc>
              <a:spcBef>
                <a:spcPts val="0"/>
              </a:spcBef>
              <a:spcAft>
                <a:spcPts val="0"/>
              </a:spcAft>
              <a:buNone/>
            </a:pPr>
            <a:r>
              <a:rPr lang="en-US" altLang="zh-CN" sz="1400" dirty="0"/>
              <a:t>&lt;/style&gt;</a:t>
            </a:r>
            <a:endParaRPr lang="en-US" altLang="zh-CN" sz="1400" dirty="0"/>
          </a:p>
          <a:p>
            <a:pPr>
              <a:lnSpc>
                <a:spcPts val="1400"/>
              </a:lnSpc>
              <a:spcBef>
                <a:spcPts val="0"/>
              </a:spcBef>
              <a:spcAft>
                <a:spcPts val="0"/>
              </a:spcAft>
              <a:buNone/>
            </a:pPr>
            <a:endParaRPr lang="en-US" altLang="zh-CN" sz="1400" dirty="0"/>
          </a:p>
          <a:p>
            <a:pPr>
              <a:lnSpc>
                <a:spcPts val="1400"/>
              </a:lnSpc>
              <a:spcBef>
                <a:spcPts val="0"/>
              </a:spcBef>
              <a:spcAft>
                <a:spcPts val="0"/>
              </a:spcAft>
              <a:buNone/>
            </a:pPr>
            <a:r>
              <a:rPr lang="en-US" altLang="zh-CN" sz="1400" dirty="0"/>
              <a:t>&lt;table border="1px" </a:t>
            </a:r>
            <a:r>
              <a:rPr lang="en-US" altLang="zh-CN" sz="1400" dirty="0" err="1"/>
              <a:t>bordercolor</a:t>
            </a:r>
            <a:r>
              <a:rPr lang="en-US" altLang="zh-CN" sz="1400" dirty="0"/>
              <a:t>="red" width="750px" height="200px"&gt;</a:t>
            </a:r>
            <a:endParaRPr lang="en-US" altLang="zh-CN" sz="1400" dirty="0"/>
          </a:p>
          <a:p>
            <a:pPr>
              <a:lnSpc>
                <a:spcPts val="1400"/>
              </a:lnSpc>
              <a:spcBef>
                <a:spcPts val="0"/>
              </a:spcBef>
              <a:spcAft>
                <a:spcPts val="0"/>
              </a:spcAft>
              <a:buNone/>
            </a:pPr>
            <a:r>
              <a:rPr lang="en-US" altLang="zh-CN" sz="1400" dirty="0"/>
              <a:t>  &lt;</a:t>
            </a:r>
            <a:r>
              <a:rPr lang="en-US" altLang="zh-CN" sz="1400" dirty="0" err="1"/>
              <a:t>tr</a:t>
            </a:r>
            <a:r>
              <a:rPr lang="en-US" altLang="zh-CN" sz="1400" dirty="0"/>
              <a:t>&gt;</a:t>
            </a:r>
            <a:endParaRPr lang="en-US" altLang="zh-CN" sz="1400" dirty="0"/>
          </a:p>
          <a:p>
            <a:pPr>
              <a:lnSpc>
                <a:spcPts val="1400"/>
              </a:lnSpc>
              <a:spcBef>
                <a:spcPts val="0"/>
              </a:spcBef>
              <a:spcAft>
                <a:spcPts val="0"/>
              </a:spcAft>
              <a:buNone/>
            </a:pPr>
            <a:r>
              <a:rPr lang="en-US" altLang="zh-CN" sz="1400" dirty="0"/>
              <a:t>     &lt;td</a:t>
            </a:r>
            <a:r>
              <a:rPr lang="en-US" altLang="zh-CN" sz="1400" dirty="0" smtClean="0"/>
              <a:t>&gt;</a:t>
            </a:r>
            <a:r>
              <a:rPr lang="en-US" altLang="zh-CN" sz="14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400" dirty="0">
                <a:latin typeface="Verdana" panose="020B0604030504040204" pitchFamily="34" charset="0"/>
                <a:ea typeface="Verdana" panose="020B0604030504040204" pitchFamily="34" charset="0"/>
                <a:cs typeface="Verdana" panose="020B0604030504040204" pitchFamily="34" charset="0"/>
              </a:rPr>
              <a:t>div id="" class=""&gt;&lt;p&gt;</a:t>
            </a:r>
            <a:r>
              <a:rPr lang="zh-CN" altLang="en-US" sz="1400" dirty="0">
                <a:latin typeface="Verdana" panose="020B0604030504040204" pitchFamily="34" charset="0"/>
                <a:cs typeface="Verdana" panose="020B0604030504040204" pitchFamily="34" charset="0"/>
              </a:rPr>
              <a:t>这是原</a:t>
            </a:r>
            <a:r>
              <a:rPr lang="en-US" altLang="zh-CN" sz="1400" dirty="0">
                <a:latin typeface="Verdana" panose="020B0604030504040204" pitchFamily="34" charset="0"/>
                <a:ea typeface="Verdana" panose="020B0604030504040204" pitchFamily="34" charset="0"/>
                <a:cs typeface="Verdana" panose="020B0604030504040204" pitchFamily="34" charset="0"/>
              </a:rPr>
              <a:t>div&lt;/p&gt;&lt;/div&gt;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&lt;div id="div1" class=""&gt;&lt;p&gt;</a:t>
            </a:r>
            <a:r>
              <a:rPr lang="zh-CN" altLang="en-US" sz="1400" dirty="0">
                <a:latin typeface="Verdana" panose="020B0604030504040204" pitchFamily="34" charset="0"/>
                <a:cs typeface="Verdana" panose="020B0604030504040204" pitchFamily="34" charset="0"/>
              </a:rPr>
              <a:t>这个</a:t>
            </a:r>
            <a:r>
              <a:rPr lang="en-US" altLang="zh-CN" sz="1400" dirty="0">
                <a:latin typeface="Verdana" panose="020B0604030504040204" pitchFamily="34" charset="0"/>
                <a:ea typeface="Verdana" panose="020B0604030504040204" pitchFamily="34" charset="0"/>
                <a:cs typeface="Verdana" panose="020B0604030504040204" pitchFamily="34" charset="0"/>
              </a:rPr>
              <a:t>div</a:t>
            </a:r>
            <a:r>
              <a:rPr lang="zh-CN" altLang="en-US" sz="1400" dirty="0">
                <a:latin typeface="Verdana" panose="020B0604030504040204" pitchFamily="34" charset="0"/>
                <a:cs typeface="Verdana" panose="020B0604030504040204" pitchFamily="34" charset="0"/>
              </a:rPr>
              <a:t>向右移动</a:t>
            </a:r>
            <a:r>
              <a:rPr lang="en-US" altLang="zh-CN" sz="1400" dirty="0">
                <a:latin typeface="Verdana" panose="020B0604030504040204" pitchFamily="34" charset="0"/>
                <a:ea typeface="Verdana" panose="020B0604030504040204" pitchFamily="34" charset="0"/>
                <a:cs typeface="Verdana" panose="020B0604030504040204" pitchFamily="34" charset="0"/>
              </a:rPr>
              <a:t>50px</a:t>
            </a:r>
            <a:r>
              <a:rPr lang="zh-CN" altLang="en-US" sz="1400" dirty="0">
                <a:latin typeface="Verdana" panose="020B0604030504040204" pitchFamily="34" charset="0"/>
                <a:cs typeface="Verdana" panose="020B0604030504040204" pitchFamily="34" charset="0"/>
              </a:rPr>
              <a:t>，向下移动</a:t>
            </a:r>
            <a:r>
              <a:rPr lang="en-US" altLang="zh-CN" sz="1400" dirty="0">
                <a:latin typeface="Verdana" panose="020B0604030504040204" pitchFamily="34" charset="0"/>
                <a:ea typeface="Verdana" panose="020B0604030504040204" pitchFamily="34" charset="0"/>
                <a:cs typeface="Verdana" panose="020B0604030504040204" pitchFamily="34" charset="0"/>
              </a:rPr>
              <a:t>50px&lt;/p&gt;&lt;/div&gt;&lt;/td&gt;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&lt;td&gt;&lt;div id="" class=""&gt;&lt;p&gt;</a:t>
            </a:r>
            <a:r>
              <a:rPr lang="zh-CN" altLang="en-US" sz="1400" dirty="0">
                <a:latin typeface="Verdana" panose="020B0604030504040204" pitchFamily="34" charset="0"/>
                <a:cs typeface="Verdana" panose="020B0604030504040204" pitchFamily="34" charset="0"/>
              </a:rPr>
              <a:t>这是原</a:t>
            </a:r>
            <a:r>
              <a:rPr lang="en-US" altLang="zh-CN" sz="1400" dirty="0">
                <a:latin typeface="Verdana" panose="020B0604030504040204" pitchFamily="34" charset="0"/>
                <a:ea typeface="Verdana" panose="020B0604030504040204" pitchFamily="34" charset="0"/>
                <a:cs typeface="Verdana" panose="020B0604030504040204" pitchFamily="34" charset="0"/>
              </a:rPr>
              <a:t>div&lt;/p&gt;&lt;/div&gt;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&lt;div id="div2" class=""&gt;&lt;p&gt;</a:t>
            </a:r>
            <a:r>
              <a:rPr lang="zh-CN" altLang="en-US" sz="1400" dirty="0" smtClean="0">
                <a:latin typeface="Verdana" panose="020B0604030504040204" pitchFamily="34" charset="0"/>
                <a:cs typeface="Verdana" panose="020B0604030504040204" pitchFamily="34" charset="0"/>
                <a:sym typeface="+mn-ea"/>
              </a:rPr>
              <a:t>这个</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div</a:t>
            </a:r>
            <a:r>
              <a:rPr lang="zh-CN" altLang="en-US" sz="1400" dirty="0" smtClean="0">
                <a:latin typeface="Verdana" panose="020B0604030504040204" pitchFamily="34" charset="0"/>
                <a:cs typeface="Verdana" panose="020B0604030504040204" pitchFamily="34" charset="0"/>
                <a:sym typeface="+mn-ea"/>
              </a:rPr>
              <a:t>旋转</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30</a:t>
            </a:r>
            <a:r>
              <a:rPr lang="zh-CN" altLang="en-US" sz="1400" dirty="0" smtClean="0">
                <a:latin typeface="Verdana" panose="020B0604030504040204" pitchFamily="34" charset="0"/>
                <a:cs typeface="Verdana" panose="020B0604030504040204" pitchFamily="34" charset="0"/>
                <a:sym typeface="+mn-ea"/>
              </a:rPr>
              <a:t>度</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&lt;/p&gt;&lt;/div&gt; &lt;/td&gt;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&lt;td&gt;&lt;div id="" class=""&gt;&lt;p&gt;</a:t>
            </a:r>
            <a:r>
              <a:rPr lang="zh-CN" altLang="en-US" sz="1400" dirty="0" smtClean="0">
                <a:latin typeface="Verdana" panose="020B0604030504040204" pitchFamily="34" charset="0"/>
                <a:cs typeface="Verdana" panose="020B0604030504040204" pitchFamily="34" charset="0"/>
                <a:sym typeface="+mn-ea"/>
              </a:rPr>
              <a:t>这是原</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div&lt;/p&gt;&lt;/div&gt;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&lt;div id="div3" class=""&gt;&lt;p&gt;</a:t>
            </a:r>
            <a:r>
              <a:rPr lang="zh-CN" altLang="en-US" sz="1400" dirty="0" smtClean="0">
                <a:latin typeface="Verdana" panose="020B0604030504040204" pitchFamily="34" charset="0"/>
                <a:cs typeface="Verdana" panose="020B0604030504040204" pitchFamily="34" charset="0"/>
                <a:sym typeface="+mn-ea"/>
              </a:rPr>
              <a:t>这个</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div</a:t>
            </a:r>
            <a:r>
              <a:rPr lang="zh-CN" altLang="en-US" sz="1400" dirty="0" smtClean="0">
                <a:latin typeface="Verdana" panose="020B0604030504040204" pitchFamily="34" charset="0"/>
                <a:cs typeface="Verdana" panose="020B0604030504040204" pitchFamily="34" charset="0"/>
                <a:sym typeface="+mn-ea"/>
              </a:rPr>
              <a:t>旋转</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120</a:t>
            </a:r>
            <a:r>
              <a:rPr lang="zh-CN" altLang="en-US" sz="1400" dirty="0" smtClean="0">
                <a:latin typeface="Verdana" panose="020B0604030504040204" pitchFamily="34" charset="0"/>
                <a:cs typeface="Verdana" panose="020B0604030504040204" pitchFamily="34" charset="0"/>
                <a:sym typeface="+mn-ea"/>
              </a:rPr>
              <a:t>度</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&lt;/p&gt;&lt;/div&gt;&lt;/td&gt;</a:t>
            </a:r>
            <a:endPar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tr</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&lt;/table&gt;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en-US" altLang="zh-CN" sz="1400" dirty="0"/>
          </a:p>
        </p:txBody>
      </p:sp>
      <p:pic>
        <p:nvPicPr>
          <p:cNvPr id="56322" name="Picture 2"/>
          <p:cNvPicPr>
            <a:picLocks noChangeAspect="1" noChangeArrowheads="1"/>
          </p:cNvPicPr>
          <p:nvPr/>
        </p:nvPicPr>
        <p:blipFill>
          <a:blip r:embed="rId1" cstate="print"/>
          <a:srcRect t="35782"/>
          <a:stretch>
            <a:fillRect/>
          </a:stretch>
        </p:blipFill>
        <p:spPr bwMode="auto">
          <a:xfrm>
            <a:off x="1854835" y="4776470"/>
            <a:ext cx="6016625" cy="1814195"/>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转换</a:t>
            </a:r>
            <a:r>
              <a:rPr lang="en-US" altLang="zh-CN" dirty="0"/>
              <a:t>transform </a:t>
            </a:r>
            <a:r>
              <a:rPr lang="zh-CN" altLang="en-US" dirty="0"/>
              <a:t>属性</a:t>
            </a:r>
            <a:endParaRPr lang="zh-CN" altLang="en-US" dirty="0"/>
          </a:p>
        </p:txBody>
      </p:sp>
      <p:sp>
        <p:nvSpPr>
          <p:cNvPr id="3" name="内容占位符 2"/>
          <p:cNvSpPr>
            <a:spLocks noGrp="1"/>
          </p:cNvSpPr>
          <p:nvPr>
            <p:ph idx="1"/>
          </p:nvPr>
        </p:nvSpPr>
        <p:spPr>
          <a:xfrm>
            <a:off x="502285" y="1295400"/>
            <a:ext cx="8509000" cy="4848225"/>
          </a:xfrm>
        </p:spPr>
        <p:txBody>
          <a:bodyPr>
            <a:normAutofit/>
          </a:bodyPr>
          <a:lstStyle/>
          <a:p>
            <a:pPr>
              <a:spcBef>
                <a:spcPts val="0"/>
              </a:spcBef>
              <a:spcAft>
                <a:spcPts val="0"/>
              </a:spcAft>
            </a:pPr>
            <a:r>
              <a:rPr lang="zh-CN" altLang="en-US" sz="1800" dirty="0" smtClean="0">
                <a:solidFill>
                  <a:schemeClr val="tx1">
                    <a:lumMod val="85000"/>
                    <a:lumOff val="15000"/>
                  </a:schemeClr>
                </a:solidFill>
              </a:rPr>
              <a:t>缩</a:t>
            </a:r>
            <a:r>
              <a:rPr lang="zh-CN" altLang="en-US" sz="1800" dirty="0">
                <a:solidFill>
                  <a:schemeClr val="tx1">
                    <a:lumMod val="85000"/>
                    <a:lumOff val="15000"/>
                  </a:schemeClr>
                </a:solidFill>
              </a:rPr>
              <a:t>放</a:t>
            </a:r>
            <a:r>
              <a:rPr lang="en-US" altLang="zh-CN" sz="1800" dirty="0">
                <a:solidFill>
                  <a:schemeClr val="tx1">
                    <a:lumMod val="85000"/>
                    <a:lumOff val="15000"/>
                  </a:schemeClr>
                </a:solidFill>
              </a:rPr>
              <a:t>scale(x, y)</a:t>
            </a:r>
            <a:r>
              <a:rPr lang="zh-CN" altLang="en-US" sz="1800" dirty="0">
                <a:solidFill>
                  <a:schemeClr val="tx1">
                    <a:lumMod val="85000"/>
                    <a:lumOff val="15000"/>
                  </a:schemeClr>
                </a:solidFill>
              </a:rPr>
              <a:t>。</a:t>
            </a:r>
            <a:endParaRPr lang="zh-CN" altLang="en-US" sz="1800" dirty="0">
              <a:solidFill>
                <a:schemeClr val="tx1">
                  <a:lumMod val="85000"/>
                  <a:lumOff val="15000"/>
                </a:schemeClr>
              </a:solidFill>
            </a:endParaRPr>
          </a:p>
          <a:p>
            <a:pPr marL="0" indent="0">
              <a:spcBef>
                <a:spcPts val="0"/>
              </a:spcBef>
              <a:spcAft>
                <a:spcPts val="0"/>
              </a:spcAft>
              <a:buNone/>
            </a:pPr>
            <a:r>
              <a:rPr lang="en-US" altLang="zh-CN" sz="1800" dirty="0" smtClean="0">
                <a:solidFill>
                  <a:schemeClr val="tx1">
                    <a:lumMod val="85000"/>
                    <a:lumOff val="15000"/>
                  </a:schemeClr>
                </a:solidFill>
              </a:rPr>
              <a:t>       scale(</a:t>
            </a:r>
            <a:r>
              <a:rPr lang="en-US" altLang="zh-CN" sz="1800" dirty="0" err="1" smtClean="0">
                <a:solidFill>
                  <a:schemeClr val="tx1">
                    <a:lumMod val="85000"/>
                    <a:lumOff val="15000"/>
                  </a:schemeClr>
                </a:solidFill>
              </a:rPr>
              <a:t>x,y</a:t>
            </a:r>
            <a:r>
              <a:rPr lang="en-US" altLang="zh-CN" sz="1800" dirty="0">
                <a:solidFill>
                  <a:schemeClr val="tx1">
                    <a:lumMod val="85000"/>
                    <a:lumOff val="15000"/>
                  </a:schemeClr>
                </a:solidFill>
              </a:rPr>
              <a:t>)</a:t>
            </a:r>
            <a:r>
              <a:rPr lang="zh-CN" altLang="en-US" sz="1800" dirty="0">
                <a:solidFill>
                  <a:schemeClr val="tx1">
                    <a:lumMod val="85000"/>
                    <a:lumOff val="15000"/>
                  </a:schemeClr>
                </a:solidFill>
              </a:rPr>
              <a:t>方法的作用是缩放指定的元素，参数</a:t>
            </a:r>
            <a:r>
              <a:rPr lang="en-US" altLang="zh-CN" sz="1800" dirty="0">
                <a:solidFill>
                  <a:schemeClr val="tx1">
                    <a:lumMod val="85000"/>
                    <a:lumOff val="15000"/>
                  </a:schemeClr>
                </a:solidFill>
              </a:rPr>
              <a:t>x </a:t>
            </a:r>
            <a:r>
              <a:rPr lang="zh-CN" altLang="en-US" sz="1800" dirty="0">
                <a:solidFill>
                  <a:schemeClr val="tx1">
                    <a:lumMod val="85000"/>
                    <a:lumOff val="15000"/>
                  </a:schemeClr>
                </a:solidFill>
              </a:rPr>
              <a:t>表示元素宽度的缩放倍数，参数</a:t>
            </a:r>
            <a:r>
              <a:rPr lang="en-US" altLang="zh-CN" sz="1800" dirty="0">
                <a:solidFill>
                  <a:schemeClr val="tx1">
                    <a:lumMod val="85000"/>
                    <a:lumOff val="15000"/>
                  </a:schemeClr>
                </a:solidFill>
              </a:rPr>
              <a:t>y </a:t>
            </a:r>
            <a:r>
              <a:rPr lang="zh-CN" altLang="en-US" sz="1800" dirty="0" smtClean="0">
                <a:solidFill>
                  <a:schemeClr val="tx1">
                    <a:lumMod val="85000"/>
                    <a:lumOff val="15000"/>
                  </a:schemeClr>
                </a:solidFill>
              </a:rPr>
              <a:t>表示</a:t>
            </a:r>
            <a:r>
              <a:rPr lang="zh-CN" altLang="en-US" sz="1800" dirty="0">
                <a:solidFill>
                  <a:schemeClr val="tx1">
                    <a:lumMod val="85000"/>
                    <a:lumOff val="15000"/>
                  </a:schemeClr>
                </a:solidFill>
              </a:rPr>
              <a:t>元素高度的缩放倍数。</a:t>
            </a:r>
            <a:r>
              <a:rPr lang="en-US" altLang="zh-CN" sz="1800" dirty="0">
                <a:solidFill>
                  <a:schemeClr val="tx1">
                    <a:lumMod val="85000"/>
                    <a:lumOff val="15000"/>
                  </a:schemeClr>
                </a:solidFill>
              </a:rPr>
              <a:t>scale </a:t>
            </a:r>
            <a:r>
              <a:rPr lang="zh-CN" altLang="en-US" sz="1800" dirty="0">
                <a:solidFill>
                  <a:schemeClr val="tx1">
                    <a:lumMod val="85000"/>
                    <a:lumOff val="15000"/>
                  </a:schemeClr>
                </a:solidFill>
              </a:rPr>
              <a:t>方法也可以接受负值，当参数</a:t>
            </a:r>
            <a:r>
              <a:rPr lang="en-US" altLang="zh-CN" sz="1800" dirty="0">
                <a:solidFill>
                  <a:schemeClr val="tx1">
                    <a:lumMod val="85000"/>
                    <a:lumOff val="15000"/>
                  </a:schemeClr>
                </a:solidFill>
              </a:rPr>
              <a:t>x </a:t>
            </a:r>
            <a:r>
              <a:rPr lang="zh-CN" altLang="en-US" sz="1800" dirty="0">
                <a:solidFill>
                  <a:schemeClr val="tx1">
                    <a:lumMod val="85000"/>
                    <a:lumOff val="15000"/>
                  </a:schemeClr>
                </a:solidFill>
              </a:rPr>
              <a:t>为负值时，元素内容会横</a:t>
            </a:r>
            <a:r>
              <a:rPr lang="zh-CN" altLang="en-US" sz="1800" dirty="0" smtClean="0">
                <a:solidFill>
                  <a:schemeClr val="tx1">
                    <a:lumMod val="85000"/>
                    <a:lumOff val="15000"/>
                  </a:schemeClr>
                </a:solidFill>
              </a:rPr>
              <a:t>向倒</a:t>
            </a:r>
            <a:r>
              <a:rPr lang="zh-CN" altLang="en-US" sz="1800" dirty="0">
                <a:solidFill>
                  <a:schemeClr val="tx1">
                    <a:lumMod val="85000"/>
                    <a:lumOff val="15000"/>
                  </a:schemeClr>
                </a:solidFill>
              </a:rPr>
              <a:t>置；当参数</a:t>
            </a:r>
            <a:r>
              <a:rPr lang="en-US" altLang="zh-CN" sz="1800" dirty="0">
                <a:solidFill>
                  <a:schemeClr val="tx1">
                    <a:lumMod val="85000"/>
                    <a:lumOff val="15000"/>
                  </a:schemeClr>
                </a:solidFill>
              </a:rPr>
              <a:t>y </a:t>
            </a:r>
            <a:r>
              <a:rPr lang="zh-CN" altLang="en-US" sz="1800" dirty="0">
                <a:solidFill>
                  <a:schemeClr val="tx1">
                    <a:lumMod val="85000"/>
                    <a:lumOff val="15000"/>
                  </a:schemeClr>
                </a:solidFill>
              </a:rPr>
              <a:t>为负值时，元素内容会纵向倒置。</a:t>
            </a:r>
            <a:endParaRPr lang="zh-CN" altLang="en-US" sz="1800" dirty="0">
              <a:solidFill>
                <a:schemeClr val="tx1">
                  <a:lumMod val="85000"/>
                  <a:lumOff val="15000"/>
                </a:schemeClr>
              </a:solidFill>
            </a:endParaRPr>
          </a:p>
          <a:p>
            <a:pPr indent="358775">
              <a:spcBef>
                <a:spcPts val="0"/>
              </a:spcBef>
              <a:spcAft>
                <a:spcPts val="0"/>
              </a:spcAft>
              <a:buNone/>
            </a:pPr>
            <a:endParaRPr lang="en-US" altLang="zh-CN" sz="2000" dirty="0">
              <a:solidFill>
                <a:schemeClr val="tx1">
                  <a:lumMod val="85000"/>
                  <a:lumOff val="15000"/>
                </a:schemeClr>
              </a:solidFill>
            </a:endParaRPr>
          </a:p>
          <a:p>
            <a:pPr indent="358775">
              <a:spcBef>
                <a:spcPts val="0"/>
              </a:spcBef>
              <a:spcAft>
                <a:spcPts val="0"/>
              </a:spcAft>
              <a:buNone/>
            </a:pPr>
            <a:r>
              <a:rPr lang="en-US" altLang="zh-CN" sz="2000" dirty="0">
                <a:solidFill>
                  <a:schemeClr val="tx1">
                    <a:lumMod val="85000"/>
                    <a:lumOff val="15000"/>
                  </a:schemeClr>
                </a:solidFill>
              </a:rPr>
              <a:t>transform:scale(x,y);</a:t>
            </a:r>
            <a:endParaRPr lang="en-US" altLang="zh-CN" sz="2000" dirty="0">
              <a:solidFill>
                <a:schemeClr val="tx1">
                  <a:lumMod val="85000"/>
                  <a:lumOff val="15000"/>
                </a:schemeClr>
              </a:solidFill>
            </a:endParaRPr>
          </a:p>
          <a:p>
            <a:pPr indent="358775">
              <a:spcBef>
                <a:spcPts val="0"/>
              </a:spcBef>
              <a:spcAft>
                <a:spcPts val="0"/>
              </a:spcAft>
              <a:buNone/>
            </a:pPr>
            <a:r>
              <a:rPr lang="en-US" altLang="zh-CN" sz="2000" dirty="0">
                <a:solidFill>
                  <a:schemeClr val="tx1">
                    <a:lumMod val="85000"/>
                    <a:lumOff val="15000"/>
                  </a:schemeClr>
                </a:solidFill>
              </a:rPr>
              <a:t>transform:scale(1,4);</a:t>
            </a:r>
            <a:endParaRPr lang="en-US" altLang="zh-CN" sz="2000" dirty="0">
              <a:solidFill>
                <a:schemeClr val="tx1">
                  <a:lumMod val="85000"/>
                  <a:lumOff val="15000"/>
                </a:schemeClr>
              </a:solidFill>
            </a:endParaRPr>
          </a:p>
          <a:p>
            <a:pPr indent="358775">
              <a:spcBef>
                <a:spcPts val="0"/>
              </a:spcBef>
              <a:spcAft>
                <a:spcPts val="0"/>
              </a:spcAft>
              <a:buNone/>
            </a:pPr>
            <a:r>
              <a:rPr lang="en-US" altLang="zh-CN" sz="2000" dirty="0">
                <a:solidFill>
                  <a:schemeClr val="tx1">
                    <a:lumMod val="85000"/>
                    <a:lumOff val="15000"/>
                  </a:schemeClr>
                </a:solidFill>
              </a:rPr>
              <a:t>transform:scale(2,2);</a:t>
            </a:r>
            <a:endParaRPr lang="en-US" altLang="zh-CN" sz="2000" dirty="0">
              <a:solidFill>
                <a:schemeClr val="tx1">
                  <a:lumMod val="85000"/>
                  <a:lumOff val="15000"/>
                </a:schemeClr>
              </a:solidFill>
            </a:endParaRPr>
          </a:p>
          <a:p>
            <a:pPr>
              <a:spcBef>
                <a:spcPts val="0"/>
              </a:spcBef>
              <a:spcAft>
                <a:spcPts val="0"/>
              </a:spcAft>
            </a:pPr>
            <a:endParaRPr lang="en-US" altLang="zh-CN" sz="2000" dirty="0" smtClean="0">
              <a:solidFill>
                <a:schemeClr val="tx1">
                  <a:lumMod val="85000"/>
                  <a:lumOff val="15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转换</a:t>
            </a:r>
            <a:r>
              <a:rPr lang="en-US" altLang="zh-CN" dirty="0"/>
              <a:t>transform </a:t>
            </a:r>
            <a:r>
              <a:rPr lang="zh-CN" altLang="en-US" dirty="0"/>
              <a:t>属性</a:t>
            </a:r>
            <a:endParaRPr lang="zh-CN" altLang="en-US" dirty="0"/>
          </a:p>
        </p:txBody>
      </p:sp>
      <p:sp>
        <p:nvSpPr>
          <p:cNvPr id="3" name="内容占位符 2"/>
          <p:cNvSpPr>
            <a:spLocks noGrp="1"/>
          </p:cNvSpPr>
          <p:nvPr>
            <p:ph idx="1"/>
          </p:nvPr>
        </p:nvSpPr>
        <p:spPr>
          <a:xfrm>
            <a:off x="533400" y="1676400"/>
            <a:ext cx="8509000" cy="4848225"/>
          </a:xfrm>
        </p:spPr>
        <p:txBody>
          <a:bodyPr>
            <a:normAutofit/>
          </a:bodyPr>
          <a:lstStyle/>
          <a:p>
            <a:pPr indent="0" fontAlgn="auto">
              <a:lnSpc>
                <a:spcPct val="100000"/>
              </a:lnSpc>
              <a:spcBef>
                <a:spcPts val="0"/>
              </a:spcBef>
              <a:spcAft>
                <a:spcPts val="0"/>
              </a:spcAft>
            </a:pPr>
            <a:r>
              <a:rPr lang="zh-CN" altLang="en-US" sz="1800" dirty="0" smtClean="0">
                <a:solidFill>
                  <a:schemeClr val="tx1">
                    <a:lumMod val="85000"/>
                    <a:lumOff val="15000"/>
                  </a:schemeClr>
                </a:solidFill>
              </a:rPr>
              <a:t>扭</a:t>
            </a:r>
            <a:r>
              <a:rPr lang="zh-CN" altLang="en-US" sz="1800" dirty="0">
                <a:solidFill>
                  <a:schemeClr val="tx1">
                    <a:lumMod val="85000"/>
                    <a:lumOff val="15000"/>
                  </a:schemeClr>
                </a:solidFill>
              </a:rPr>
              <a:t>曲</a:t>
            </a:r>
            <a:r>
              <a:rPr lang="en-US" altLang="zh-CN" sz="1800" dirty="0">
                <a:solidFill>
                  <a:schemeClr val="tx1">
                    <a:lumMod val="85000"/>
                    <a:lumOff val="15000"/>
                  </a:schemeClr>
                </a:solidFill>
              </a:rPr>
              <a:t>skew(deg, deg)</a:t>
            </a:r>
            <a:r>
              <a:rPr lang="zh-CN" altLang="en-US" sz="1800" dirty="0">
                <a:solidFill>
                  <a:schemeClr val="tx1">
                    <a:lumMod val="85000"/>
                    <a:lumOff val="15000"/>
                  </a:schemeClr>
                </a:solidFill>
              </a:rPr>
              <a:t>。</a:t>
            </a:r>
            <a:endParaRPr lang="zh-CN" altLang="en-US" sz="1800" dirty="0">
              <a:solidFill>
                <a:schemeClr val="tx1">
                  <a:lumMod val="85000"/>
                  <a:lumOff val="15000"/>
                </a:schemeClr>
              </a:solidFill>
            </a:endParaRPr>
          </a:p>
          <a:p>
            <a:pPr marL="0" indent="0" fontAlgn="auto">
              <a:lnSpc>
                <a:spcPct val="100000"/>
              </a:lnSpc>
              <a:spcBef>
                <a:spcPts val="0"/>
              </a:spcBef>
              <a:spcAft>
                <a:spcPts val="0"/>
              </a:spcAft>
              <a:buNone/>
              <a:tabLst>
                <a:tab pos="266700" algn="l"/>
              </a:tabLst>
            </a:pPr>
            <a:r>
              <a:rPr lang="en-US" altLang="zh-CN" sz="1800" dirty="0" smtClean="0">
                <a:solidFill>
                  <a:schemeClr val="tx1">
                    <a:lumMod val="85000"/>
                    <a:lumOff val="15000"/>
                  </a:schemeClr>
                </a:solidFill>
              </a:rPr>
              <a:t>        skew(</a:t>
            </a:r>
            <a:r>
              <a:rPr lang="en-US" altLang="zh-CN" sz="1800" dirty="0" err="1" smtClean="0">
                <a:solidFill>
                  <a:schemeClr val="tx1">
                    <a:lumMod val="85000"/>
                    <a:lumOff val="15000"/>
                  </a:schemeClr>
                </a:solidFill>
              </a:rPr>
              <a:t>x,y</a:t>
            </a:r>
            <a:r>
              <a:rPr lang="en-US" altLang="zh-CN" sz="1800" dirty="0">
                <a:solidFill>
                  <a:schemeClr val="tx1">
                    <a:lumMod val="85000"/>
                    <a:lumOff val="15000"/>
                  </a:schemeClr>
                </a:solidFill>
              </a:rPr>
              <a:t>)</a:t>
            </a:r>
            <a:r>
              <a:rPr lang="zh-CN" altLang="en-US" sz="1800" dirty="0">
                <a:solidFill>
                  <a:schemeClr val="tx1">
                    <a:lumMod val="85000"/>
                    <a:lumOff val="15000"/>
                  </a:schemeClr>
                </a:solidFill>
              </a:rPr>
              <a:t>方法的作用是将元素翻转（扭曲）给定的角度，参数</a:t>
            </a:r>
            <a:r>
              <a:rPr lang="en-US" altLang="zh-CN" sz="1800" dirty="0">
                <a:solidFill>
                  <a:schemeClr val="tx1">
                    <a:lumMod val="85000"/>
                    <a:lumOff val="15000"/>
                  </a:schemeClr>
                </a:solidFill>
              </a:rPr>
              <a:t>x</a:t>
            </a:r>
            <a:r>
              <a:rPr lang="zh-CN" altLang="en-US" sz="1800" dirty="0">
                <a:solidFill>
                  <a:schemeClr val="tx1">
                    <a:lumMod val="85000"/>
                    <a:lumOff val="15000"/>
                  </a:schemeClr>
                </a:solidFill>
              </a:rPr>
              <a:t>、</a:t>
            </a:r>
            <a:r>
              <a:rPr lang="en-US" altLang="zh-CN" sz="1800" dirty="0">
                <a:solidFill>
                  <a:schemeClr val="tx1">
                    <a:lumMod val="85000"/>
                    <a:lumOff val="15000"/>
                  </a:schemeClr>
                </a:solidFill>
              </a:rPr>
              <a:t>y </a:t>
            </a:r>
            <a:r>
              <a:rPr lang="zh-CN" altLang="en-US" sz="1800" dirty="0">
                <a:solidFill>
                  <a:schemeClr val="tx1">
                    <a:lumMod val="85000"/>
                    <a:lumOff val="15000"/>
                  </a:schemeClr>
                </a:solidFill>
              </a:rPr>
              <a:t>分别表示围绕</a:t>
            </a:r>
            <a:r>
              <a:rPr lang="en-US" altLang="zh-CN" sz="1800" dirty="0" smtClean="0">
                <a:solidFill>
                  <a:schemeClr val="tx1">
                    <a:lumMod val="85000"/>
                    <a:lumOff val="15000"/>
                  </a:schemeClr>
                </a:solidFill>
              </a:rPr>
              <a:t>x</a:t>
            </a:r>
            <a:r>
              <a:rPr lang="zh-CN" altLang="en-US" sz="1800" dirty="0" smtClean="0">
                <a:solidFill>
                  <a:schemeClr val="tx1">
                    <a:lumMod val="85000"/>
                    <a:lumOff val="15000"/>
                  </a:schemeClr>
                </a:solidFill>
              </a:rPr>
              <a:t>轴</a:t>
            </a:r>
            <a:r>
              <a:rPr lang="zh-CN" altLang="en-US" sz="1800" dirty="0">
                <a:solidFill>
                  <a:schemeClr val="tx1">
                    <a:lumMod val="85000"/>
                    <a:lumOff val="15000"/>
                  </a:schemeClr>
                </a:solidFill>
              </a:rPr>
              <a:t>翻转给定的角度、围绕</a:t>
            </a:r>
            <a:r>
              <a:rPr lang="en-US" altLang="zh-CN" sz="1800" dirty="0">
                <a:solidFill>
                  <a:schemeClr val="tx1">
                    <a:lumMod val="85000"/>
                    <a:lumOff val="15000"/>
                  </a:schemeClr>
                </a:solidFill>
              </a:rPr>
              <a:t>y </a:t>
            </a:r>
            <a:r>
              <a:rPr lang="zh-CN" altLang="en-US" sz="1800" dirty="0">
                <a:solidFill>
                  <a:schemeClr val="tx1">
                    <a:lumMod val="85000"/>
                    <a:lumOff val="15000"/>
                  </a:schemeClr>
                </a:solidFill>
              </a:rPr>
              <a:t>轴翻转给定的角度</a:t>
            </a:r>
            <a:r>
              <a:rPr lang="zh-CN" altLang="en-US" sz="1800" dirty="0" smtClean="0">
                <a:solidFill>
                  <a:schemeClr val="tx1">
                    <a:lumMod val="85000"/>
                    <a:lumOff val="15000"/>
                  </a:schemeClr>
                </a:solidFill>
              </a:rPr>
              <a:t>。</a:t>
            </a:r>
            <a:endParaRPr lang="zh-CN" altLang="en-US" sz="1800" dirty="0" smtClean="0">
              <a:solidFill>
                <a:schemeClr val="tx1">
                  <a:lumMod val="85000"/>
                  <a:lumOff val="15000"/>
                </a:schemeClr>
              </a:solidFill>
            </a:endParaRPr>
          </a:p>
          <a:p>
            <a:pPr marL="0" indent="0" fontAlgn="auto">
              <a:lnSpc>
                <a:spcPct val="100000"/>
              </a:lnSpc>
              <a:spcBef>
                <a:spcPts val="0"/>
              </a:spcBef>
              <a:spcAft>
                <a:spcPts val="0"/>
              </a:spcAft>
              <a:buNone/>
              <a:tabLst>
                <a:tab pos="266700" algn="l"/>
              </a:tabLst>
            </a:pPr>
            <a:endParaRPr lang="zh-CN" altLang="en-US" sz="2000" dirty="0" smtClean="0">
              <a:solidFill>
                <a:schemeClr val="tx1">
                  <a:lumMod val="85000"/>
                  <a:lumOff val="15000"/>
                </a:schemeClr>
              </a:solidFill>
            </a:endParaRPr>
          </a:p>
          <a:p>
            <a:pPr indent="0" fontAlgn="auto">
              <a:lnSpc>
                <a:spcPct val="100000"/>
              </a:lnSpc>
              <a:spcBef>
                <a:spcPts val="0"/>
              </a:spcBef>
              <a:spcAft>
                <a:spcPts val="0"/>
              </a:spcAft>
              <a:buNone/>
            </a:pPr>
            <a:r>
              <a:rPr lang="en-US" altLang="zh-CN" sz="2000" dirty="0">
                <a:solidFill>
                  <a:schemeClr val="tx1">
                    <a:lumMod val="85000"/>
                    <a:lumOff val="15000"/>
                  </a:schemeClr>
                </a:solidFill>
                <a:sym typeface="+mn-ea"/>
              </a:rPr>
              <a:t>transform: skew(deg, deg);</a:t>
            </a:r>
            <a:endParaRPr lang="en-US" altLang="zh-CN" sz="2000" dirty="0">
              <a:solidFill>
                <a:schemeClr val="tx1">
                  <a:lumMod val="85000"/>
                  <a:lumOff val="15000"/>
                </a:schemeClr>
              </a:solidFill>
            </a:endParaRPr>
          </a:p>
          <a:p>
            <a:pPr indent="0" fontAlgn="auto">
              <a:lnSpc>
                <a:spcPct val="100000"/>
              </a:lnSpc>
              <a:spcBef>
                <a:spcPts val="0"/>
              </a:spcBef>
              <a:spcAft>
                <a:spcPts val="0"/>
              </a:spcAft>
              <a:buNone/>
            </a:pPr>
            <a:r>
              <a:rPr lang="en-US" altLang="zh-CN" sz="2000" dirty="0">
                <a:solidFill>
                  <a:schemeClr val="tx1">
                    <a:lumMod val="85000"/>
                    <a:lumOff val="15000"/>
                  </a:schemeClr>
                </a:solidFill>
                <a:sym typeface="+mn-ea"/>
              </a:rPr>
              <a:t>transform: skew(30deg, 30deg); /*</a:t>
            </a:r>
            <a:r>
              <a:rPr lang="zh-CN" altLang="en-US" sz="2000" dirty="0">
                <a:solidFill>
                  <a:schemeClr val="tx1">
                    <a:lumMod val="85000"/>
                    <a:lumOff val="15000"/>
                  </a:schemeClr>
                </a:solidFill>
                <a:sym typeface="+mn-ea"/>
              </a:rPr>
              <a:t>围绕</a:t>
            </a:r>
            <a:r>
              <a:rPr lang="en-US" altLang="zh-CN" sz="2000" dirty="0">
                <a:solidFill>
                  <a:schemeClr val="tx1">
                    <a:lumMod val="85000"/>
                    <a:lumOff val="15000"/>
                  </a:schemeClr>
                </a:solidFill>
                <a:sym typeface="+mn-ea"/>
              </a:rPr>
              <a:t>x</a:t>
            </a:r>
            <a:r>
              <a:rPr lang="zh-CN" altLang="en-US" sz="2000" dirty="0">
                <a:solidFill>
                  <a:schemeClr val="tx1">
                    <a:lumMod val="85000"/>
                    <a:lumOff val="15000"/>
                  </a:schemeClr>
                </a:solidFill>
                <a:sym typeface="+mn-ea"/>
              </a:rPr>
              <a:t>轴翻转</a:t>
            </a:r>
            <a:r>
              <a:rPr lang="en-US" altLang="zh-CN" sz="2000" dirty="0">
                <a:solidFill>
                  <a:schemeClr val="tx1">
                    <a:lumMod val="85000"/>
                    <a:lumOff val="15000"/>
                  </a:schemeClr>
                </a:solidFill>
                <a:sym typeface="+mn-ea"/>
              </a:rPr>
              <a:t>30°</a:t>
            </a:r>
            <a:r>
              <a:rPr lang="zh-CN" altLang="en-US" sz="2000" dirty="0">
                <a:solidFill>
                  <a:schemeClr val="tx1">
                    <a:lumMod val="85000"/>
                    <a:lumOff val="15000"/>
                  </a:schemeClr>
                </a:solidFill>
                <a:sym typeface="+mn-ea"/>
              </a:rPr>
              <a:t>，围绕</a:t>
            </a:r>
            <a:r>
              <a:rPr lang="en-US" altLang="zh-CN" sz="2000" dirty="0">
                <a:solidFill>
                  <a:schemeClr val="tx1">
                    <a:lumMod val="85000"/>
                    <a:lumOff val="15000"/>
                  </a:schemeClr>
                </a:solidFill>
                <a:sym typeface="+mn-ea"/>
              </a:rPr>
              <a:t>y</a:t>
            </a:r>
            <a:r>
              <a:rPr lang="zh-CN" altLang="en-US" sz="2000" dirty="0">
                <a:solidFill>
                  <a:schemeClr val="tx1">
                    <a:lumMod val="85000"/>
                    <a:lumOff val="15000"/>
                  </a:schemeClr>
                </a:solidFill>
                <a:sym typeface="+mn-ea"/>
              </a:rPr>
              <a:t>轴翻转</a:t>
            </a:r>
            <a:r>
              <a:rPr lang="en-US" altLang="zh-CN" sz="2000" dirty="0">
                <a:solidFill>
                  <a:schemeClr val="tx1">
                    <a:lumMod val="85000"/>
                    <a:lumOff val="15000"/>
                  </a:schemeClr>
                </a:solidFill>
                <a:sym typeface="+mn-ea"/>
              </a:rPr>
              <a:t>30° </a:t>
            </a:r>
            <a:r>
              <a:rPr lang="zh-CN" altLang="en-US" sz="2000" dirty="0">
                <a:solidFill>
                  <a:schemeClr val="tx1">
                    <a:lumMod val="85000"/>
                    <a:lumOff val="15000"/>
                  </a:schemeClr>
                </a:solidFill>
                <a:sym typeface="+mn-ea"/>
              </a:rPr>
              <a:t>*</a:t>
            </a:r>
            <a:r>
              <a:rPr lang="en-US" altLang="zh-CN" sz="2000" dirty="0">
                <a:solidFill>
                  <a:schemeClr val="tx1">
                    <a:lumMod val="85000"/>
                    <a:lumOff val="15000"/>
                  </a:schemeClr>
                </a:solidFill>
                <a:sym typeface="+mn-ea"/>
              </a:rPr>
              <a:t>/</a:t>
            </a:r>
            <a:endParaRPr lang="en-US" altLang="zh-CN" sz="2000" dirty="0">
              <a:solidFill>
                <a:schemeClr val="tx1">
                  <a:lumMod val="85000"/>
                  <a:lumOff val="15000"/>
                </a:schemeClr>
              </a:solidFill>
            </a:endParaRPr>
          </a:p>
          <a:p>
            <a:pPr indent="0" fontAlgn="auto">
              <a:lnSpc>
                <a:spcPct val="100000"/>
              </a:lnSpc>
              <a:spcBef>
                <a:spcPts val="0"/>
              </a:spcBef>
              <a:spcAft>
                <a:spcPts val="0"/>
              </a:spcAft>
              <a:buNone/>
            </a:pPr>
            <a:r>
              <a:rPr lang="en-US" altLang="zh-CN" sz="2000" dirty="0">
                <a:solidFill>
                  <a:schemeClr val="tx1">
                    <a:lumMod val="85000"/>
                    <a:lumOff val="15000"/>
                  </a:schemeClr>
                </a:solidFill>
                <a:sym typeface="+mn-ea"/>
              </a:rPr>
              <a:t>transform: skew(15deg, 65deg); /*</a:t>
            </a:r>
            <a:r>
              <a:rPr lang="zh-CN" altLang="en-US" sz="2000" dirty="0">
                <a:solidFill>
                  <a:schemeClr val="tx1">
                    <a:lumMod val="85000"/>
                    <a:lumOff val="15000"/>
                  </a:schemeClr>
                </a:solidFill>
                <a:sym typeface="+mn-ea"/>
              </a:rPr>
              <a:t>围绕</a:t>
            </a:r>
            <a:r>
              <a:rPr lang="en-US" altLang="zh-CN" sz="2000" dirty="0">
                <a:solidFill>
                  <a:schemeClr val="tx1">
                    <a:lumMod val="85000"/>
                    <a:lumOff val="15000"/>
                  </a:schemeClr>
                </a:solidFill>
                <a:sym typeface="+mn-ea"/>
              </a:rPr>
              <a:t>x</a:t>
            </a:r>
            <a:r>
              <a:rPr lang="zh-CN" altLang="en-US" sz="2000" dirty="0">
                <a:solidFill>
                  <a:schemeClr val="tx1">
                    <a:lumMod val="85000"/>
                    <a:lumOff val="15000"/>
                  </a:schemeClr>
                </a:solidFill>
                <a:sym typeface="+mn-ea"/>
              </a:rPr>
              <a:t>轴翻转</a:t>
            </a:r>
            <a:r>
              <a:rPr lang="en-US" altLang="zh-CN" sz="2000" dirty="0">
                <a:solidFill>
                  <a:schemeClr val="tx1">
                    <a:lumMod val="85000"/>
                    <a:lumOff val="15000"/>
                  </a:schemeClr>
                </a:solidFill>
                <a:sym typeface="+mn-ea"/>
              </a:rPr>
              <a:t>15°</a:t>
            </a:r>
            <a:r>
              <a:rPr lang="zh-CN" altLang="en-US" sz="2000" dirty="0">
                <a:solidFill>
                  <a:schemeClr val="tx1">
                    <a:lumMod val="85000"/>
                    <a:lumOff val="15000"/>
                  </a:schemeClr>
                </a:solidFill>
                <a:sym typeface="+mn-ea"/>
              </a:rPr>
              <a:t>，围绕</a:t>
            </a:r>
            <a:r>
              <a:rPr lang="en-US" altLang="zh-CN" sz="2000" dirty="0">
                <a:solidFill>
                  <a:schemeClr val="tx1">
                    <a:lumMod val="85000"/>
                    <a:lumOff val="15000"/>
                  </a:schemeClr>
                </a:solidFill>
                <a:sym typeface="+mn-ea"/>
              </a:rPr>
              <a:t>y</a:t>
            </a:r>
            <a:r>
              <a:rPr lang="zh-CN" altLang="en-US" sz="2000" dirty="0">
                <a:solidFill>
                  <a:schemeClr val="tx1">
                    <a:lumMod val="85000"/>
                    <a:lumOff val="15000"/>
                  </a:schemeClr>
                </a:solidFill>
                <a:sym typeface="+mn-ea"/>
              </a:rPr>
              <a:t>轴翻转</a:t>
            </a:r>
            <a:r>
              <a:rPr lang="en-US" altLang="zh-CN" sz="2000" dirty="0">
                <a:solidFill>
                  <a:schemeClr val="tx1">
                    <a:lumMod val="85000"/>
                    <a:lumOff val="15000"/>
                  </a:schemeClr>
                </a:solidFill>
                <a:sym typeface="+mn-ea"/>
              </a:rPr>
              <a:t>65° </a:t>
            </a:r>
            <a:r>
              <a:rPr lang="zh-CN" altLang="en-US" sz="2000" dirty="0">
                <a:solidFill>
                  <a:schemeClr val="tx1">
                    <a:lumMod val="85000"/>
                    <a:lumOff val="15000"/>
                  </a:schemeClr>
                </a:solidFill>
                <a:sym typeface="+mn-ea"/>
              </a:rPr>
              <a:t>*</a:t>
            </a:r>
            <a:r>
              <a:rPr lang="en-US" altLang="zh-CN" sz="2000" dirty="0">
                <a:solidFill>
                  <a:schemeClr val="tx1">
                    <a:lumMod val="85000"/>
                    <a:lumOff val="15000"/>
                  </a:schemeClr>
                </a:solidFill>
                <a:sym typeface="+mn-ea"/>
              </a:rPr>
              <a:t>/</a:t>
            </a:r>
            <a:endParaRPr lang="en-US" altLang="zh-CN" sz="2000" dirty="0">
              <a:solidFill>
                <a:schemeClr val="tx1">
                  <a:lumMod val="85000"/>
                  <a:lumOff val="15000"/>
                </a:schemeClr>
              </a:solidFill>
            </a:endParaRPr>
          </a:p>
          <a:p>
            <a:pPr marL="0" indent="0" fontAlgn="auto">
              <a:lnSpc>
                <a:spcPct val="100000"/>
              </a:lnSpc>
              <a:spcBef>
                <a:spcPts val="0"/>
              </a:spcBef>
              <a:spcAft>
                <a:spcPts val="0"/>
              </a:spcAft>
              <a:buNone/>
              <a:tabLst>
                <a:tab pos="266700" algn="l"/>
              </a:tabLst>
            </a:pPr>
            <a:endParaRPr lang="en-US" altLang="zh-CN" sz="2000" dirty="0" smtClean="0">
              <a:solidFill>
                <a:schemeClr val="tx1">
                  <a:lumMod val="85000"/>
                  <a:lumOff val="15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转换</a:t>
            </a:r>
            <a:r>
              <a:rPr lang="en-US" altLang="zh-CN" dirty="0"/>
              <a:t>transform </a:t>
            </a:r>
            <a:r>
              <a:rPr lang="zh-CN" altLang="en-US" dirty="0"/>
              <a:t>属性</a:t>
            </a:r>
            <a:endParaRPr lang="zh-CN" altLang="en-US" dirty="0"/>
          </a:p>
        </p:txBody>
      </p:sp>
      <p:sp>
        <p:nvSpPr>
          <p:cNvPr id="3" name="内容占位符 2"/>
          <p:cNvSpPr>
            <a:spLocks noGrp="1"/>
          </p:cNvSpPr>
          <p:nvPr>
            <p:ph idx="1"/>
          </p:nvPr>
        </p:nvSpPr>
        <p:spPr>
          <a:xfrm>
            <a:off x="533400" y="1676401"/>
            <a:ext cx="8509000" cy="3810000"/>
          </a:xfrm>
        </p:spPr>
        <p:txBody>
          <a:bodyPr/>
          <a:lstStyle/>
          <a:p>
            <a:pPr>
              <a:spcBef>
                <a:spcPts val="0"/>
              </a:spcBef>
              <a:spcAft>
                <a:spcPts val="0"/>
              </a:spcAft>
            </a:pPr>
            <a:r>
              <a:rPr lang="zh-CN" altLang="en-US" sz="1800" dirty="0" smtClean="0">
                <a:solidFill>
                  <a:schemeClr val="tx1">
                    <a:lumMod val="85000"/>
                    <a:lumOff val="15000"/>
                  </a:schemeClr>
                </a:solidFill>
              </a:rPr>
              <a:t>综</a:t>
            </a:r>
            <a:r>
              <a:rPr lang="zh-CN" altLang="en-US" sz="1800" dirty="0">
                <a:solidFill>
                  <a:schemeClr val="tx1">
                    <a:lumMod val="85000"/>
                    <a:lumOff val="15000"/>
                  </a:schemeClr>
                </a:solidFill>
              </a:rPr>
              <a:t>合转换</a:t>
            </a:r>
            <a:r>
              <a:rPr lang="en-US" altLang="zh-CN" sz="1800" dirty="0">
                <a:solidFill>
                  <a:schemeClr val="tx1">
                    <a:lumMod val="85000"/>
                    <a:lumOff val="15000"/>
                  </a:schemeClr>
                </a:solidFill>
              </a:rPr>
              <a:t>matrix(</a:t>
            </a:r>
            <a:r>
              <a:rPr lang="en-US" altLang="zh-CN" sz="1800" dirty="0" err="1">
                <a:solidFill>
                  <a:schemeClr val="tx1">
                    <a:lumMod val="85000"/>
                    <a:lumOff val="15000"/>
                  </a:schemeClr>
                </a:solidFill>
              </a:rPr>
              <a:t>n,n,n,n,n,n</a:t>
            </a:r>
            <a:r>
              <a:rPr lang="en-US" altLang="zh-CN" sz="1800" dirty="0">
                <a:solidFill>
                  <a:schemeClr val="tx1">
                    <a:lumMod val="85000"/>
                    <a:lumOff val="15000"/>
                  </a:schemeClr>
                </a:solidFill>
              </a:rPr>
              <a:t>)</a:t>
            </a:r>
            <a:r>
              <a:rPr lang="zh-CN" altLang="en-US" sz="1800" dirty="0">
                <a:solidFill>
                  <a:schemeClr val="tx1">
                    <a:lumMod val="85000"/>
                    <a:lumOff val="15000"/>
                  </a:schemeClr>
                </a:solidFill>
              </a:rPr>
              <a:t>。</a:t>
            </a:r>
            <a:endParaRPr lang="zh-CN" altLang="en-US" sz="1800" dirty="0">
              <a:solidFill>
                <a:schemeClr val="tx1">
                  <a:lumMod val="85000"/>
                  <a:lumOff val="15000"/>
                </a:schemeClr>
              </a:solidFill>
            </a:endParaRPr>
          </a:p>
          <a:p>
            <a:pPr marL="0" indent="0">
              <a:spcBef>
                <a:spcPts val="0"/>
              </a:spcBef>
              <a:spcAft>
                <a:spcPts val="0"/>
              </a:spcAft>
              <a:buNone/>
            </a:pPr>
            <a:r>
              <a:rPr lang="en-US" altLang="zh-CN" sz="1800" dirty="0" smtClean="0">
                <a:solidFill>
                  <a:schemeClr val="tx1">
                    <a:lumMod val="85000"/>
                    <a:lumOff val="15000"/>
                  </a:schemeClr>
                </a:solidFill>
              </a:rPr>
              <a:t>       matrix</a:t>
            </a:r>
            <a:r>
              <a:rPr lang="en-US" altLang="zh-CN" sz="1800" dirty="0">
                <a:solidFill>
                  <a:schemeClr val="tx1">
                    <a:lumMod val="85000"/>
                    <a:lumOff val="15000"/>
                  </a:schemeClr>
                </a:solidFill>
              </a:rPr>
              <a:t>()</a:t>
            </a:r>
            <a:r>
              <a:rPr lang="zh-CN" altLang="en-US" sz="1800" dirty="0">
                <a:solidFill>
                  <a:schemeClr val="tx1">
                    <a:lumMod val="85000"/>
                    <a:lumOff val="15000"/>
                  </a:schemeClr>
                </a:solidFill>
              </a:rPr>
              <a:t>方法和</a:t>
            </a:r>
            <a:r>
              <a:rPr lang="en-US" altLang="zh-CN" sz="1800" dirty="0">
                <a:solidFill>
                  <a:schemeClr val="tx1">
                    <a:lumMod val="85000"/>
                    <a:lumOff val="15000"/>
                  </a:schemeClr>
                </a:solidFill>
              </a:rPr>
              <a:t>2D </a:t>
            </a:r>
            <a:r>
              <a:rPr lang="zh-CN" altLang="en-US" sz="1800" dirty="0">
                <a:solidFill>
                  <a:schemeClr val="tx1">
                    <a:lumMod val="85000"/>
                    <a:lumOff val="15000"/>
                  </a:schemeClr>
                </a:solidFill>
              </a:rPr>
              <a:t>变换方法合并成一个。</a:t>
            </a:r>
            <a:r>
              <a:rPr lang="en-US" altLang="zh-CN" sz="1800" dirty="0">
                <a:solidFill>
                  <a:schemeClr val="tx1">
                    <a:lumMod val="85000"/>
                    <a:lumOff val="15000"/>
                  </a:schemeClr>
                </a:solidFill>
              </a:rPr>
              <a:t>matrix()</a:t>
            </a:r>
            <a:r>
              <a:rPr lang="zh-CN" altLang="en-US" sz="1800" dirty="0">
                <a:solidFill>
                  <a:schemeClr val="tx1">
                    <a:lumMod val="85000"/>
                    <a:lumOff val="15000"/>
                  </a:schemeClr>
                </a:solidFill>
              </a:rPr>
              <a:t>方法是一个综合性的方法，它综合</a:t>
            </a:r>
            <a:r>
              <a:rPr lang="zh-CN" altLang="en-US" sz="1800" dirty="0" smtClean="0">
                <a:solidFill>
                  <a:schemeClr val="tx1">
                    <a:lumMod val="85000"/>
                    <a:lumOff val="15000"/>
                  </a:schemeClr>
                </a:solidFill>
              </a:rPr>
              <a:t>了上</a:t>
            </a:r>
            <a:r>
              <a:rPr lang="zh-CN" altLang="en-US" sz="1800" dirty="0">
                <a:solidFill>
                  <a:schemeClr val="tx1">
                    <a:lumMod val="85000"/>
                    <a:lumOff val="15000"/>
                  </a:schemeClr>
                </a:solidFill>
              </a:rPr>
              <a:t>述的移动、旋转、缩放等功能。</a:t>
            </a:r>
            <a:r>
              <a:rPr lang="en-US" altLang="zh-CN" sz="1800" dirty="0">
                <a:solidFill>
                  <a:schemeClr val="tx1">
                    <a:lumMod val="85000"/>
                    <a:lumOff val="15000"/>
                  </a:schemeClr>
                </a:solidFill>
              </a:rPr>
              <a:t>matrix()</a:t>
            </a:r>
            <a:r>
              <a:rPr lang="zh-CN" altLang="en-US" sz="1800" dirty="0">
                <a:solidFill>
                  <a:schemeClr val="tx1">
                    <a:lumMod val="85000"/>
                    <a:lumOff val="15000"/>
                  </a:schemeClr>
                </a:solidFill>
              </a:rPr>
              <a:t>方法有六个参数，包含旋转、缩放、移动（平移</a:t>
            </a:r>
            <a:r>
              <a:rPr lang="zh-CN" altLang="en-US" sz="1800" dirty="0" smtClean="0">
                <a:solidFill>
                  <a:schemeClr val="tx1">
                    <a:lumMod val="85000"/>
                    <a:lumOff val="15000"/>
                  </a:schemeClr>
                </a:solidFill>
              </a:rPr>
              <a:t>）和</a:t>
            </a:r>
            <a:r>
              <a:rPr lang="zh-CN" altLang="en-US" sz="1800" dirty="0">
                <a:solidFill>
                  <a:schemeClr val="tx1">
                    <a:lumMod val="85000"/>
                    <a:lumOff val="15000"/>
                  </a:schemeClr>
                </a:solidFill>
              </a:rPr>
              <a:t>倾斜功能。语法如下，参数的作用如下</a:t>
            </a:r>
            <a:r>
              <a:rPr lang="zh-CN" altLang="en-US"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lnSpc>
                <a:spcPts val="1800"/>
              </a:lnSpc>
              <a:buNone/>
            </a:pPr>
            <a:endParaRPr lang="en-US" altLang="zh-CN" sz="1800" dirty="0" smtClean="0">
              <a:solidFill>
                <a:schemeClr val="tx1">
                  <a:lumMod val="85000"/>
                  <a:lumOff val="15000"/>
                </a:schemeClr>
              </a:solidFill>
            </a:endParaRPr>
          </a:p>
          <a:p>
            <a:pPr>
              <a:lnSpc>
                <a:spcPts val="1800"/>
              </a:lnSpc>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transform:matrix</a:t>
            </a:r>
            <a:r>
              <a:rPr lang="en-US" altLang="zh-CN" sz="1800" dirty="0" smtClean="0">
                <a:solidFill>
                  <a:schemeClr val="tx1">
                    <a:lumMod val="85000"/>
                    <a:lumOff val="15000"/>
                  </a:schemeClr>
                </a:solidFill>
              </a:rPr>
              <a:t>(</a:t>
            </a:r>
            <a:r>
              <a:rPr lang="en-US" altLang="zh-CN" sz="1800" dirty="0" err="1" smtClean="0">
                <a:solidFill>
                  <a:schemeClr val="tx1">
                    <a:lumMod val="85000"/>
                    <a:lumOff val="15000"/>
                  </a:schemeClr>
                </a:solidFill>
              </a:rPr>
              <a:t>scaleX</a:t>
            </a:r>
            <a:r>
              <a:rPr lang="en-US" altLang="zh-CN" sz="1800" dirty="0">
                <a:solidFill>
                  <a:schemeClr val="tx1">
                    <a:lumMod val="85000"/>
                    <a:lumOff val="15000"/>
                  </a:schemeClr>
                </a:solidFill>
              </a:rPr>
              <a:t>, skewX, skewY, scaleY, translateX, </a:t>
            </a:r>
            <a:r>
              <a:rPr lang="en-US" altLang="zh-CN" sz="1800" dirty="0" err="1">
                <a:solidFill>
                  <a:schemeClr val="tx1">
                    <a:lumMod val="85000"/>
                    <a:lumOff val="15000"/>
                  </a:schemeClr>
                </a:solidFill>
              </a:rPr>
              <a:t>translateY</a:t>
            </a:r>
            <a:r>
              <a:rPr lang="en-US" altLang="zh-CN" sz="1800" dirty="0" smtClean="0">
                <a:solidFill>
                  <a:schemeClr val="tx1">
                    <a:lumMod val="85000"/>
                    <a:lumOff val="15000"/>
                  </a:schemeClr>
                </a:solidFill>
              </a:rPr>
              <a:t>);/</a:t>
            </a:r>
            <a:r>
              <a:rPr lang="zh-CN" altLang="en-US" sz="1800" dirty="0">
                <a:solidFill>
                  <a:schemeClr val="tx1">
                    <a:lumMod val="85000"/>
                    <a:lumOff val="15000"/>
                  </a:schemeClr>
                </a:solidFill>
              </a:rPr>
              <a:t>* 基本语法*</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lnSpc>
                <a:spcPts val="1800"/>
              </a:lnSpc>
              <a:spcBef>
                <a:spcPts val="0"/>
              </a:spcBef>
              <a:spcAft>
                <a:spcPts val="0"/>
              </a:spcAft>
              <a:buNone/>
            </a:pPr>
            <a:endParaRPr lang="en-US" altLang="zh-CN" sz="1800" dirty="0" smtClean="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dirty="0" err="1" smtClean="0">
                <a:solidFill>
                  <a:schemeClr val="tx1">
                    <a:lumMod val="85000"/>
                    <a:lumOff val="15000"/>
                  </a:schemeClr>
                </a:solidFill>
              </a:rPr>
              <a:t>transform:matrix</a:t>
            </a:r>
            <a:r>
              <a:rPr lang="en-US" altLang="zh-CN" sz="1800" dirty="0" smtClean="0">
                <a:solidFill>
                  <a:schemeClr val="tx1">
                    <a:lumMod val="85000"/>
                    <a:lumOff val="15000"/>
                  </a:schemeClr>
                </a:solidFill>
              </a:rPr>
              <a:t>(0.866,0.5</a:t>
            </a:r>
            <a:r>
              <a:rPr lang="en-US" altLang="zh-CN" sz="1800" dirty="0">
                <a:solidFill>
                  <a:schemeClr val="tx1">
                    <a:lumMod val="85000"/>
                    <a:lumOff val="15000"/>
                  </a:schemeClr>
                </a:solidFill>
              </a:rPr>
              <a:t>,-0.5,0.866,20,20); /* x</a:t>
            </a:r>
            <a:r>
              <a:rPr lang="zh-CN" altLang="en-US" sz="1800" dirty="0">
                <a:solidFill>
                  <a:schemeClr val="tx1">
                    <a:lumMod val="85000"/>
                    <a:lumOff val="15000"/>
                  </a:schemeClr>
                </a:solidFill>
              </a:rPr>
              <a:t>轴、</a:t>
            </a:r>
            <a:r>
              <a:rPr lang="en-US" altLang="zh-CN" sz="1800" dirty="0">
                <a:solidFill>
                  <a:schemeClr val="tx1">
                    <a:lumMod val="85000"/>
                    <a:lumOff val="15000"/>
                  </a:schemeClr>
                </a:solidFill>
              </a:rPr>
              <a:t>y</a:t>
            </a:r>
            <a:r>
              <a:rPr lang="zh-CN" altLang="en-US" sz="1800" dirty="0">
                <a:solidFill>
                  <a:schemeClr val="tx1">
                    <a:lumMod val="85000"/>
                    <a:lumOff val="15000"/>
                  </a:schemeClr>
                </a:solidFill>
              </a:rPr>
              <a:t>轴缩放</a:t>
            </a:r>
            <a:r>
              <a:rPr lang="en-US" altLang="zh-CN" sz="1800" dirty="0">
                <a:solidFill>
                  <a:schemeClr val="tx1">
                    <a:lumMod val="85000"/>
                    <a:lumOff val="15000"/>
                  </a:schemeClr>
                </a:solidFill>
              </a:rPr>
              <a:t>0.866;x</a:t>
            </a:r>
            <a:r>
              <a:rPr lang="zh-CN" altLang="en-US" sz="1800" dirty="0">
                <a:solidFill>
                  <a:schemeClr val="tx1">
                    <a:lumMod val="85000"/>
                    <a:lumOff val="15000"/>
                  </a:schemeClr>
                </a:solidFill>
              </a:rPr>
              <a:t>轴、</a:t>
            </a:r>
            <a:r>
              <a:rPr lang="en-US" altLang="zh-CN" sz="1800" dirty="0">
                <a:solidFill>
                  <a:schemeClr val="tx1">
                    <a:lumMod val="85000"/>
                    <a:lumOff val="15000"/>
                  </a:schemeClr>
                </a:solidFill>
              </a:rPr>
              <a:t>y</a:t>
            </a:r>
            <a:endParaRPr lang="en-US" altLang="zh-CN" sz="1800" dirty="0">
              <a:solidFill>
                <a:schemeClr val="tx1">
                  <a:lumMod val="85000"/>
                  <a:lumOff val="15000"/>
                </a:schemeClr>
              </a:solidFill>
            </a:endParaRPr>
          </a:p>
          <a:p>
            <a:pPr>
              <a:lnSpc>
                <a:spcPts val="1800"/>
              </a:lnSpc>
              <a:spcBef>
                <a:spcPts val="0"/>
              </a:spcBef>
              <a:spcAft>
                <a:spcPts val="0"/>
              </a:spcAft>
              <a:buNone/>
            </a:pPr>
            <a:r>
              <a:rPr lang="zh-CN" altLang="en-US" sz="1800" dirty="0">
                <a:solidFill>
                  <a:schemeClr val="tx1">
                    <a:lumMod val="85000"/>
                    <a:lumOff val="15000"/>
                  </a:schemeClr>
                </a:solidFill>
              </a:rPr>
              <a:t>轴扭曲</a:t>
            </a:r>
            <a:r>
              <a:rPr lang="en-US" altLang="zh-CN" sz="1800" dirty="0">
                <a:solidFill>
                  <a:schemeClr val="tx1">
                    <a:lumMod val="85000"/>
                    <a:lumOff val="15000"/>
                  </a:schemeClr>
                </a:solidFill>
              </a:rPr>
              <a:t>0.5</a:t>
            </a:r>
            <a:r>
              <a:rPr lang="zh-CN" altLang="en-US" sz="1800" dirty="0">
                <a:solidFill>
                  <a:schemeClr val="tx1">
                    <a:lumMod val="85000"/>
                    <a:lumOff val="15000"/>
                  </a:schemeClr>
                </a:solidFill>
              </a:rPr>
              <a:t>和</a:t>
            </a:r>
            <a:r>
              <a:rPr lang="en-US" altLang="zh-CN" sz="1800" dirty="0">
                <a:solidFill>
                  <a:schemeClr val="tx1">
                    <a:lumMod val="85000"/>
                    <a:lumOff val="15000"/>
                  </a:schemeClr>
                </a:solidFill>
              </a:rPr>
              <a:t>-0.5;x</a:t>
            </a:r>
            <a:r>
              <a:rPr lang="zh-CN" altLang="en-US" sz="1800" dirty="0">
                <a:solidFill>
                  <a:schemeClr val="tx1">
                    <a:lumMod val="85000"/>
                    <a:lumOff val="15000"/>
                  </a:schemeClr>
                </a:solidFill>
              </a:rPr>
              <a:t>轴、</a:t>
            </a:r>
            <a:r>
              <a:rPr lang="en-US" altLang="zh-CN" sz="1800" dirty="0">
                <a:solidFill>
                  <a:schemeClr val="tx1">
                    <a:lumMod val="85000"/>
                    <a:lumOff val="15000"/>
                  </a:schemeClr>
                </a:solidFill>
              </a:rPr>
              <a:t>y</a:t>
            </a:r>
            <a:r>
              <a:rPr lang="zh-CN" altLang="en-US" sz="1800" dirty="0">
                <a:solidFill>
                  <a:schemeClr val="tx1">
                    <a:lumMod val="85000"/>
                    <a:lumOff val="15000"/>
                  </a:schemeClr>
                </a:solidFill>
              </a:rPr>
              <a:t>轴位移</a:t>
            </a:r>
            <a:r>
              <a:rPr lang="en-US" altLang="zh-CN" sz="1800" dirty="0">
                <a:solidFill>
                  <a:schemeClr val="tx1">
                    <a:lumMod val="85000"/>
                    <a:lumOff val="15000"/>
                  </a:schemeClr>
                </a:solidFill>
              </a:rPr>
              <a:t>20px */</a:t>
            </a:r>
            <a:endParaRPr lang="zh-CN" altLang="en-US" sz="1800" dirty="0">
              <a:solidFill>
                <a:schemeClr val="tx1">
                  <a:lumMod val="85000"/>
                  <a:lumOff val="15000"/>
                </a:schemeClr>
              </a:solidFill>
            </a:endParaRPr>
          </a:p>
          <a:p>
            <a:endParaRPr lang="zh-CN" altLang="en-US" sz="1800" dirty="0">
              <a:solidFill>
                <a:schemeClr val="tx1">
                  <a:lumMod val="85000"/>
                  <a:lumOff val="15000"/>
                </a:schemeClr>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CSS3 </a:t>
            </a:r>
            <a:r>
              <a:rPr lang="zh-CN" altLang="en-US" dirty="0"/>
              <a:t>缩放、扭曲、矩阵综合应用</a:t>
            </a:r>
            <a:endParaRPr lang="zh-CN" altLang="en-US" dirty="0"/>
          </a:p>
        </p:txBody>
      </p:sp>
      <p:sp>
        <p:nvSpPr>
          <p:cNvPr id="3" name="内容占位符 2"/>
          <p:cNvSpPr>
            <a:spLocks noGrp="1"/>
          </p:cNvSpPr>
          <p:nvPr>
            <p:ph idx="1"/>
          </p:nvPr>
        </p:nvSpPr>
        <p:spPr>
          <a:xfrm>
            <a:off x="419100" y="1247775"/>
            <a:ext cx="8451850" cy="5038725"/>
          </a:xfrm>
        </p:spPr>
        <p:txBody>
          <a:bodyPr>
            <a:normAutofit/>
          </a:bodyPr>
          <a:lstStyle/>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&lt;style type="text/</a:t>
            </a:r>
            <a:r>
              <a:rPr lang="en-US" altLang="zh-CN" sz="1200" dirty="0" err="1">
                <a:latin typeface="Verdana" panose="020B0604030504040204" pitchFamily="34" charset="0"/>
                <a:ea typeface="Verdana" panose="020B0604030504040204" pitchFamily="34" charset="0"/>
                <a:cs typeface="Verdana" panose="020B0604030504040204" pitchFamily="34" charset="0"/>
              </a:rPr>
              <a:t>css</a:t>
            </a:r>
            <a:r>
              <a:rPr lang="en-US" altLang="zh-CN" sz="1200" dirty="0">
                <a:latin typeface="Verdana" panose="020B0604030504040204" pitchFamily="34" charset="0"/>
                <a:ea typeface="Verdana" panose="020B0604030504040204" pitchFamily="34" charset="0"/>
                <a:cs typeface="Verdana" panose="020B0604030504040204" pitchFamily="34" charset="0"/>
              </a:rPr>
              <a:t>"&gt;	</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smtClean="0">
                <a:latin typeface="Verdana" panose="020B0604030504040204" pitchFamily="34" charset="0"/>
                <a:ea typeface="Verdana" panose="020B0604030504040204" pitchFamily="34" charset="0"/>
                <a:cs typeface="Verdana" panose="020B0604030504040204" pitchFamily="34" charset="0"/>
              </a:rPr>
              <a:t>    div{width:100px;height:50px;background</a:t>
            </a:r>
            <a:r>
              <a:rPr lang="en-US" altLang="zh-CN" sz="1200" dirty="0">
                <a:latin typeface="Verdana" panose="020B0604030504040204" pitchFamily="34" charset="0"/>
                <a:ea typeface="Verdana" panose="020B0604030504040204" pitchFamily="34" charset="0"/>
                <a:cs typeface="Verdana" panose="020B0604030504040204" pitchFamily="34" charset="0"/>
              </a:rPr>
              <a:t>:#dadada;border:1px solid #00cc66;	}</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smtClean="0">
                <a:latin typeface="Verdana" panose="020B0604030504040204" pitchFamily="34" charset="0"/>
                <a:ea typeface="Verdana" panose="020B0604030504040204" pitchFamily="34" charset="0"/>
                <a:cs typeface="Verdana" panose="020B0604030504040204" pitchFamily="34" charset="0"/>
              </a:rPr>
              <a:t>    #</a:t>
            </a:r>
            <a:r>
              <a:rPr lang="en-US" altLang="zh-CN" sz="1200" dirty="0">
                <a:latin typeface="Verdana" panose="020B0604030504040204" pitchFamily="34" charset="0"/>
                <a:ea typeface="Verdana" panose="020B0604030504040204" pitchFamily="34" charset="0"/>
                <a:cs typeface="Verdana" panose="020B0604030504040204" pitchFamily="34" charset="0"/>
              </a:rPr>
              <a:t>div1{</a:t>
            </a:r>
            <a:r>
              <a:rPr lang="en-US" altLang="zh-CN" sz="1200" dirty="0" err="1">
                <a:latin typeface="Verdana" panose="020B0604030504040204" pitchFamily="34" charset="0"/>
                <a:ea typeface="Verdana" panose="020B0604030504040204" pitchFamily="34" charset="0"/>
                <a:cs typeface="Verdana" panose="020B0604030504040204" pitchFamily="34" charset="0"/>
              </a:rPr>
              <a:t>transform:scale</a:t>
            </a:r>
            <a:r>
              <a:rPr lang="en-US" altLang="zh-CN" sz="1200" dirty="0">
                <a:latin typeface="Verdana" panose="020B0604030504040204" pitchFamily="34" charset="0"/>
                <a:ea typeface="Verdana" panose="020B0604030504040204" pitchFamily="34" charset="0"/>
                <a:cs typeface="Verdana" panose="020B0604030504040204" pitchFamily="34" charset="0"/>
              </a:rPr>
              <a:t>(1.5,1.5);margin:10px auto;}</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smtClean="0">
                <a:latin typeface="Verdana" panose="020B0604030504040204" pitchFamily="34" charset="0"/>
                <a:ea typeface="Verdana" panose="020B0604030504040204" pitchFamily="34" charset="0"/>
                <a:cs typeface="Verdana" panose="020B0604030504040204" pitchFamily="34" charset="0"/>
              </a:rPr>
              <a:t>    #</a:t>
            </a:r>
            <a:r>
              <a:rPr lang="en-US" altLang="zh-CN" sz="1200" dirty="0">
                <a:latin typeface="Verdana" panose="020B0604030504040204" pitchFamily="34" charset="0"/>
                <a:ea typeface="Verdana" panose="020B0604030504040204" pitchFamily="34" charset="0"/>
                <a:cs typeface="Verdana" panose="020B0604030504040204" pitchFamily="34" charset="0"/>
              </a:rPr>
              <a:t>div2{</a:t>
            </a:r>
            <a:r>
              <a:rPr lang="en-US" altLang="zh-CN" sz="1200" dirty="0" err="1">
                <a:latin typeface="Verdana" panose="020B0604030504040204" pitchFamily="34" charset="0"/>
                <a:ea typeface="Verdana" panose="020B0604030504040204" pitchFamily="34" charset="0"/>
                <a:cs typeface="Verdana" panose="020B0604030504040204" pitchFamily="34" charset="0"/>
              </a:rPr>
              <a:t>transform:skew</a:t>
            </a:r>
            <a:r>
              <a:rPr lang="en-US" altLang="zh-CN" sz="1200" dirty="0">
                <a:latin typeface="Verdana" panose="020B0604030504040204" pitchFamily="34" charset="0"/>
                <a:ea typeface="Verdana" panose="020B0604030504040204" pitchFamily="34" charset="0"/>
                <a:cs typeface="Verdana" panose="020B0604030504040204" pitchFamily="34" charset="0"/>
              </a:rPr>
              <a:t>(30deg,30deg);margin:10px auto;}</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smtClean="0">
                <a:latin typeface="Verdana" panose="020B0604030504040204" pitchFamily="34" charset="0"/>
                <a:ea typeface="Verdana" panose="020B0604030504040204" pitchFamily="34" charset="0"/>
                <a:cs typeface="Verdana" panose="020B0604030504040204" pitchFamily="34" charset="0"/>
              </a:rPr>
              <a:t>    #</a:t>
            </a:r>
            <a:r>
              <a:rPr lang="en-US" altLang="zh-CN" sz="1200" dirty="0">
                <a:latin typeface="Verdana" panose="020B0604030504040204" pitchFamily="34" charset="0"/>
                <a:ea typeface="Verdana" panose="020B0604030504040204" pitchFamily="34" charset="0"/>
                <a:cs typeface="Verdana" panose="020B0604030504040204" pitchFamily="34" charset="0"/>
              </a:rPr>
              <a:t>div3{</a:t>
            </a:r>
            <a:r>
              <a:rPr lang="en-US" altLang="zh-CN" sz="1200" dirty="0" err="1">
                <a:latin typeface="Verdana" panose="020B0604030504040204" pitchFamily="34" charset="0"/>
                <a:ea typeface="Verdana" panose="020B0604030504040204" pitchFamily="34" charset="0"/>
                <a:cs typeface="Verdana" panose="020B0604030504040204" pitchFamily="34" charset="0"/>
              </a:rPr>
              <a:t>transform:matrix</a:t>
            </a:r>
            <a:r>
              <a:rPr lang="en-US" altLang="zh-CN" sz="1200" dirty="0">
                <a:latin typeface="Verdana" panose="020B0604030504040204" pitchFamily="34" charset="0"/>
                <a:ea typeface="Verdana" panose="020B0604030504040204" pitchFamily="34" charset="0"/>
                <a:cs typeface="Verdana" panose="020B0604030504040204" pitchFamily="34" charset="0"/>
              </a:rPr>
              <a:t>(0.866,0.5,-0.5,0.866,20,20);</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smtClean="0">
                <a:latin typeface="Verdana" panose="020B0604030504040204" pitchFamily="34" charset="0"/>
                <a:ea typeface="Verdana" panose="020B0604030504040204" pitchFamily="34" charset="0"/>
                <a:cs typeface="Verdana" panose="020B0604030504040204" pitchFamily="34" charset="0"/>
              </a:rPr>
              <a:t>           /* </a:t>
            </a:r>
            <a:r>
              <a:rPr lang="en-US" altLang="zh-CN" sz="1200" dirty="0">
                <a:latin typeface="Verdana" panose="020B0604030504040204" pitchFamily="34" charset="0"/>
                <a:ea typeface="Verdana" panose="020B0604030504040204" pitchFamily="34" charset="0"/>
                <a:cs typeface="Verdana" panose="020B0604030504040204" pitchFamily="34" charset="0"/>
              </a:rPr>
              <a:t>x</a:t>
            </a:r>
            <a:r>
              <a:rPr lang="zh-CN" altLang="en-US" sz="1200" dirty="0">
                <a:latin typeface="Verdana" panose="020B0604030504040204" pitchFamily="34" charset="0"/>
                <a:cs typeface="Verdana" panose="020B0604030504040204" pitchFamily="34" charset="0"/>
              </a:rPr>
              <a:t>轴、</a:t>
            </a:r>
            <a:r>
              <a:rPr lang="en-US" altLang="zh-CN" sz="1200" dirty="0">
                <a:latin typeface="Verdana" panose="020B0604030504040204" pitchFamily="34" charset="0"/>
                <a:ea typeface="Verdana" panose="020B0604030504040204" pitchFamily="34" charset="0"/>
                <a:cs typeface="Verdana" panose="020B0604030504040204" pitchFamily="34" charset="0"/>
              </a:rPr>
              <a:t>y</a:t>
            </a:r>
            <a:r>
              <a:rPr lang="zh-CN" altLang="en-US" sz="1200" dirty="0">
                <a:latin typeface="Verdana" panose="020B0604030504040204" pitchFamily="34" charset="0"/>
                <a:cs typeface="Verdana" panose="020B0604030504040204" pitchFamily="34" charset="0"/>
              </a:rPr>
              <a:t>轴缩放</a:t>
            </a:r>
            <a:r>
              <a:rPr lang="en-US" altLang="zh-CN" sz="1200" dirty="0">
                <a:latin typeface="Verdana" panose="020B0604030504040204" pitchFamily="34" charset="0"/>
                <a:ea typeface="Verdana" panose="020B0604030504040204" pitchFamily="34" charset="0"/>
                <a:cs typeface="Verdana" panose="020B0604030504040204" pitchFamily="34" charset="0"/>
              </a:rPr>
              <a:t>0.866;x</a:t>
            </a:r>
            <a:r>
              <a:rPr lang="zh-CN" altLang="en-US" sz="1200" dirty="0">
                <a:latin typeface="Verdana" panose="020B0604030504040204" pitchFamily="34" charset="0"/>
                <a:cs typeface="Verdana" panose="020B0604030504040204" pitchFamily="34" charset="0"/>
              </a:rPr>
              <a:t>轴、</a:t>
            </a:r>
            <a:r>
              <a:rPr lang="en-US" altLang="zh-CN" sz="1200" dirty="0">
                <a:latin typeface="Verdana" panose="020B0604030504040204" pitchFamily="34" charset="0"/>
                <a:ea typeface="Verdana" panose="020B0604030504040204" pitchFamily="34" charset="0"/>
                <a:cs typeface="Verdana" panose="020B0604030504040204" pitchFamily="34" charset="0"/>
              </a:rPr>
              <a:t>y</a:t>
            </a:r>
            <a:r>
              <a:rPr lang="zh-CN" altLang="en-US" sz="1200" dirty="0">
                <a:latin typeface="Verdana" panose="020B0604030504040204" pitchFamily="34" charset="0"/>
                <a:cs typeface="Verdana" panose="020B0604030504040204" pitchFamily="34" charset="0"/>
              </a:rPr>
              <a:t>轴扭曲</a:t>
            </a:r>
            <a:r>
              <a:rPr lang="en-US" altLang="zh-CN" sz="1200" dirty="0">
                <a:latin typeface="Verdana" panose="020B0604030504040204" pitchFamily="34" charset="0"/>
                <a:ea typeface="Verdana" panose="020B0604030504040204" pitchFamily="34" charset="0"/>
                <a:cs typeface="Verdana" panose="020B0604030504040204" pitchFamily="34" charset="0"/>
              </a:rPr>
              <a:t>0.5</a:t>
            </a:r>
            <a:r>
              <a:rPr lang="zh-CN" altLang="en-US" sz="1200" dirty="0">
                <a:latin typeface="Verdana" panose="020B0604030504040204" pitchFamily="34" charset="0"/>
                <a:cs typeface="Verdana" panose="020B0604030504040204" pitchFamily="34" charset="0"/>
              </a:rPr>
              <a:t>和</a:t>
            </a:r>
            <a:r>
              <a:rPr lang="en-US" altLang="zh-CN" sz="1200" dirty="0">
                <a:latin typeface="Verdana" panose="020B0604030504040204" pitchFamily="34" charset="0"/>
                <a:ea typeface="Verdana" panose="020B0604030504040204" pitchFamily="34" charset="0"/>
                <a:cs typeface="Verdana" panose="020B0604030504040204" pitchFamily="34" charset="0"/>
              </a:rPr>
              <a:t>-0.5;x</a:t>
            </a:r>
            <a:r>
              <a:rPr lang="zh-CN" altLang="en-US" sz="1200" dirty="0">
                <a:latin typeface="Verdana" panose="020B0604030504040204" pitchFamily="34" charset="0"/>
                <a:cs typeface="Verdana" panose="020B0604030504040204" pitchFamily="34" charset="0"/>
              </a:rPr>
              <a:t>轴、</a:t>
            </a:r>
            <a:r>
              <a:rPr lang="en-US" altLang="zh-CN" sz="1200" dirty="0">
                <a:latin typeface="Verdana" panose="020B0604030504040204" pitchFamily="34" charset="0"/>
                <a:ea typeface="Verdana" panose="020B0604030504040204" pitchFamily="34" charset="0"/>
                <a:cs typeface="Verdana" panose="020B0604030504040204" pitchFamily="34" charset="0"/>
              </a:rPr>
              <a:t>y</a:t>
            </a:r>
            <a:r>
              <a:rPr lang="zh-CN" altLang="en-US" sz="1200" dirty="0">
                <a:latin typeface="Verdana" panose="020B0604030504040204" pitchFamily="34" charset="0"/>
                <a:cs typeface="Verdana" panose="020B0604030504040204" pitchFamily="34" charset="0"/>
              </a:rPr>
              <a:t>轴位移</a:t>
            </a:r>
            <a:r>
              <a:rPr lang="en-US" altLang="zh-CN" sz="1200" dirty="0">
                <a:latin typeface="Verdana" panose="020B0604030504040204" pitchFamily="34" charset="0"/>
                <a:ea typeface="Verdana" panose="020B0604030504040204" pitchFamily="34" charset="0"/>
                <a:cs typeface="Verdana" panose="020B0604030504040204" pitchFamily="34" charset="0"/>
              </a:rPr>
              <a:t>20px*/}</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    td{text-</a:t>
            </a:r>
            <a:r>
              <a:rPr lang="en-US" altLang="zh-CN" sz="1200" dirty="0" err="1">
                <a:latin typeface="Verdana" panose="020B0604030504040204" pitchFamily="34" charset="0"/>
                <a:ea typeface="Verdana" panose="020B0604030504040204" pitchFamily="34" charset="0"/>
                <a:cs typeface="Verdana" panose="020B0604030504040204" pitchFamily="34" charset="0"/>
              </a:rPr>
              <a:t>align:left;vertical-align:top</a:t>
            </a:r>
            <a:r>
              <a:rPr lang="en-US" altLang="zh-CN" sz="1200" dirty="0">
                <a:latin typeface="Verdana" panose="020B0604030504040204" pitchFamily="34" charset="0"/>
                <a:ea typeface="Verdana" panose="020B0604030504040204" pitchFamily="34" charset="0"/>
                <a:cs typeface="Verdana" panose="020B0604030504040204" pitchFamily="34" charset="0"/>
              </a:rPr>
              <a: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&lt;/style&gt;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&lt;body&gt;				</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rPr>
              <a:t>  &lt;table border="1px" </a:t>
            </a:r>
            <a:r>
              <a:rPr lang="en-US" altLang="zh-CN" sz="1200" dirty="0" err="1">
                <a:latin typeface="Verdana" panose="020B0604030504040204" pitchFamily="34" charset="0"/>
                <a:ea typeface="Verdana" panose="020B0604030504040204" pitchFamily="34" charset="0"/>
                <a:cs typeface="Verdana" panose="020B0604030504040204" pitchFamily="34" charset="0"/>
              </a:rPr>
              <a:t>bordercolor</a:t>
            </a:r>
            <a:r>
              <a:rPr lang="en-US" altLang="zh-CN" sz="1200" dirty="0">
                <a:latin typeface="Verdana" panose="020B0604030504040204" pitchFamily="34" charset="0"/>
                <a:ea typeface="Verdana" panose="020B0604030504040204" pitchFamily="34" charset="0"/>
                <a:cs typeface="Verdana" panose="020B0604030504040204" pitchFamily="34" charset="0"/>
              </a:rPr>
              <a:t>="red" width="750px" height="200px"&gt;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200" dirty="0" err="1">
                <a:latin typeface="Verdana" panose="020B0604030504040204" pitchFamily="34" charset="0"/>
                <a:ea typeface="Verdana" panose="020B0604030504040204" pitchFamily="34" charset="0"/>
                <a:cs typeface="Verdana" panose="020B0604030504040204" pitchFamily="34" charset="0"/>
                <a:sym typeface="+mn-ea"/>
              </a:rPr>
              <a:t>tr</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      &lt;td&gt;&lt;div id="" class=""&gt;&lt;p&gt;</a:t>
            </a:r>
            <a:r>
              <a:rPr lang="zh-CN" altLang="en-US" sz="1200" dirty="0">
                <a:latin typeface="Verdana" panose="020B0604030504040204" pitchFamily="34" charset="0"/>
                <a:cs typeface="Verdana" panose="020B0604030504040204" pitchFamily="34" charset="0"/>
                <a:sym typeface="+mn-ea"/>
              </a:rPr>
              <a:t>这是原</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div&lt;/p&gt;&lt;/div&gt;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        &lt;div id="div1" class=""&gt;&lt;p&gt;</a:t>
            </a:r>
            <a:r>
              <a:rPr lang="zh-CN" altLang="en-US" sz="1200" dirty="0">
                <a:latin typeface="Verdana" panose="020B0604030504040204" pitchFamily="34" charset="0"/>
                <a:cs typeface="Verdana" panose="020B0604030504040204" pitchFamily="34" charset="0"/>
                <a:sym typeface="+mn-ea"/>
              </a:rPr>
              <a:t>这个</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div</a:t>
            </a:r>
            <a:r>
              <a:rPr lang="zh-CN" altLang="en-US" sz="1200" dirty="0">
                <a:latin typeface="Verdana" panose="020B0604030504040204" pitchFamily="34" charset="0"/>
                <a:cs typeface="Verdana" panose="020B0604030504040204" pitchFamily="34" charset="0"/>
                <a:sym typeface="+mn-ea"/>
              </a:rPr>
              <a:t>缩放</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1.5</a:t>
            </a:r>
            <a:r>
              <a:rPr lang="zh-CN" altLang="en-US" sz="1200" dirty="0">
                <a:latin typeface="Verdana" panose="020B0604030504040204" pitchFamily="34" charset="0"/>
                <a:cs typeface="Verdana" panose="020B0604030504040204" pitchFamily="34" charset="0"/>
                <a:sym typeface="+mn-ea"/>
              </a:rPr>
              <a:t>倍</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&lt;/p&gt;&lt;/div&gt;&lt;/td&gt;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      &lt;td&gt;&lt;div id="" class=""&gt;&lt;p&gt;</a:t>
            </a:r>
            <a:r>
              <a:rPr lang="zh-CN" altLang="en-US" sz="1200" dirty="0">
                <a:latin typeface="Verdana" panose="020B0604030504040204" pitchFamily="34" charset="0"/>
                <a:cs typeface="Verdana" panose="020B0604030504040204" pitchFamily="34" charset="0"/>
                <a:sym typeface="+mn-ea"/>
              </a:rPr>
              <a:t>这是原</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div&lt;/p&gt;&lt;/div&gt;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        &lt;div id="div2" class=""&gt;&lt;p&gt;</a:t>
            </a:r>
            <a:r>
              <a:rPr lang="zh-CN" altLang="en-US" sz="1200" dirty="0">
                <a:latin typeface="Verdana" panose="020B0604030504040204" pitchFamily="34" charset="0"/>
                <a:cs typeface="Verdana" panose="020B0604030504040204" pitchFamily="34" charset="0"/>
                <a:sym typeface="+mn-ea"/>
              </a:rPr>
              <a:t>这个</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div</a:t>
            </a:r>
            <a:r>
              <a:rPr lang="zh-CN" altLang="en-US" sz="1200" dirty="0">
                <a:latin typeface="Verdana" panose="020B0604030504040204" pitchFamily="34" charset="0"/>
                <a:cs typeface="Verdana" panose="020B0604030504040204" pitchFamily="34" charset="0"/>
                <a:sym typeface="+mn-ea"/>
              </a:rPr>
              <a:t>扭曲方法</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&lt;/p&gt;&lt;/div&gt;&lt;/td&gt;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      &lt;td&gt;&lt;div id="" class=""&gt;&lt;p&gt;</a:t>
            </a:r>
            <a:r>
              <a:rPr lang="zh-CN" altLang="en-US" sz="1200" dirty="0">
                <a:latin typeface="Verdana" panose="020B0604030504040204" pitchFamily="34" charset="0"/>
                <a:cs typeface="Verdana" panose="020B0604030504040204" pitchFamily="34" charset="0"/>
                <a:sym typeface="+mn-ea"/>
              </a:rPr>
              <a:t>这是原</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div&lt;/p&gt;&lt;/div&gt;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        &lt;div id="div3" class=""&gt;&lt;p&gt;</a:t>
            </a:r>
            <a:r>
              <a:rPr lang="zh-CN" altLang="en-US" sz="1200" dirty="0">
                <a:latin typeface="Verdana" panose="020B0604030504040204" pitchFamily="34" charset="0"/>
                <a:cs typeface="Verdana" panose="020B0604030504040204" pitchFamily="34" charset="0"/>
                <a:sym typeface="+mn-ea"/>
              </a:rPr>
              <a:t>这是</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div</a:t>
            </a:r>
            <a:r>
              <a:rPr lang="zh-CN" altLang="en-US" sz="1200" dirty="0">
                <a:latin typeface="Verdana" panose="020B0604030504040204" pitchFamily="34" charset="0"/>
                <a:cs typeface="Verdana" panose="020B0604030504040204" pitchFamily="34" charset="0"/>
                <a:sym typeface="+mn-ea"/>
              </a:rPr>
              <a:t>采用</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matrix</a:t>
            </a:r>
            <a:r>
              <a:rPr lang="zh-CN" altLang="en-US" sz="1200" dirty="0">
                <a:latin typeface="Verdana" panose="020B0604030504040204" pitchFamily="34" charset="0"/>
                <a:cs typeface="Verdana" panose="020B0604030504040204" pitchFamily="34" charset="0"/>
                <a:sym typeface="+mn-ea"/>
              </a:rPr>
              <a:t>方法</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&lt;/p&gt;&lt;/div&gt;&lt;/td&gt;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200" dirty="0" err="1">
                <a:latin typeface="Verdana" panose="020B0604030504040204" pitchFamily="34" charset="0"/>
                <a:ea typeface="Verdana" panose="020B0604030504040204" pitchFamily="34" charset="0"/>
                <a:cs typeface="Verdana" panose="020B0604030504040204" pitchFamily="34" charset="0"/>
                <a:sym typeface="+mn-ea"/>
              </a:rPr>
              <a:t>tr</a:t>
            </a: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200" dirty="0">
                <a:latin typeface="Verdana" panose="020B0604030504040204" pitchFamily="34" charset="0"/>
                <a:ea typeface="Verdana" panose="020B0604030504040204" pitchFamily="34" charset="0"/>
                <a:cs typeface="Verdana" panose="020B0604030504040204" pitchFamily="34" charset="0"/>
                <a:sym typeface="+mn-ea"/>
              </a:rPr>
              <a:t>&lt;/table&gt;</a:t>
            </a:r>
            <a:endParaRPr lang="en-US" altLang="zh-CN" sz="12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zh-CN" altLang="en-US" sz="1200" dirty="0"/>
          </a:p>
          <a:p>
            <a:pPr>
              <a:lnSpc>
                <a:spcPts val="1400"/>
              </a:lnSpc>
              <a:spcBef>
                <a:spcPts val="0"/>
              </a:spcBef>
              <a:spcAft>
                <a:spcPts val="0"/>
              </a:spcAft>
              <a:buNone/>
            </a:pPr>
            <a:endParaRPr lang="en-US" altLang="zh-CN" sz="1200" dirty="0">
              <a:latin typeface="Verdana" panose="020B0604030504040204" pitchFamily="34" charset="0"/>
              <a:ea typeface="Verdana" panose="020B0604030504040204" pitchFamily="34" charset="0"/>
              <a:cs typeface="Verdana" panose="020B0604030504040204" pitchFamily="34" charset="0"/>
            </a:endParaRPr>
          </a:p>
        </p:txBody>
      </p:sp>
      <p:pic>
        <p:nvPicPr>
          <p:cNvPr id="57346" name="Picture 2"/>
          <p:cNvPicPr>
            <a:picLocks noChangeAspect="1" noChangeArrowheads="1"/>
          </p:cNvPicPr>
          <p:nvPr/>
        </p:nvPicPr>
        <p:blipFill>
          <a:blip r:embed="rId1" cstate="print"/>
          <a:srcRect t="35117"/>
          <a:stretch>
            <a:fillRect/>
          </a:stretch>
        </p:blipFill>
        <p:spPr bwMode="auto">
          <a:xfrm>
            <a:off x="1733550" y="4914900"/>
            <a:ext cx="5421630" cy="174561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文档结构</a:t>
            </a:r>
            <a:endParaRPr lang="zh-CN" altLang="en-US" dirty="0"/>
          </a:p>
        </p:txBody>
      </p:sp>
      <p:sp>
        <p:nvSpPr>
          <p:cNvPr id="3" name="内容占位符 2"/>
          <p:cNvSpPr>
            <a:spLocks noGrp="1"/>
          </p:cNvSpPr>
          <p:nvPr>
            <p:ph idx="1"/>
          </p:nvPr>
        </p:nvSpPr>
        <p:spPr>
          <a:xfrm>
            <a:off x="502285" y="1177290"/>
            <a:ext cx="6112510" cy="4813300"/>
          </a:xfrm>
        </p:spPr>
        <p:txBody>
          <a:bodyPr>
            <a:normAutofit lnSpcReduction="10000"/>
          </a:bodyPr>
          <a:lstStyle/>
          <a:p>
            <a:pPr>
              <a:spcBef>
                <a:spcPts val="0"/>
              </a:spcBef>
              <a:spcAft>
                <a:spcPts val="0"/>
              </a:spcAft>
              <a:buNone/>
            </a:pPr>
            <a:r>
              <a:rPr lang="en-US" altLang="zh-CN" dirty="0"/>
              <a:t>HTML5 </a:t>
            </a:r>
            <a:r>
              <a:rPr lang="zh-CN" altLang="en-US" dirty="0"/>
              <a:t>页面结构元素语</a:t>
            </a:r>
            <a:r>
              <a:rPr lang="zh-CN" altLang="en-US" dirty="0" smtClean="0"/>
              <a:t>法：</a:t>
            </a:r>
            <a:endParaRPr lang="zh-CN" altLang="en-US" dirty="0"/>
          </a:p>
          <a:p>
            <a:pPr fontAlgn="auto">
              <a:lnSpc>
                <a:spcPct val="100000"/>
              </a:lnSpc>
              <a:spcBef>
                <a:spcPts val="0"/>
              </a:spcBef>
              <a:spcAft>
                <a:spcPts val="0"/>
              </a:spcAft>
              <a:buNone/>
            </a:pPr>
            <a:r>
              <a:rPr lang="en-US" altLang="zh-CN" sz="1600" dirty="0" smtClean="0"/>
              <a:t>&lt;!</a:t>
            </a:r>
            <a:r>
              <a:rPr lang="en-US" altLang="zh-CN" sz="1600" dirty="0"/>
              <a:t>doctype html&gt;</a:t>
            </a:r>
            <a:endParaRPr lang="zh-CN" altLang="zh-CN" sz="1600" dirty="0"/>
          </a:p>
          <a:p>
            <a:pPr fontAlgn="auto">
              <a:lnSpc>
                <a:spcPct val="100000"/>
              </a:lnSpc>
              <a:spcBef>
                <a:spcPts val="0"/>
              </a:spcBef>
              <a:spcAft>
                <a:spcPts val="0"/>
              </a:spcAft>
              <a:buNone/>
            </a:pPr>
            <a:r>
              <a:rPr lang="en-US" altLang="zh-CN" sz="1600" dirty="0"/>
              <a:t>&lt;html&gt;</a:t>
            </a:r>
            <a:endParaRPr lang="zh-CN" altLang="zh-CN" sz="1600" dirty="0"/>
          </a:p>
          <a:p>
            <a:pPr fontAlgn="auto">
              <a:lnSpc>
                <a:spcPct val="100000"/>
              </a:lnSpc>
              <a:spcBef>
                <a:spcPts val="0"/>
              </a:spcBef>
              <a:spcAft>
                <a:spcPts val="0"/>
              </a:spcAft>
              <a:buNone/>
            </a:pPr>
            <a:r>
              <a:rPr lang="en-US" altLang="zh-CN" sz="1600" dirty="0"/>
              <a:t>	&lt;head&gt;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&lt;</a:t>
            </a:r>
            <a:r>
              <a:rPr lang="en-US" altLang="zh-CN" sz="1600" dirty="0"/>
              <a:t>meta charset="UTF-8"&gt;  </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&lt;</a:t>
            </a:r>
            <a:r>
              <a:rPr lang="en-US" altLang="zh-CN" sz="1600" dirty="0"/>
              <a:t>meta name="Keywords" content=""&gt;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&lt;</a:t>
            </a:r>
            <a:r>
              <a:rPr lang="en-US" altLang="zh-CN" sz="1600" dirty="0"/>
              <a:t>meta name="Description" content=""&gt;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&lt;</a:t>
            </a:r>
            <a:r>
              <a:rPr lang="en-US" altLang="zh-CN" sz="1600" dirty="0"/>
              <a:t>title&gt;HTML5</a:t>
            </a:r>
            <a:r>
              <a:rPr lang="zh-CN" altLang="zh-CN" sz="1600" dirty="0"/>
              <a:t>文档结构</a:t>
            </a:r>
            <a:r>
              <a:rPr lang="en-US" altLang="zh-CN" sz="1600" dirty="0"/>
              <a:t>&lt;/title&gt;</a:t>
            </a:r>
            <a:endParaRPr lang="zh-CN" altLang="zh-CN" sz="1600" dirty="0"/>
          </a:p>
          <a:p>
            <a:pPr fontAlgn="auto">
              <a:lnSpc>
                <a:spcPct val="100000"/>
              </a:lnSpc>
              <a:spcBef>
                <a:spcPts val="0"/>
              </a:spcBef>
              <a:spcAft>
                <a:spcPts val="0"/>
              </a:spcAft>
              <a:buNone/>
            </a:pPr>
            <a:r>
              <a:rPr lang="en-US" altLang="zh-CN" sz="1600" dirty="0"/>
              <a:t>	&lt;/head&gt;</a:t>
            </a:r>
            <a:endParaRPr lang="zh-CN" altLang="zh-CN" sz="1600" dirty="0"/>
          </a:p>
          <a:p>
            <a:pPr fontAlgn="auto">
              <a:lnSpc>
                <a:spcPct val="100000"/>
              </a:lnSpc>
              <a:spcBef>
                <a:spcPts val="0"/>
              </a:spcBef>
              <a:spcAft>
                <a:spcPts val="0"/>
              </a:spcAft>
              <a:buNone/>
            </a:pPr>
            <a:r>
              <a:rPr lang="en-US" altLang="zh-CN" sz="1600" dirty="0"/>
              <a:t>	&lt;body&gt;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&lt;</a:t>
            </a:r>
            <a:r>
              <a:rPr lang="en-US" altLang="zh-CN" sz="1600" dirty="0"/>
              <a:t>header&gt;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     </a:t>
            </a:r>
            <a:r>
              <a:rPr lang="en-US" altLang="zh-CN" sz="1600" dirty="0"/>
              <a:t>&lt;nav&gt;...&lt;/nav&gt;</a:t>
            </a:r>
            <a:endParaRPr lang="zh-CN" altLang="zh-CN" sz="1600" dirty="0"/>
          </a:p>
          <a:p>
            <a:pPr fontAlgn="auto">
              <a:lnSpc>
                <a:spcPct val="100000"/>
              </a:lnSpc>
              <a:spcBef>
                <a:spcPts val="0"/>
              </a:spcBef>
              <a:spcAft>
                <a:spcPts val="0"/>
              </a:spcAft>
              <a:buNone/>
            </a:pPr>
            <a:r>
              <a:rPr lang="en-US" altLang="zh-CN" sz="1600" dirty="0"/>
              <a:t>      &lt;/header&gt;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&lt;</a:t>
            </a:r>
            <a:r>
              <a:rPr lang="en-US" altLang="zh-CN" sz="1600" dirty="0"/>
              <a:t>article&gt;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    </a:t>
            </a:r>
            <a:r>
              <a:rPr lang="en-US" altLang="zh-CN" sz="1600" dirty="0"/>
              <a:t>&lt;section&gt;...&lt;/section&gt;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&lt;/</a:t>
            </a:r>
            <a:r>
              <a:rPr lang="en-US" altLang="zh-CN" sz="1600" dirty="0"/>
              <a:t>article&gt;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&lt;</a:t>
            </a:r>
            <a:r>
              <a:rPr lang="en-US" altLang="zh-CN" sz="1600" dirty="0"/>
              <a:t>aside&gt;...&lt;/aside&gt;</a:t>
            </a:r>
            <a:endParaRPr lang="zh-CN" altLang="zh-CN" sz="1600" dirty="0"/>
          </a:p>
          <a:p>
            <a:pPr fontAlgn="auto">
              <a:lnSpc>
                <a:spcPct val="100000"/>
              </a:lnSpc>
              <a:spcBef>
                <a:spcPts val="0"/>
              </a:spcBef>
              <a:spcAft>
                <a:spcPts val="0"/>
              </a:spcAft>
              <a:buNone/>
            </a:pPr>
            <a:r>
              <a:rPr lang="en-US" altLang="zh-CN" sz="1600" dirty="0"/>
              <a:t>	  </a:t>
            </a:r>
            <a:r>
              <a:rPr lang="en-US" altLang="zh-CN" sz="1600" dirty="0" smtClean="0"/>
              <a:t>&lt;</a:t>
            </a:r>
            <a:r>
              <a:rPr lang="en-US" altLang="zh-CN" sz="1600" dirty="0"/>
              <a:t>footer&gt;...&lt;/footer&gt;  </a:t>
            </a:r>
            <a:endParaRPr lang="zh-CN" altLang="zh-CN" sz="1600" dirty="0"/>
          </a:p>
          <a:p>
            <a:pPr fontAlgn="auto">
              <a:lnSpc>
                <a:spcPct val="100000"/>
              </a:lnSpc>
              <a:spcBef>
                <a:spcPts val="0"/>
              </a:spcBef>
              <a:spcAft>
                <a:spcPts val="0"/>
              </a:spcAft>
              <a:buNone/>
            </a:pPr>
            <a:r>
              <a:rPr lang="en-US" altLang="zh-CN" sz="1600" dirty="0"/>
              <a:t>	&lt;/body&gt;</a:t>
            </a:r>
            <a:endParaRPr lang="zh-CN" altLang="zh-CN" sz="1600" dirty="0"/>
          </a:p>
          <a:p>
            <a:pPr fontAlgn="auto">
              <a:lnSpc>
                <a:spcPct val="100000"/>
              </a:lnSpc>
              <a:spcBef>
                <a:spcPts val="0"/>
              </a:spcBef>
              <a:spcAft>
                <a:spcPts val="0"/>
              </a:spcAft>
              <a:buNone/>
            </a:pPr>
            <a:r>
              <a:rPr lang="en-US" altLang="zh-CN" sz="1600" dirty="0"/>
              <a:t>&lt;/html&gt;</a:t>
            </a:r>
            <a:endParaRPr lang="zh-CN" altLang="zh-CN" sz="1600" dirty="0"/>
          </a:p>
          <a:p>
            <a:pPr fontAlgn="auto">
              <a:lnSpc>
                <a:spcPct val="100000"/>
              </a:lnSpc>
              <a:spcBef>
                <a:spcPts val="0"/>
              </a:spcBef>
              <a:spcAft>
                <a:spcPts val="0"/>
              </a:spcAft>
              <a:buNone/>
            </a:pPr>
            <a:endParaRPr lang="zh-CN" altLang="zh-CN" sz="1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转换</a:t>
            </a:r>
            <a:r>
              <a:rPr lang="en-US" altLang="zh-CN" dirty="0"/>
              <a:t>transform </a:t>
            </a:r>
            <a:r>
              <a:rPr lang="zh-CN" altLang="en-US" dirty="0"/>
              <a:t>属性</a:t>
            </a:r>
            <a:endParaRPr lang="zh-CN" altLang="en-US" dirty="0"/>
          </a:p>
        </p:txBody>
      </p:sp>
      <p:sp>
        <p:nvSpPr>
          <p:cNvPr id="3" name="内容占位符 2"/>
          <p:cNvSpPr>
            <a:spLocks noGrp="1"/>
          </p:cNvSpPr>
          <p:nvPr>
            <p:ph idx="1"/>
          </p:nvPr>
        </p:nvSpPr>
        <p:spPr>
          <a:xfrm>
            <a:off x="502285" y="1524001"/>
            <a:ext cx="8509000" cy="3810000"/>
          </a:xfrm>
        </p:spPr>
        <p:txBody>
          <a:bodyPr>
            <a:normAutofit fontScale="90000" lnSpcReduction="10000"/>
          </a:bodyPr>
          <a:lstStyle/>
          <a:p>
            <a:pPr>
              <a:spcBef>
                <a:spcPts val="0"/>
              </a:spcBef>
              <a:spcAft>
                <a:spcPts val="0"/>
              </a:spcAft>
              <a:buNone/>
            </a:pPr>
            <a:r>
              <a:rPr lang="en-US" altLang="zh-CN" sz="2000" b="1" dirty="0">
                <a:solidFill>
                  <a:schemeClr val="tx1">
                    <a:lumMod val="85000"/>
                    <a:lumOff val="15000"/>
                  </a:schemeClr>
                </a:solidFill>
              </a:rPr>
              <a:t>2</a:t>
            </a:r>
            <a:r>
              <a:rPr lang="zh-CN" altLang="en-US" sz="2000" b="1" dirty="0">
                <a:solidFill>
                  <a:schemeClr val="tx1">
                    <a:lumMod val="85000"/>
                    <a:lumOff val="15000"/>
                  </a:schemeClr>
                </a:solidFill>
              </a:rPr>
              <a:t>．</a:t>
            </a:r>
            <a:r>
              <a:rPr lang="en-US" altLang="zh-CN" sz="2000" b="1" dirty="0">
                <a:solidFill>
                  <a:schemeClr val="tx1">
                    <a:lumMod val="85000"/>
                    <a:lumOff val="15000"/>
                  </a:schemeClr>
                </a:solidFill>
              </a:rPr>
              <a:t>CSS3 3D </a:t>
            </a:r>
            <a:r>
              <a:rPr lang="zh-CN" altLang="en-US" sz="2000" b="1" dirty="0">
                <a:solidFill>
                  <a:schemeClr val="tx1">
                    <a:lumMod val="85000"/>
                    <a:lumOff val="15000"/>
                  </a:schemeClr>
                </a:solidFill>
              </a:rPr>
              <a:t>转换</a:t>
            </a:r>
            <a:endParaRPr lang="zh-CN" altLang="en-US" sz="2000" b="1" dirty="0">
              <a:solidFill>
                <a:schemeClr val="tx1">
                  <a:lumMod val="85000"/>
                  <a:lumOff val="15000"/>
                </a:schemeClr>
              </a:solidFill>
            </a:endParaRPr>
          </a:p>
          <a:p>
            <a:pPr marL="0" indent="0">
              <a:spcBef>
                <a:spcPts val="0"/>
              </a:spcBef>
              <a:spcAft>
                <a:spcPts val="0"/>
              </a:spcAft>
              <a:buNone/>
            </a:pPr>
            <a:r>
              <a:rPr lang="en-US" altLang="zh-CN" sz="2000" dirty="0" smtClean="0">
                <a:solidFill>
                  <a:schemeClr val="tx1">
                    <a:lumMod val="85000"/>
                    <a:lumOff val="15000"/>
                  </a:schemeClr>
                </a:solidFill>
              </a:rPr>
              <a:t>       CSS3 </a:t>
            </a:r>
            <a:r>
              <a:rPr lang="zh-CN" altLang="en-US" sz="2000" dirty="0">
                <a:solidFill>
                  <a:schemeClr val="tx1">
                    <a:lumMod val="85000"/>
                    <a:lumOff val="15000"/>
                  </a:schemeClr>
                </a:solidFill>
              </a:rPr>
              <a:t>可以使用</a:t>
            </a:r>
            <a:r>
              <a:rPr lang="en-US" altLang="zh-CN" sz="2000" dirty="0">
                <a:solidFill>
                  <a:schemeClr val="tx1">
                    <a:lumMod val="85000"/>
                    <a:lumOff val="15000"/>
                  </a:schemeClr>
                </a:solidFill>
              </a:rPr>
              <a:t>3D </a:t>
            </a:r>
            <a:r>
              <a:rPr lang="zh-CN" altLang="en-US" sz="2000" dirty="0">
                <a:solidFill>
                  <a:schemeClr val="tx1">
                    <a:lumMod val="85000"/>
                    <a:lumOff val="15000"/>
                  </a:schemeClr>
                </a:solidFill>
              </a:rPr>
              <a:t>转换来对元素进行格式化。常用的</a:t>
            </a:r>
            <a:r>
              <a:rPr lang="en-US" altLang="zh-CN" sz="2000" dirty="0">
                <a:solidFill>
                  <a:schemeClr val="tx1">
                    <a:lumMod val="85000"/>
                    <a:lumOff val="15000"/>
                  </a:schemeClr>
                </a:solidFill>
              </a:rPr>
              <a:t>3D </a:t>
            </a:r>
            <a:r>
              <a:rPr lang="zh-CN" altLang="en-US" sz="2000" dirty="0">
                <a:solidFill>
                  <a:schemeClr val="tx1">
                    <a:lumMod val="85000"/>
                    <a:lumOff val="15000"/>
                  </a:schemeClr>
                </a:solidFill>
              </a:rPr>
              <a:t>转换方法有</a:t>
            </a:r>
            <a:r>
              <a:rPr lang="en-US" altLang="zh-CN" sz="2000" dirty="0">
                <a:solidFill>
                  <a:schemeClr val="tx1">
                    <a:lumMod val="85000"/>
                    <a:lumOff val="15000"/>
                  </a:schemeClr>
                </a:solidFill>
              </a:rPr>
              <a:t>rotateX()</a:t>
            </a:r>
            <a:r>
              <a:rPr lang="zh-CN" altLang="en-US" sz="2000" dirty="0" smtClean="0">
                <a:solidFill>
                  <a:schemeClr val="tx1">
                    <a:lumMod val="85000"/>
                    <a:lumOff val="15000"/>
                  </a:schemeClr>
                </a:solidFill>
              </a:rPr>
              <a:t>、</a:t>
            </a:r>
            <a:r>
              <a:rPr lang="en-US" altLang="zh-CN" sz="2000" dirty="0" err="1" smtClean="0">
                <a:solidFill>
                  <a:schemeClr val="tx1">
                    <a:lumMod val="85000"/>
                    <a:lumOff val="15000"/>
                  </a:schemeClr>
                </a:solidFill>
              </a:rPr>
              <a:t>rotateY</a:t>
            </a:r>
            <a:r>
              <a:rPr lang="en-US" altLang="zh-CN" sz="2000" dirty="0">
                <a:solidFill>
                  <a:schemeClr val="tx1">
                    <a:lumMod val="85000"/>
                    <a:lumOff val="15000"/>
                  </a:schemeClr>
                </a:solidFill>
              </a:rPr>
              <a:t>()</a:t>
            </a:r>
            <a:r>
              <a:rPr lang="zh-CN" altLang="en-US" sz="2000" dirty="0">
                <a:solidFill>
                  <a:schemeClr val="tx1">
                    <a:lumMod val="85000"/>
                    <a:lumOff val="15000"/>
                  </a:schemeClr>
                </a:solidFill>
              </a:rPr>
              <a:t>。</a:t>
            </a:r>
            <a:endParaRPr lang="zh-CN" altLang="en-US" sz="2000" dirty="0">
              <a:solidFill>
                <a:schemeClr val="tx1">
                  <a:lumMod val="85000"/>
                  <a:lumOff val="15000"/>
                </a:schemeClr>
              </a:solidFill>
            </a:endParaRPr>
          </a:p>
          <a:p>
            <a:pPr>
              <a:spcBef>
                <a:spcPts val="0"/>
              </a:spcBef>
              <a:spcAft>
                <a:spcPts val="0"/>
              </a:spcAft>
            </a:pPr>
            <a:r>
              <a:rPr lang="en-US" altLang="zh-CN" sz="2000" dirty="0" smtClean="0">
                <a:solidFill>
                  <a:schemeClr val="tx1">
                    <a:lumMod val="85000"/>
                    <a:lumOff val="15000"/>
                  </a:schemeClr>
                </a:solidFill>
              </a:rPr>
              <a:t> </a:t>
            </a:r>
            <a:r>
              <a:rPr lang="zh-CN" altLang="en-US" sz="2000" dirty="0">
                <a:solidFill>
                  <a:schemeClr val="tx1">
                    <a:lumMod val="85000"/>
                    <a:lumOff val="15000"/>
                  </a:schemeClr>
                </a:solidFill>
              </a:rPr>
              <a:t>旋转</a:t>
            </a:r>
            <a:r>
              <a:rPr lang="en-US" altLang="zh-CN" sz="2000" dirty="0">
                <a:solidFill>
                  <a:schemeClr val="tx1">
                    <a:lumMod val="85000"/>
                    <a:lumOff val="15000"/>
                  </a:schemeClr>
                </a:solidFill>
              </a:rPr>
              <a:t>rotateX()</a:t>
            </a:r>
            <a:r>
              <a:rPr lang="zh-CN" altLang="en-US" sz="2000" dirty="0">
                <a:solidFill>
                  <a:schemeClr val="tx1">
                    <a:lumMod val="85000"/>
                    <a:lumOff val="15000"/>
                  </a:schemeClr>
                </a:solidFill>
              </a:rPr>
              <a:t>方法。</a:t>
            </a:r>
            <a:endParaRPr lang="zh-CN" altLang="en-US" sz="2000" dirty="0">
              <a:solidFill>
                <a:schemeClr val="tx1">
                  <a:lumMod val="85000"/>
                  <a:lumOff val="15000"/>
                </a:schemeClr>
              </a:solidFill>
            </a:endParaRPr>
          </a:p>
          <a:p>
            <a:pPr>
              <a:spcBef>
                <a:spcPts val="0"/>
              </a:spcBef>
              <a:spcAft>
                <a:spcPts val="0"/>
              </a:spcAft>
              <a:buNone/>
            </a:pPr>
            <a:r>
              <a:rPr lang="zh-CN" altLang="en-US" sz="2000" dirty="0" smtClean="0">
                <a:solidFill>
                  <a:schemeClr val="tx1">
                    <a:lumMod val="85000"/>
                    <a:lumOff val="15000"/>
                  </a:schemeClr>
                </a:solidFill>
              </a:rPr>
              <a:t>       通</a:t>
            </a:r>
            <a:r>
              <a:rPr lang="zh-CN" altLang="en-US" sz="2000" dirty="0">
                <a:solidFill>
                  <a:schemeClr val="tx1">
                    <a:lumMod val="85000"/>
                    <a:lumOff val="15000"/>
                  </a:schemeClr>
                </a:solidFill>
              </a:rPr>
              <a:t>过</a:t>
            </a:r>
            <a:r>
              <a:rPr lang="en-US" altLang="zh-CN" sz="2000" dirty="0">
                <a:solidFill>
                  <a:schemeClr val="tx1">
                    <a:lumMod val="85000"/>
                    <a:lumOff val="15000"/>
                  </a:schemeClr>
                </a:solidFill>
              </a:rPr>
              <a:t>rotateX()</a:t>
            </a:r>
            <a:r>
              <a:rPr lang="zh-CN" altLang="en-US" sz="2000" dirty="0">
                <a:solidFill>
                  <a:schemeClr val="tx1">
                    <a:lumMod val="85000"/>
                    <a:lumOff val="15000"/>
                  </a:schemeClr>
                </a:solidFill>
              </a:rPr>
              <a:t>方法，元素围绕其</a:t>
            </a:r>
            <a:r>
              <a:rPr lang="en-US" altLang="zh-CN" sz="2000" dirty="0">
                <a:solidFill>
                  <a:schemeClr val="tx1">
                    <a:lumMod val="85000"/>
                    <a:lumOff val="15000"/>
                  </a:schemeClr>
                </a:solidFill>
              </a:rPr>
              <a:t>X </a:t>
            </a:r>
            <a:r>
              <a:rPr lang="zh-CN" altLang="en-US" sz="2000" dirty="0">
                <a:solidFill>
                  <a:schemeClr val="tx1">
                    <a:lumMod val="85000"/>
                    <a:lumOff val="15000"/>
                  </a:schemeClr>
                </a:solidFill>
              </a:rPr>
              <a:t>轴以给定的度数进行旋转。</a:t>
            </a:r>
            <a:endParaRPr lang="zh-CN" altLang="en-US" sz="2000" dirty="0">
              <a:solidFill>
                <a:schemeClr val="tx1">
                  <a:lumMod val="85000"/>
                  <a:lumOff val="15000"/>
                </a:schemeClr>
              </a:solidFill>
            </a:endParaRPr>
          </a:p>
          <a:p>
            <a:pPr>
              <a:spcBef>
                <a:spcPts val="0"/>
              </a:spcBef>
              <a:spcAft>
                <a:spcPts val="0"/>
              </a:spcAft>
            </a:pPr>
            <a:r>
              <a:rPr lang="zh-CN" altLang="en-US" sz="2000" dirty="0" smtClean="0">
                <a:solidFill>
                  <a:schemeClr val="tx1">
                    <a:lumMod val="85000"/>
                    <a:lumOff val="15000"/>
                  </a:schemeClr>
                </a:solidFill>
              </a:rPr>
              <a:t>旋</a:t>
            </a:r>
            <a:r>
              <a:rPr lang="zh-CN" altLang="en-US" sz="2000" dirty="0">
                <a:solidFill>
                  <a:schemeClr val="tx1">
                    <a:lumMod val="85000"/>
                    <a:lumOff val="15000"/>
                  </a:schemeClr>
                </a:solidFill>
              </a:rPr>
              <a:t>转</a:t>
            </a:r>
            <a:r>
              <a:rPr lang="en-US" altLang="zh-CN" sz="2000" dirty="0">
                <a:solidFill>
                  <a:schemeClr val="tx1">
                    <a:lumMod val="85000"/>
                    <a:lumOff val="15000"/>
                  </a:schemeClr>
                </a:solidFill>
              </a:rPr>
              <a:t>rotateY()</a:t>
            </a:r>
            <a:r>
              <a:rPr lang="zh-CN" altLang="en-US" sz="2000" dirty="0">
                <a:solidFill>
                  <a:schemeClr val="tx1">
                    <a:lumMod val="85000"/>
                    <a:lumOff val="15000"/>
                  </a:schemeClr>
                </a:solidFill>
              </a:rPr>
              <a:t>方法。</a:t>
            </a:r>
            <a:endParaRPr lang="zh-CN" altLang="en-US" sz="2000" dirty="0">
              <a:solidFill>
                <a:schemeClr val="tx1">
                  <a:lumMod val="85000"/>
                  <a:lumOff val="15000"/>
                </a:schemeClr>
              </a:solidFill>
            </a:endParaRPr>
          </a:p>
          <a:p>
            <a:pPr>
              <a:spcBef>
                <a:spcPts val="0"/>
              </a:spcBef>
              <a:spcAft>
                <a:spcPts val="0"/>
              </a:spcAft>
              <a:buNone/>
            </a:pPr>
            <a:r>
              <a:rPr lang="zh-CN" altLang="en-US" sz="2000" dirty="0" smtClean="0">
                <a:solidFill>
                  <a:schemeClr val="tx1">
                    <a:lumMod val="85000"/>
                    <a:lumOff val="15000"/>
                  </a:schemeClr>
                </a:solidFill>
              </a:rPr>
              <a:t>       通</a:t>
            </a:r>
            <a:r>
              <a:rPr lang="zh-CN" altLang="en-US" sz="2000" dirty="0">
                <a:solidFill>
                  <a:schemeClr val="tx1">
                    <a:lumMod val="85000"/>
                    <a:lumOff val="15000"/>
                  </a:schemeClr>
                </a:solidFill>
              </a:rPr>
              <a:t>过</a:t>
            </a:r>
            <a:r>
              <a:rPr lang="en-US" altLang="zh-CN" sz="2000" dirty="0">
                <a:solidFill>
                  <a:schemeClr val="tx1">
                    <a:lumMod val="85000"/>
                    <a:lumOff val="15000"/>
                  </a:schemeClr>
                </a:solidFill>
              </a:rPr>
              <a:t>rotateY()</a:t>
            </a:r>
            <a:r>
              <a:rPr lang="zh-CN" altLang="en-US" sz="2000" dirty="0">
                <a:solidFill>
                  <a:schemeClr val="tx1">
                    <a:lumMod val="85000"/>
                    <a:lumOff val="15000"/>
                  </a:schemeClr>
                </a:solidFill>
              </a:rPr>
              <a:t>方法，元素围绕其</a:t>
            </a:r>
            <a:r>
              <a:rPr lang="en-US" altLang="zh-CN" sz="2000" dirty="0">
                <a:solidFill>
                  <a:schemeClr val="tx1">
                    <a:lumMod val="85000"/>
                    <a:lumOff val="15000"/>
                  </a:schemeClr>
                </a:solidFill>
              </a:rPr>
              <a:t>Y </a:t>
            </a:r>
            <a:r>
              <a:rPr lang="zh-CN" altLang="en-US" sz="2000" dirty="0">
                <a:solidFill>
                  <a:schemeClr val="tx1">
                    <a:lumMod val="85000"/>
                    <a:lumOff val="15000"/>
                  </a:schemeClr>
                </a:solidFill>
              </a:rPr>
              <a:t>轴以给定的度数进行旋转。</a:t>
            </a:r>
            <a:endParaRPr lang="zh-CN" altLang="en-US" sz="2000" dirty="0">
              <a:solidFill>
                <a:schemeClr val="tx1">
                  <a:lumMod val="85000"/>
                  <a:lumOff val="15000"/>
                </a:schemeClr>
              </a:solidFill>
            </a:endParaRPr>
          </a:p>
          <a:p>
            <a:pPr indent="358775">
              <a:spcBef>
                <a:spcPts val="0"/>
              </a:spcBef>
              <a:spcAft>
                <a:spcPts val="0"/>
              </a:spcAft>
              <a:buNone/>
            </a:pPr>
            <a:r>
              <a:rPr lang="en-US" altLang="zh-CN" sz="1800" dirty="0">
                <a:solidFill>
                  <a:schemeClr val="tx1">
                    <a:lumMod val="85000"/>
                    <a:lumOff val="15000"/>
                  </a:schemeClr>
                </a:solidFill>
              </a:rPr>
              <a:t>transform: rotateX(angle); /* X</a:t>
            </a:r>
            <a:r>
              <a:rPr lang="zh-CN" altLang="en-US" sz="1800" dirty="0">
                <a:solidFill>
                  <a:schemeClr val="tx1">
                    <a:lumMod val="85000"/>
                    <a:lumOff val="15000"/>
                  </a:schemeClr>
                </a:solidFill>
              </a:rPr>
              <a:t>轴方向旋转一定角度 *</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a:p>
            <a:pPr indent="358775">
              <a:spcBef>
                <a:spcPts val="0"/>
              </a:spcBef>
              <a:spcAft>
                <a:spcPts val="0"/>
              </a:spcAft>
              <a:buNone/>
            </a:pPr>
            <a:r>
              <a:rPr lang="en-US" altLang="zh-CN" sz="1800" dirty="0">
                <a:solidFill>
                  <a:schemeClr val="tx1">
                    <a:lumMod val="85000"/>
                    <a:lumOff val="15000"/>
                  </a:schemeClr>
                </a:solidFill>
              </a:rPr>
              <a:t>transform: rotateY(angle); /* Y</a:t>
            </a:r>
            <a:r>
              <a:rPr lang="zh-CN" altLang="en-US" sz="1800" dirty="0">
                <a:solidFill>
                  <a:schemeClr val="tx1">
                    <a:lumMod val="85000"/>
                    <a:lumOff val="15000"/>
                  </a:schemeClr>
                </a:solidFill>
              </a:rPr>
              <a:t>轴方向旋转一定角度 *</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a:p>
            <a:pPr indent="358775">
              <a:spcBef>
                <a:spcPts val="0"/>
              </a:spcBef>
              <a:spcAft>
                <a:spcPts val="0"/>
              </a:spcAft>
              <a:buNone/>
            </a:pPr>
            <a:r>
              <a:rPr lang="en-US" altLang="zh-CN" sz="1800" dirty="0">
                <a:solidFill>
                  <a:schemeClr val="tx1">
                    <a:lumMod val="85000"/>
                    <a:lumOff val="15000"/>
                  </a:schemeClr>
                </a:solidFill>
              </a:rPr>
              <a:t>#div1{transform:rotateX(120deg);}</a:t>
            </a:r>
            <a:endParaRPr lang="en-US" altLang="zh-CN" sz="1800" dirty="0">
              <a:solidFill>
                <a:schemeClr val="tx1">
                  <a:lumMod val="85000"/>
                  <a:lumOff val="15000"/>
                </a:schemeClr>
              </a:solidFill>
            </a:endParaRPr>
          </a:p>
          <a:p>
            <a:pPr indent="358775">
              <a:spcBef>
                <a:spcPts val="0"/>
              </a:spcBef>
              <a:spcAft>
                <a:spcPts val="0"/>
              </a:spcAft>
              <a:buNone/>
            </a:pPr>
            <a:r>
              <a:rPr lang="en-US" altLang="zh-CN" sz="1800" dirty="0">
                <a:solidFill>
                  <a:schemeClr val="tx1">
                    <a:lumMod val="85000"/>
                    <a:lumOff val="15000"/>
                  </a:schemeClr>
                </a:solidFill>
              </a:rPr>
              <a:t>#div2{transform:rotateY(120deg);margin:10px auto;}</a:t>
            </a:r>
            <a:endParaRPr lang="en-US" altLang="zh-CN" sz="1800" dirty="0">
              <a:solidFill>
                <a:schemeClr val="tx1">
                  <a:lumMod val="85000"/>
                  <a:lumOff val="15000"/>
                </a:schemeClr>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3D </a:t>
            </a:r>
            <a:r>
              <a:rPr lang="zh-CN" altLang="en-US" dirty="0"/>
              <a:t>旋转的应</a:t>
            </a:r>
            <a:r>
              <a:rPr lang="zh-CN" altLang="en-US" dirty="0" smtClean="0"/>
              <a:t>用</a:t>
            </a:r>
            <a:endParaRPr lang="zh-CN" altLang="en-US" dirty="0"/>
          </a:p>
        </p:txBody>
      </p:sp>
      <p:sp>
        <p:nvSpPr>
          <p:cNvPr id="3" name="内容占位符 2"/>
          <p:cNvSpPr>
            <a:spLocks noGrp="1"/>
          </p:cNvSpPr>
          <p:nvPr>
            <p:ph idx="1"/>
          </p:nvPr>
        </p:nvSpPr>
        <p:spPr>
          <a:xfrm>
            <a:off x="389255" y="1228725"/>
            <a:ext cx="8252460" cy="5067300"/>
          </a:xfrm>
        </p:spPr>
        <p:txBody>
          <a:bodyPr>
            <a:normAutofit/>
          </a:bodyPr>
          <a:lstStyle/>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&lt;style type="text/</a:t>
            </a:r>
            <a:r>
              <a:rPr lang="en-US" altLang="zh-CN" sz="1400" dirty="0" err="1">
                <a:latin typeface="Verdana" panose="020B0604030504040204" pitchFamily="34" charset="0"/>
                <a:ea typeface="Verdana" panose="020B0604030504040204" pitchFamily="34" charset="0"/>
                <a:cs typeface="Verdana" panose="020B0604030504040204" pitchFamily="34" charset="0"/>
              </a:rPr>
              <a:t>css</a:t>
            </a:r>
            <a:r>
              <a:rPr lang="en-US" altLang="zh-CN" sz="1400" dirty="0">
                <a:latin typeface="Verdana" panose="020B0604030504040204" pitchFamily="34" charset="0"/>
                <a:ea typeface="Verdana" panose="020B0604030504040204" pitchFamily="34" charset="0"/>
                <a:cs typeface="Verdana" panose="020B0604030504040204" pitchFamily="34" charset="0"/>
              </a:rPr>
              <a:t>"&gt;	</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indent="84455">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div{width:150px;height:80px;background:#dadada;border:1px solid #00cc66;	}</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indent="84455">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#div1{</a:t>
            </a:r>
            <a:r>
              <a:rPr lang="en-US" altLang="zh-CN" sz="1400" dirty="0" err="1">
                <a:latin typeface="Verdana" panose="020B0604030504040204" pitchFamily="34" charset="0"/>
                <a:ea typeface="Verdana" panose="020B0604030504040204" pitchFamily="34" charset="0"/>
                <a:cs typeface="Verdana" panose="020B0604030504040204" pitchFamily="34" charset="0"/>
              </a:rPr>
              <a:t>transform:rotateX</a:t>
            </a:r>
            <a:r>
              <a:rPr lang="en-US" altLang="zh-CN" sz="1400" dirty="0">
                <a:latin typeface="Verdana" panose="020B0604030504040204" pitchFamily="34" charset="0"/>
                <a:ea typeface="Verdana" panose="020B0604030504040204" pitchFamily="34" charset="0"/>
                <a:cs typeface="Verdana" panose="020B0604030504040204" pitchFamily="34" charset="0"/>
              </a:rPr>
              <a:t>(120deg);}</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indent="84455">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#div2{</a:t>
            </a:r>
            <a:r>
              <a:rPr lang="en-US" altLang="zh-CN" sz="1400" dirty="0" err="1">
                <a:latin typeface="Verdana" panose="020B0604030504040204" pitchFamily="34" charset="0"/>
                <a:ea typeface="Verdana" panose="020B0604030504040204" pitchFamily="34" charset="0"/>
                <a:cs typeface="Verdana" panose="020B0604030504040204" pitchFamily="34" charset="0"/>
              </a:rPr>
              <a:t>transform:rotateY</a:t>
            </a:r>
            <a:r>
              <a:rPr lang="en-US" altLang="zh-CN" sz="1400" dirty="0">
                <a:latin typeface="Verdana" panose="020B0604030504040204" pitchFamily="34" charset="0"/>
                <a:ea typeface="Verdana" panose="020B0604030504040204" pitchFamily="34" charset="0"/>
                <a:cs typeface="Verdana" panose="020B0604030504040204" pitchFamily="34" charset="0"/>
              </a:rPr>
              <a:t>(120deg);margin:10px auto;}</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indent="84455">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td{text-</a:t>
            </a:r>
            <a:r>
              <a:rPr lang="en-US" altLang="zh-CN" sz="1400" dirty="0" err="1">
                <a:latin typeface="Verdana" panose="020B0604030504040204" pitchFamily="34" charset="0"/>
                <a:ea typeface="Verdana" panose="020B0604030504040204" pitchFamily="34" charset="0"/>
                <a:cs typeface="Verdana" panose="020B0604030504040204" pitchFamily="34" charset="0"/>
              </a:rPr>
              <a:t>align:left;vertical-align:top</a:t>
            </a:r>
            <a:r>
              <a:rPr lang="en-US" altLang="zh-CN" sz="1400" dirty="0">
                <a:latin typeface="Verdana" panose="020B0604030504040204" pitchFamily="34" charset="0"/>
                <a:ea typeface="Verdana" panose="020B0604030504040204" pitchFamily="34" charset="0"/>
                <a:cs typeface="Verdana" panose="020B0604030504040204" pitchFamily="34" charset="0"/>
              </a:rPr>
              <a: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&lt;/style&gt;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&lt;body&gt;			</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&lt;table border="1px" align="center" width="450px" height="200px"&gt;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a:t>
            </a:r>
            <a:r>
              <a:rPr lang="en-US" altLang="zh-CN" sz="1400" dirty="0" err="1">
                <a:latin typeface="Verdana" panose="020B0604030504040204" pitchFamily="34" charset="0"/>
                <a:ea typeface="Verdana" panose="020B0604030504040204" pitchFamily="34" charset="0"/>
                <a:cs typeface="Verdana" panose="020B0604030504040204" pitchFamily="34" charset="0"/>
              </a:rPr>
              <a:t>tr</a:t>
            </a:r>
            <a:r>
              <a:rPr lang="en-US" altLang="zh-CN" sz="1400" dirty="0">
                <a:latin typeface="Verdana" panose="020B0604030504040204" pitchFamily="34" charset="0"/>
                <a:ea typeface="Verdana" panose="020B0604030504040204" pitchFamily="34" charset="0"/>
                <a:cs typeface="Verdana" panose="020B0604030504040204" pitchFamily="34" charset="0"/>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&lt;td</a:t>
            </a:r>
            <a:r>
              <a:rPr lang="en-US" altLang="zh-CN" sz="1400" dirty="0" smtClean="0">
                <a:latin typeface="Verdana" panose="020B0604030504040204" pitchFamily="34" charset="0"/>
                <a:ea typeface="Verdana" panose="020B0604030504040204" pitchFamily="34" charset="0"/>
                <a:cs typeface="Verdana" panose="020B0604030504040204" pitchFamily="34" charset="0"/>
              </a:rPr>
              <a:t>&gt;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&lt;div id="" class</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p&gt;</a:t>
            </a:r>
            <a:r>
              <a:rPr lang="zh-CN" altLang="en-US" sz="1400" dirty="0">
                <a:latin typeface="Verdana" panose="020B0604030504040204" pitchFamily="34" charset="0"/>
                <a:cs typeface="Verdana" panose="020B0604030504040204" pitchFamily="34" charset="0"/>
                <a:sym typeface="+mn-ea"/>
              </a:rPr>
              <a:t>这是原</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div&lt;/p</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&lt;div id="div1" class</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p&gt;</a:t>
            </a:r>
            <a:r>
              <a:rPr lang="zh-CN" altLang="en-US" sz="1400" dirty="0">
                <a:latin typeface="Verdana" panose="020B0604030504040204" pitchFamily="34" charset="0"/>
                <a:cs typeface="Verdana" panose="020B0604030504040204" pitchFamily="34" charset="0"/>
                <a:sym typeface="+mn-ea"/>
              </a:rPr>
              <a:t>沿</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X</a:t>
            </a:r>
            <a:r>
              <a:rPr lang="zh-CN" altLang="en-US" sz="1400" dirty="0">
                <a:latin typeface="Verdana" panose="020B0604030504040204" pitchFamily="34" charset="0"/>
                <a:cs typeface="Verdana" panose="020B0604030504040204" pitchFamily="34" charset="0"/>
                <a:sym typeface="+mn-ea"/>
              </a:rPr>
              <a:t>轴旋转这个</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div&lt;/p</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div&gt;&lt;/td&gt;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&lt;td&gt;</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 id="" class</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p&gt;</a:t>
            </a:r>
            <a:r>
              <a:rPr lang="zh-CN" altLang="en-US" sz="1400" dirty="0">
                <a:latin typeface="Verdana" panose="020B0604030504040204" pitchFamily="34" charset="0"/>
                <a:cs typeface="Verdana" panose="020B0604030504040204" pitchFamily="34" charset="0"/>
                <a:sym typeface="+mn-ea"/>
              </a:rPr>
              <a:t>这是原</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div&lt;/p</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 id="div2" class</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p&gt;</a:t>
            </a:r>
            <a:r>
              <a:rPr lang="zh-CN" altLang="en-US" sz="1400" dirty="0">
                <a:latin typeface="Verdana" panose="020B0604030504040204" pitchFamily="34" charset="0"/>
                <a:cs typeface="Verdana" panose="020B0604030504040204" pitchFamily="34" charset="0"/>
                <a:sym typeface="+mn-ea"/>
              </a:rPr>
              <a:t>沿</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Y</a:t>
            </a:r>
            <a:r>
              <a:rPr lang="zh-CN" altLang="en-US" sz="1400" dirty="0">
                <a:latin typeface="Verdana" panose="020B0604030504040204" pitchFamily="34" charset="0"/>
                <a:cs typeface="Verdana" panose="020B0604030504040204" pitchFamily="34" charset="0"/>
                <a:sym typeface="+mn-ea"/>
              </a:rPr>
              <a:t>轴旋转这个</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div&lt;/p&gt;&lt;/div&gt;&lt;/td&gt;		</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err="1">
                <a:latin typeface="Verdana" panose="020B0604030504040204" pitchFamily="34" charset="0"/>
                <a:ea typeface="Verdana" panose="020B0604030504040204" pitchFamily="34" charset="0"/>
                <a:cs typeface="Verdana" panose="020B0604030504040204" pitchFamily="34" charset="0"/>
                <a:sym typeface="+mn-ea"/>
              </a:rPr>
              <a:t>tr</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&lt;/table&gt;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en-US" altLang="zh-CN" sz="1400" dirty="0">
              <a:latin typeface="Verdana" panose="020B0604030504040204" pitchFamily="34" charset="0"/>
              <a:ea typeface="Verdana" panose="020B0604030504040204" pitchFamily="34" charset="0"/>
              <a:cs typeface="Verdana" panose="020B0604030504040204" pitchFamily="34" charset="0"/>
            </a:endParaRPr>
          </a:p>
        </p:txBody>
      </p:sp>
      <p:pic>
        <p:nvPicPr>
          <p:cNvPr id="58370" name="Picture 2"/>
          <p:cNvPicPr>
            <a:picLocks noChangeAspect="1" noChangeArrowheads="1"/>
          </p:cNvPicPr>
          <p:nvPr/>
        </p:nvPicPr>
        <p:blipFill>
          <a:blip r:embed="rId1" cstate="print"/>
          <a:srcRect t="31152"/>
          <a:stretch>
            <a:fillRect/>
          </a:stretch>
        </p:blipFill>
        <p:spPr bwMode="auto">
          <a:xfrm>
            <a:off x="2085975" y="4105275"/>
            <a:ext cx="4447540" cy="255397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zh-CN" dirty="0"/>
              <a:t>CSS3 </a:t>
            </a:r>
            <a:r>
              <a:rPr lang="zh-CN" altLang="en-US" dirty="0"/>
              <a:t>过渡</a:t>
            </a:r>
            <a:r>
              <a:rPr lang="en-US" altLang="zh-CN" dirty="0"/>
              <a:t>transition </a:t>
            </a:r>
            <a:r>
              <a:rPr lang="zh-CN" altLang="en-US" dirty="0"/>
              <a:t>属性</a:t>
            </a:r>
            <a:endParaRPr lang="zh-CN" altLang="en-US" dirty="0"/>
          </a:p>
        </p:txBody>
      </p:sp>
      <p:sp>
        <p:nvSpPr>
          <p:cNvPr id="133123" name="Rectangle 3"/>
          <p:cNvSpPr>
            <a:spLocks noGrp="1" noChangeArrowheads="1"/>
          </p:cNvSpPr>
          <p:nvPr>
            <p:ph idx="1"/>
          </p:nvPr>
        </p:nvSpPr>
        <p:spPr>
          <a:xfrm>
            <a:off x="533400" y="1495425"/>
            <a:ext cx="8534400" cy="914400"/>
          </a:xfrm>
        </p:spPr>
        <p:txBody>
          <a:bodyPr/>
          <a:lstStyle/>
          <a:p>
            <a:r>
              <a:rPr lang="en-US" altLang="zh-CN" sz="2000" dirty="0">
                <a:solidFill>
                  <a:schemeClr val="tx1">
                    <a:lumMod val="85000"/>
                    <a:lumOff val="15000"/>
                  </a:schemeClr>
                </a:solidFill>
              </a:rPr>
              <a:t>transition </a:t>
            </a:r>
            <a:r>
              <a:rPr lang="zh-CN" altLang="en-US" sz="2000" dirty="0">
                <a:solidFill>
                  <a:schemeClr val="tx1">
                    <a:lumMod val="85000"/>
                    <a:lumOff val="15000"/>
                  </a:schemeClr>
                </a:solidFill>
              </a:rPr>
              <a:t>属性是一个复合属性，它有四个过渡属</a:t>
            </a:r>
            <a:r>
              <a:rPr lang="zh-CN" altLang="en-US" sz="2000" dirty="0" smtClean="0">
                <a:solidFill>
                  <a:schemeClr val="tx1">
                    <a:lumMod val="85000"/>
                    <a:lumOff val="15000"/>
                  </a:schemeClr>
                </a:solidFill>
              </a:rPr>
              <a:t>性</a:t>
            </a:r>
            <a:r>
              <a:rPr lang="zh-CN" altLang="en-US" sz="2000" dirty="0">
                <a:solidFill>
                  <a:schemeClr val="tx1">
                    <a:lumMod val="85000"/>
                    <a:lumOff val="15000"/>
                  </a:schemeClr>
                </a:solidFill>
              </a:rPr>
              <a:t>。</a:t>
            </a:r>
            <a:r>
              <a:rPr lang="zh-CN" altLang="en-US" sz="2000" dirty="0" smtClean="0">
                <a:solidFill>
                  <a:schemeClr val="tx1">
                    <a:lumMod val="85000"/>
                    <a:lumOff val="15000"/>
                  </a:schemeClr>
                </a:solidFill>
              </a:rPr>
              <a:t>语</a:t>
            </a:r>
            <a:r>
              <a:rPr lang="zh-CN" altLang="en-US" sz="2000" dirty="0">
                <a:solidFill>
                  <a:schemeClr val="tx1">
                    <a:lumMod val="85000"/>
                    <a:lumOff val="15000"/>
                  </a:schemeClr>
                </a:solidFill>
              </a:rPr>
              <a:t>法如下：</a:t>
            </a:r>
            <a:endParaRPr lang="zh-CN" altLang="en-US" sz="20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transition</a:t>
            </a:r>
            <a:r>
              <a:rPr lang="en-US" altLang="zh-CN" sz="1800" dirty="0">
                <a:solidFill>
                  <a:schemeClr val="tx1">
                    <a:lumMod val="85000"/>
                    <a:lumOff val="15000"/>
                  </a:schemeClr>
                </a:solidFill>
              </a:rPr>
              <a:t>: property duration timing-function delay;</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transition</a:t>
            </a:r>
            <a:r>
              <a:rPr lang="en-US" altLang="zh-CN" sz="1800" dirty="0">
                <a:solidFill>
                  <a:schemeClr val="tx1">
                    <a:lumMod val="85000"/>
                    <a:lumOff val="15000"/>
                  </a:schemeClr>
                </a:solidFill>
              </a:rPr>
              <a:t>: width 2s; </a:t>
            </a:r>
            <a:r>
              <a:rPr lang="en-US" altLang="zh-CN" sz="1800" dirty="0" smtClean="0">
                <a:solidFill>
                  <a:schemeClr val="tx1">
                    <a:lumMod val="85000"/>
                    <a:lumOff val="15000"/>
                  </a:schemeClr>
                </a:solidFill>
              </a:rPr>
              <a:t>  /* </a:t>
            </a:r>
            <a:r>
              <a:rPr lang="zh-CN" altLang="en-US" sz="1800" dirty="0">
                <a:solidFill>
                  <a:schemeClr val="tx1">
                    <a:lumMod val="85000"/>
                    <a:lumOff val="15000"/>
                  </a:schemeClr>
                </a:solidFill>
              </a:rPr>
              <a:t>宽度上过渡</a:t>
            </a:r>
            <a:r>
              <a:rPr lang="en-US" altLang="zh-CN" sz="1800" dirty="0">
                <a:solidFill>
                  <a:schemeClr val="tx1">
                    <a:lumMod val="85000"/>
                    <a:lumOff val="15000"/>
                  </a:schemeClr>
                </a:solidFill>
              </a:rPr>
              <a:t>2s </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a typeface="宋体" panose="02010600030101010101" pitchFamily="2" charset="-122"/>
            </a:endParaRPr>
          </a:p>
        </p:txBody>
      </p:sp>
      <p:sp>
        <p:nvSpPr>
          <p:cNvPr id="24581" name="Rectangle 5"/>
          <p:cNvSpPr>
            <a:spLocks noChangeArrowheads="1"/>
          </p:cNvSpPr>
          <p:nvPr/>
        </p:nvSpPr>
        <p:spPr bwMode="auto">
          <a:xfrm>
            <a:off x="0" y="8445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4583" name="Rectangle 7"/>
          <p:cNvSpPr>
            <a:spLocks noChangeArrowheads="1"/>
          </p:cNvSpPr>
          <p:nvPr/>
        </p:nvSpPr>
        <p:spPr bwMode="auto">
          <a:xfrm>
            <a:off x="0" y="101600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3" name="表格 12"/>
          <p:cNvGraphicFramePr>
            <a:graphicFrameLocks noGrp="1"/>
          </p:cNvGraphicFramePr>
          <p:nvPr>
            <p:custDataLst>
              <p:tags r:id="rId1"/>
            </p:custDataLst>
          </p:nvPr>
        </p:nvGraphicFramePr>
        <p:xfrm>
          <a:off x="600075" y="2705099"/>
          <a:ext cx="7165975" cy="1079500"/>
        </p:xfrm>
        <a:graphic>
          <a:graphicData uri="http://schemas.openxmlformats.org/drawingml/2006/table">
            <a:tbl>
              <a:tblPr>
                <a:tableStyleId>{5DA37D80-6434-44D0-A028-1B22A696006F}</a:tableStyleId>
              </a:tblPr>
              <a:tblGrid>
                <a:gridCol w="2467610"/>
                <a:gridCol w="4698365"/>
              </a:tblGrid>
              <a:tr h="215900">
                <a:tc>
                  <a:txBody>
                    <a:bodyPr/>
                    <a:lstStyle/>
                    <a:p>
                      <a:pPr algn="ctr">
                        <a:lnSpc>
                          <a:spcPct val="100000"/>
                        </a:lnSpc>
                        <a:spcAft>
                          <a:spcPts val="0"/>
                        </a:spcAft>
                      </a:pPr>
                      <a:r>
                        <a:rPr lang="zh-CN" sz="1400" kern="100" dirty="0">
                          <a:latin typeface="微软雅黑" panose="020B0503020204020204" charset="-122"/>
                          <a:ea typeface="微软雅黑" panose="020B0503020204020204" charset="-122"/>
                        </a:rPr>
                        <a:t>值</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ctr">
                        <a:lnSpc>
                          <a:spcPct val="100000"/>
                        </a:lnSpc>
                        <a:spcAft>
                          <a:spcPts val="0"/>
                        </a:spcAft>
                      </a:pPr>
                      <a:r>
                        <a:rPr lang="zh-CN" sz="1400" kern="100" dirty="0">
                          <a:latin typeface="微软雅黑" panose="020B0503020204020204" charset="-122"/>
                          <a:ea typeface="微软雅黑" panose="020B0503020204020204" charset="-122"/>
                        </a:rPr>
                        <a:t>描述</a:t>
                      </a:r>
                      <a:endParaRPr lang="zh-CN" sz="1400" kern="100" dirty="0">
                        <a:latin typeface="微软雅黑" panose="020B0503020204020204" charset="-122"/>
                        <a:ea typeface="微软雅黑" panose="020B0503020204020204" charset="-122"/>
                      </a:endParaRPr>
                    </a:p>
                  </a:txBody>
                  <a:tcPr marL="68580" marR="68580" marT="0" marB="0" anchor="ctr"/>
                </a:tc>
              </a:tr>
              <a:tr h="215900">
                <a:tc>
                  <a:txBody>
                    <a:bodyPr/>
                    <a:lstStyle/>
                    <a:p>
                      <a:pPr algn="just">
                        <a:lnSpc>
                          <a:spcPct val="100000"/>
                        </a:lnSpc>
                        <a:spcAft>
                          <a:spcPts val="0"/>
                        </a:spcAft>
                      </a:pPr>
                      <a:r>
                        <a:rPr lang="en-US" sz="1400" kern="100" dirty="0">
                          <a:latin typeface="微软雅黑" panose="020B0503020204020204" charset="-122"/>
                          <a:ea typeface="微软雅黑" panose="020B0503020204020204" charset="-122"/>
                        </a:rPr>
                        <a:t>transition-property</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algn="just">
                        <a:lnSpc>
                          <a:spcPct val="100000"/>
                        </a:lnSpc>
                        <a:spcAft>
                          <a:spcPts val="0"/>
                        </a:spcAft>
                      </a:pPr>
                      <a:r>
                        <a:rPr lang="zh-CN" sz="1400" kern="100" dirty="0">
                          <a:latin typeface="微软雅黑" panose="020B0503020204020204" charset="-122"/>
                          <a:ea typeface="微软雅黑" panose="020B0503020204020204" charset="-122"/>
                        </a:rPr>
                        <a:t>规定设置过渡效果的</a:t>
                      </a:r>
                      <a:r>
                        <a:rPr lang="en-US" sz="1400" kern="100" dirty="0">
                          <a:latin typeface="微软雅黑" panose="020B0503020204020204" charset="-122"/>
                          <a:ea typeface="微软雅黑" panose="020B0503020204020204" charset="-122"/>
                        </a:rPr>
                        <a:t>CSS</a:t>
                      </a:r>
                      <a:r>
                        <a:rPr lang="zh-CN" sz="1400" kern="100" dirty="0">
                          <a:latin typeface="微软雅黑" panose="020B0503020204020204" charset="-122"/>
                          <a:ea typeface="微软雅黑" panose="020B0503020204020204" charset="-122"/>
                        </a:rPr>
                        <a:t>属性的名称。</a:t>
                      </a:r>
                      <a:endParaRPr lang="zh-CN" sz="1400" kern="100" dirty="0">
                        <a:latin typeface="微软雅黑" panose="020B0503020204020204" charset="-122"/>
                        <a:ea typeface="微软雅黑" panose="020B0503020204020204" charset="-122"/>
                      </a:endParaRPr>
                    </a:p>
                  </a:txBody>
                  <a:tcPr marL="68580" marR="68580" marT="0" marB="0" anchor="ctr"/>
                </a:tc>
              </a:tr>
              <a:tr h="215900">
                <a:tc>
                  <a:txBody>
                    <a:bodyPr/>
                    <a:lstStyle/>
                    <a:p>
                      <a:pPr algn="just">
                        <a:lnSpc>
                          <a:spcPct val="100000"/>
                        </a:lnSpc>
                        <a:spcAft>
                          <a:spcPts val="0"/>
                        </a:spcAft>
                      </a:pPr>
                      <a:r>
                        <a:rPr lang="en-US" sz="1400" kern="100" dirty="0">
                          <a:latin typeface="微软雅黑" panose="020B0503020204020204" charset="-122"/>
                          <a:ea typeface="微软雅黑" panose="020B0503020204020204" charset="-122"/>
                        </a:rPr>
                        <a:t>transition-duration</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algn="just">
                        <a:lnSpc>
                          <a:spcPct val="100000"/>
                        </a:lnSpc>
                        <a:spcAft>
                          <a:spcPts val="0"/>
                        </a:spcAft>
                      </a:pPr>
                      <a:r>
                        <a:rPr lang="zh-CN" sz="1400" kern="100" dirty="0">
                          <a:latin typeface="微软雅黑" panose="020B0503020204020204" charset="-122"/>
                          <a:ea typeface="微软雅黑" panose="020B0503020204020204" charset="-122"/>
                        </a:rPr>
                        <a:t>规定完成过渡效果需要多少秒或毫秒。</a:t>
                      </a:r>
                      <a:endParaRPr lang="zh-CN" sz="1400" kern="100" dirty="0">
                        <a:latin typeface="微软雅黑" panose="020B0503020204020204" charset="-122"/>
                        <a:ea typeface="微软雅黑" panose="020B0503020204020204" charset="-122"/>
                      </a:endParaRPr>
                    </a:p>
                  </a:txBody>
                  <a:tcPr marL="68580" marR="68580" marT="0" marB="0" anchor="ctr"/>
                </a:tc>
              </a:tr>
              <a:tr h="215900">
                <a:tc>
                  <a:txBody>
                    <a:bodyPr/>
                    <a:lstStyle/>
                    <a:p>
                      <a:pPr algn="just">
                        <a:lnSpc>
                          <a:spcPct val="100000"/>
                        </a:lnSpc>
                        <a:spcAft>
                          <a:spcPts val="0"/>
                        </a:spcAft>
                      </a:pPr>
                      <a:r>
                        <a:rPr lang="en-US" sz="1400" kern="100" dirty="0">
                          <a:latin typeface="微软雅黑" panose="020B0503020204020204" charset="-122"/>
                          <a:ea typeface="微软雅黑" panose="020B0503020204020204" charset="-122"/>
                        </a:rPr>
                        <a:t>transition-timing-function</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algn="just">
                        <a:lnSpc>
                          <a:spcPct val="100000"/>
                        </a:lnSpc>
                        <a:spcAft>
                          <a:spcPts val="0"/>
                        </a:spcAft>
                      </a:pPr>
                      <a:r>
                        <a:rPr lang="zh-CN" sz="1400" kern="100" dirty="0">
                          <a:latin typeface="微软雅黑" panose="020B0503020204020204" charset="-122"/>
                          <a:ea typeface="微软雅黑" panose="020B0503020204020204" charset="-122"/>
                        </a:rPr>
                        <a:t>规定速度效果的速度曲线。</a:t>
                      </a:r>
                      <a:endParaRPr lang="zh-CN" sz="1400" kern="100" dirty="0">
                        <a:latin typeface="微软雅黑" panose="020B0503020204020204" charset="-122"/>
                        <a:ea typeface="微软雅黑" panose="020B0503020204020204" charset="-122"/>
                      </a:endParaRPr>
                    </a:p>
                  </a:txBody>
                  <a:tcPr marL="68580" marR="68580" marT="0" marB="0" anchor="ctr"/>
                </a:tc>
              </a:tr>
              <a:tr h="215900">
                <a:tc>
                  <a:txBody>
                    <a:bodyPr/>
                    <a:lstStyle/>
                    <a:p>
                      <a:pPr algn="just">
                        <a:lnSpc>
                          <a:spcPct val="100000"/>
                        </a:lnSpc>
                        <a:spcAft>
                          <a:spcPts val="0"/>
                        </a:spcAft>
                      </a:pPr>
                      <a:r>
                        <a:rPr lang="en-US" sz="1400" kern="100">
                          <a:latin typeface="微软雅黑" panose="020B0503020204020204" charset="-122"/>
                          <a:ea typeface="微软雅黑" panose="020B0503020204020204" charset="-122"/>
                        </a:rPr>
                        <a:t>transition-delay</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algn="just">
                        <a:lnSpc>
                          <a:spcPct val="100000"/>
                        </a:lnSpc>
                        <a:spcAft>
                          <a:spcPts val="0"/>
                        </a:spcAft>
                      </a:pPr>
                      <a:r>
                        <a:rPr lang="zh-CN" sz="1400" kern="100" dirty="0">
                          <a:latin typeface="微软雅黑" panose="020B0503020204020204" charset="-122"/>
                          <a:ea typeface="微软雅黑" panose="020B0503020204020204" charset="-122"/>
                        </a:rPr>
                        <a:t>定义过渡效果何时开始。</a:t>
                      </a:r>
                      <a:endParaRPr lang="zh-CN" sz="1400" kern="100" dirty="0">
                        <a:latin typeface="微软雅黑" panose="020B0503020204020204" charset="-122"/>
                        <a:ea typeface="微软雅黑" panose="020B0503020204020204" charset="-122"/>
                      </a:endParaRPr>
                    </a:p>
                  </a:txBody>
                  <a:tcPr marL="68580" marR="68580" marT="0" marB="0" anchor="ctr"/>
                </a:tc>
              </a:tr>
            </a:tbl>
          </a:graphicData>
        </a:graphic>
      </p:graphicFrame>
      <p:graphicFrame>
        <p:nvGraphicFramePr>
          <p:cNvPr id="14" name="表格 13"/>
          <p:cNvGraphicFramePr>
            <a:graphicFrameLocks noGrp="1"/>
          </p:cNvGraphicFramePr>
          <p:nvPr>
            <p:custDataLst>
              <p:tags r:id="rId2"/>
            </p:custDataLst>
          </p:nvPr>
        </p:nvGraphicFramePr>
        <p:xfrm>
          <a:off x="238125" y="4157745"/>
          <a:ext cx="8566150" cy="1957070"/>
        </p:xfrm>
        <a:graphic>
          <a:graphicData uri="http://schemas.openxmlformats.org/drawingml/2006/table">
            <a:tbl>
              <a:tblPr>
                <a:tableStyleId>{5DA37D80-6434-44D0-A028-1B22A696006F}</a:tableStyleId>
              </a:tblPr>
              <a:tblGrid>
                <a:gridCol w="2554605"/>
                <a:gridCol w="6011545"/>
              </a:tblGrid>
              <a:tr h="434340">
                <a:tc>
                  <a:txBody>
                    <a:bodyPr/>
                    <a:lstStyle/>
                    <a:p>
                      <a:pPr algn="ctr">
                        <a:lnSpc>
                          <a:spcPct val="100000"/>
                        </a:lnSpc>
                        <a:spcAft>
                          <a:spcPts val="0"/>
                        </a:spcAft>
                      </a:pPr>
                      <a:r>
                        <a:rPr lang="en-US" sz="1400" kern="100" dirty="0">
                          <a:latin typeface="微软雅黑" panose="020B0503020204020204" charset="-122"/>
                          <a:ea typeface="微软雅黑" panose="020B0503020204020204" charset="-122"/>
                          <a:sym typeface="+mn-ea"/>
                        </a:rPr>
                        <a:t>transition-timing-function</a:t>
                      </a:r>
                      <a:r>
                        <a:rPr lang="zh-CN" sz="1400" kern="100" dirty="0"/>
                        <a:t>值</a:t>
                      </a:r>
                      <a:endParaRPr lang="zh-CN" sz="1400" kern="100" dirty="0">
                        <a:latin typeface="Times New Roman" panose="02020603050405020304"/>
                        <a:ea typeface="宋体" panose="02010600030101010101" pitchFamily="2" charset="-122"/>
                      </a:endParaRPr>
                    </a:p>
                  </a:txBody>
                  <a:tcPr marL="68580" marR="68580" marT="0" marB="0" anchor="ctr"/>
                </a:tc>
                <a:tc>
                  <a:txBody>
                    <a:bodyPr/>
                    <a:lstStyle/>
                    <a:p>
                      <a:pPr algn="ctr">
                        <a:lnSpc>
                          <a:spcPct val="100000"/>
                        </a:lnSpc>
                        <a:spcAft>
                          <a:spcPts val="0"/>
                        </a:spcAft>
                      </a:pPr>
                      <a:r>
                        <a:rPr lang="zh-CN" sz="1400" kern="100" dirty="0"/>
                        <a:t>描述</a:t>
                      </a:r>
                      <a:endParaRPr lang="zh-CN" sz="1400" kern="100" dirty="0">
                        <a:latin typeface="Times New Roman" panose="02020603050405020304"/>
                        <a:ea typeface="宋体" panose="02010600030101010101" pitchFamily="2" charset="-122"/>
                      </a:endParaRPr>
                    </a:p>
                  </a:txBody>
                  <a:tcPr marL="68580" marR="68580" marT="0" marB="0" anchor="ctr"/>
                </a:tc>
              </a:tr>
              <a:tr h="217805">
                <a:tc>
                  <a:txBody>
                    <a:bodyPr/>
                    <a:lstStyle/>
                    <a:p>
                      <a:pPr algn="just">
                        <a:lnSpc>
                          <a:spcPct val="100000"/>
                        </a:lnSpc>
                        <a:spcAft>
                          <a:spcPts val="0"/>
                        </a:spcAft>
                      </a:pPr>
                      <a:r>
                        <a:rPr lang="en-US" sz="1400" kern="100" dirty="0"/>
                        <a:t>linear</a:t>
                      </a:r>
                      <a:endParaRPr lang="en-US" sz="1400" kern="100" dirty="0">
                        <a:latin typeface="Times New Roman" panose="02020603050405020304"/>
                        <a:ea typeface="宋体" panose="02010600030101010101" pitchFamily="2" charset="-122"/>
                      </a:endParaRPr>
                    </a:p>
                  </a:txBody>
                  <a:tcPr marL="68580" marR="68580" marT="0" marB="0" anchor="ctr"/>
                </a:tc>
                <a:tc>
                  <a:txBody>
                    <a:bodyPr/>
                    <a:lstStyle/>
                    <a:p>
                      <a:pPr algn="just">
                        <a:lnSpc>
                          <a:spcPct val="100000"/>
                        </a:lnSpc>
                        <a:spcAft>
                          <a:spcPts val="0"/>
                        </a:spcAft>
                      </a:pPr>
                      <a:r>
                        <a:rPr lang="zh-CN" sz="1400" kern="100"/>
                        <a:t>规定以相同速度从开始至结束的过渡效果</a:t>
                      </a:r>
                      <a:r>
                        <a:rPr lang="en-US" sz="1400" kern="100"/>
                        <a:t>(cubic-bezier(0,0,1,1))</a:t>
                      </a:r>
                      <a:r>
                        <a:rPr lang="zh-CN" sz="1400" kern="100"/>
                        <a:t>。</a:t>
                      </a:r>
                      <a:endParaRPr lang="zh-CN" sz="1400" kern="100">
                        <a:latin typeface="Times New Roman" panose="02020603050405020304"/>
                        <a:ea typeface="宋体" panose="02010600030101010101" pitchFamily="2" charset="-122"/>
                      </a:endParaRPr>
                    </a:p>
                  </a:txBody>
                  <a:tcPr marL="68580" marR="68580" marT="0" marB="0" anchor="ctr"/>
                </a:tc>
              </a:tr>
              <a:tr h="435610">
                <a:tc>
                  <a:txBody>
                    <a:bodyPr/>
                    <a:lstStyle/>
                    <a:p>
                      <a:pPr algn="just">
                        <a:lnSpc>
                          <a:spcPct val="100000"/>
                        </a:lnSpc>
                        <a:spcAft>
                          <a:spcPts val="0"/>
                        </a:spcAft>
                      </a:pPr>
                      <a:r>
                        <a:rPr lang="en-US" sz="1400" kern="100" dirty="0"/>
                        <a:t>ease</a:t>
                      </a:r>
                      <a:endParaRPr lang="en-US" sz="1400" kern="100" dirty="0">
                        <a:latin typeface="Times New Roman" panose="02020603050405020304"/>
                        <a:ea typeface="宋体" panose="02010600030101010101" pitchFamily="2" charset="-122"/>
                      </a:endParaRPr>
                    </a:p>
                  </a:txBody>
                  <a:tcPr marL="68580" marR="68580" marT="0" marB="0" anchor="ctr"/>
                </a:tc>
                <a:tc>
                  <a:txBody>
                    <a:bodyPr/>
                    <a:lstStyle/>
                    <a:p>
                      <a:pPr algn="just">
                        <a:lnSpc>
                          <a:spcPct val="100000"/>
                        </a:lnSpc>
                        <a:spcAft>
                          <a:spcPts val="0"/>
                        </a:spcAft>
                      </a:pPr>
                      <a:r>
                        <a:rPr lang="zh-CN" sz="1400" kern="100" dirty="0"/>
                        <a:t>规定以慢速开始、变快、慢速结束的过渡效果。</a:t>
                      </a:r>
                      <a:endParaRPr lang="zh-CN" sz="1400" kern="100" dirty="0"/>
                    </a:p>
                    <a:p>
                      <a:pPr algn="just">
                        <a:lnSpc>
                          <a:spcPct val="100000"/>
                        </a:lnSpc>
                        <a:spcAft>
                          <a:spcPts val="0"/>
                        </a:spcAft>
                      </a:pPr>
                      <a:r>
                        <a:rPr lang="zh-CN" sz="1400" kern="100" dirty="0"/>
                        <a:t>类似于</a:t>
                      </a:r>
                      <a:r>
                        <a:rPr lang="en-US" sz="1400" kern="100" dirty="0"/>
                        <a:t>cubic-</a:t>
                      </a:r>
                      <a:r>
                        <a:rPr lang="en-US" sz="1400" kern="100" dirty="0" err="1"/>
                        <a:t>bezier</a:t>
                      </a:r>
                      <a:r>
                        <a:rPr lang="en-US" sz="1400" kern="100" dirty="0"/>
                        <a:t>(0.25,0.1,0.25,1)</a:t>
                      </a:r>
                      <a:r>
                        <a:rPr lang="zh-CN" sz="1400" kern="100" dirty="0"/>
                        <a:t>。</a:t>
                      </a:r>
                      <a:endParaRPr lang="zh-CN" sz="1400" kern="100" dirty="0">
                        <a:latin typeface="Times New Roman" panose="02020603050405020304"/>
                        <a:ea typeface="宋体" panose="02010600030101010101" pitchFamily="2" charset="-122"/>
                      </a:endParaRPr>
                    </a:p>
                  </a:txBody>
                  <a:tcPr marL="68580" marR="68580" marT="0" marB="0" anchor="ctr"/>
                </a:tc>
              </a:tr>
              <a:tr h="217170">
                <a:tc>
                  <a:txBody>
                    <a:bodyPr/>
                    <a:lstStyle/>
                    <a:p>
                      <a:pPr algn="just">
                        <a:lnSpc>
                          <a:spcPct val="100000"/>
                        </a:lnSpc>
                        <a:spcAft>
                          <a:spcPts val="0"/>
                        </a:spcAft>
                      </a:pPr>
                      <a:r>
                        <a:rPr lang="en-US" sz="1400" kern="100"/>
                        <a:t>ease-in</a:t>
                      </a:r>
                      <a:endParaRPr lang="en-US" sz="1400" kern="100">
                        <a:latin typeface="Times New Roman" panose="02020603050405020304"/>
                        <a:ea typeface="宋体" panose="02010600030101010101" pitchFamily="2" charset="-122"/>
                      </a:endParaRPr>
                    </a:p>
                  </a:txBody>
                  <a:tcPr marL="68580" marR="68580" marT="0" marB="0" anchor="ctr"/>
                </a:tc>
                <a:tc>
                  <a:txBody>
                    <a:bodyPr/>
                    <a:lstStyle/>
                    <a:p>
                      <a:pPr algn="just">
                        <a:lnSpc>
                          <a:spcPct val="100000"/>
                        </a:lnSpc>
                        <a:spcAft>
                          <a:spcPts val="0"/>
                        </a:spcAft>
                      </a:pPr>
                      <a:r>
                        <a:rPr lang="zh-CN" sz="1400" kern="100" dirty="0"/>
                        <a:t>规定以慢速开始的过渡效果</a:t>
                      </a:r>
                      <a:r>
                        <a:rPr lang="en-US" sz="1400" kern="100" dirty="0"/>
                        <a:t>( cubic-</a:t>
                      </a:r>
                      <a:r>
                        <a:rPr lang="en-US" sz="1400" kern="100" dirty="0" err="1"/>
                        <a:t>bezier</a:t>
                      </a:r>
                      <a:r>
                        <a:rPr lang="en-US" sz="1400" kern="100" dirty="0"/>
                        <a:t>(0.42,0,1,1))</a:t>
                      </a:r>
                      <a:r>
                        <a:rPr lang="zh-CN" sz="1400" kern="100" dirty="0"/>
                        <a:t>。</a:t>
                      </a:r>
                      <a:endParaRPr lang="zh-CN" sz="1400" kern="100" dirty="0">
                        <a:latin typeface="Times New Roman" panose="02020603050405020304"/>
                        <a:ea typeface="宋体" panose="02010600030101010101" pitchFamily="2" charset="-122"/>
                      </a:endParaRPr>
                    </a:p>
                  </a:txBody>
                  <a:tcPr marL="68580" marR="68580" marT="0" marB="0" anchor="ctr"/>
                </a:tc>
              </a:tr>
              <a:tr h="217805">
                <a:tc>
                  <a:txBody>
                    <a:bodyPr/>
                    <a:lstStyle/>
                    <a:p>
                      <a:pPr algn="just">
                        <a:lnSpc>
                          <a:spcPct val="100000"/>
                        </a:lnSpc>
                        <a:spcAft>
                          <a:spcPts val="0"/>
                        </a:spcAft>
                      </a:pPr>
                      <a:r>
                        <a:rPr lang="en-US" sz="1400" kern="100"/>
                        <a:t>ease-out</a:t>
                      </a:r>
                      <a:endParaRPr lang="en-US" sz="1400" kern="100">
                        <a:latin typeface="Times New Roman" panose="02020603050405020304"/>
                        <a:ea typeface="宋体" panose="02010600030101010101" pitchFamily="2" charset="-122"/>
                      </a:endParaRPr>
                    </a:p>
                  </a:txBody>
                  <a:tcPr marL="68580" marR="68580" marT="0" marB="0" anchor="ctr"/>
                </a:tc>
                <a:tc>
                  <a:txBody>
                    <a:bodyPr/>
                    <a:lstStyle/>
                    <a:p>
                      <a:pPr algn="just">
                        <a:lnSpc>
                          <a:spcPct val="100000"/>
                        </a:lnSpc>
                        <a:spcAft>
                          <a:spcPts val="0"/>
                        </a:spcAft>
                      </a:pPr>
                      <a:r>
                        <a:rPr lang="zh-CN" sz="1400" kern="100" dirty="0"/>
                        <a:t>规定以慢速结束的过渡效果</a:t>
                      </a:r>
                      <a:r>
                        <a:rPr lang="en-US" sz="1400" kern="100" dirty="0"/>
                        <a:t>(cubic-</a:t>
                      </a:r>
                      <a:r>
                        <a:rPr lang="en-US" sz="1400" kern="100" dirty="0" err="1"/>
                        <a:t>bezier</a:t>
                      </a:r>
                      <a:r>
                        <a:rPr lang="en-US" sz="1400" kern="100" dirty="0"/>
                        <a:t>(0,0,0.58,1))</a:t>
                      </a:r>
                      <a:r>
                        <a:rPr lang="zh-CN" sz="1400" kern="100" dirty="0"/>
                        <a:t>。</a:t>
                      </a:r>
                      <a:endParaRPr lang="zh-CN" sz="1400" kern="100" dirty="0">
                        <a:latin typeface="Times New Roman" panose="02020603050405020304"/>
                        <a:ea typeface="宋体" panose="02010600030101010101" pitchFamily="2" charset="-122"/>
                      </a:endParaRPr>
                    </a:p>
                  </a:txBody>
                  <a:tcPr marL="68580" marR="68580" marT="0" marB="0" anchor="ctr"/>
                </a:tc>
              </a:tr>
              <a:tr h="217170">
                <a:tc>
                  <a:txBody>
                    <a:bodyPr/>
                    <a:lstStyle/>
                    <a:p>
                      <a:pPr algn="just">
                        <a:lnSpc>
                          <a:spcPct val="100000"/>
                        </a:lnSpc>
                        <a:spcAft>
                          <a:spcPts val="0"/>
                        </a:spcAft>
                      </a:pPr>
                      <a:r>
                        <a:rPr lang="en-US" sz="1400" kern="100"/>
                        <a:t>ease-in-out</a:t>
                      </a:r>
                      <a:endParaRPr lang="en-US" sz="1400" kern="100">
                        <a:latin typeface="Times New Roman" panose="02020603050405020304"/>
                        <a:ea typeface="宋体" panose="02010600030101010101" pitchFamily="2" charset="-122"/>
                      </a:endParaRPr>
                    </a:p>
                  </a:txBody>
                  <a:tcPr marL="68580" marR="68580" marT="0" marB="0" anchor="ctr"/>
                </a:tc>
                <a:tc>
                  <a:txBody>
                    <a:bodyPr/>
                    <a:lstStyle/>
                    <a:p>
                      <a:pPr algn="just">
                        <a:lnSpc>
                          <a:spcPct val="100000"/>
                        </a:lnSpc>
                        <a:spcAft>
                          <a:spcPts val="0"/>
                        </a:spcAft>
                      </a:pPr>
                      <a:r>
                        <a:rPr lang="zh-CN" sz="1400" kern="100" dirty="0"/>
                        <a:t>规定以慢速开始和结束的过渡效果</a:t>
                      </a:r>
                      <a:r>
                        <a:rPr lang="en-US" sz="1400" kern="100" dirty="0"/>
                        <a:t>(cubic-</a:t>
                      </a:r>
                      <a:r>
                        <a:rPr lang="en-US" sz="1400" kern="100" dirty="0" err="1"/>
                        <a:t>bezier</a:t>
                      </a:r>
                      <a:r>
                        <a:rPr lang="en-US" sz="1400" kern="100" dirty="0"/>
                        <a:t>(0.42,0,0.58,1))</a:t>
                      </a:r>
                      <a:r>
                        <a:rPr lang="zh-CN" sz="1400" kern="100" dirty="0"/>
                        <a:t>。</a:t>
                      </a:r>
                      <a:endParaRPr lang="zh-CN" sz="1400" kern="100" dirty="0">
                        <a:latin typeface="Times New Roman" panose="02020603050405020304"/>
                        <a:ea typeface="宋体" panose="02010600030101010101" pitchFamily="2" charset="-122"/>
                      </a:endParaRPr>
                    </a:p>
                  </a:txBody>
                  <a:tcPr marL="68580" marR="68580" marT="0" marB="0" anchor="ctr"/>
                </a:tc>
              </a:tr>
              <a:tr h="217170">
                <a:tc>
                  <a:txBody>
                    <a:bodyPr/>
                    <a:lstStyle/>
                    <a:p>
                      <a:pPr algn="just">
                        <a:lnSpc>
                          <a:spcPct val="100000"/>
                        </a:lnSpc>
                        <a:spcAft>
                          <a:spcPts val="0"/>
                        </a:spcAft>
                      </a:pPr>
                      <a:r>
                        <a:rPr lang="en-US" sz="1400" kern="100"/>
                        <a:t>cubic-bezier(n,n,n,n)</a:t>
                      </a:r>
                      <a:endParaRPr lang="en-US" sz="1400" kern="100">
                        <a:latin typeface="Times New Roman" panose="02020603050405020304"/>
                        <a:ea typeface="宋体" panose="02010600030101010101" pitchFamily="2" charset="-122"/>
                      </a:endParaRPr>
                    </a:p>
                  </a:txBody>
                  <a:tcPr marL="68580" marR="68580" marT="0" marB="0" anchor="ctr"/>
                </a:tc>
                <a:tc>
                  <a:txBody>
                    <a:bodyPr/>
                    <a:lstStyle/>
                    <a:p>
                      <a:pPr algn="just">
                        <a:lnSpc>
                          <a:spcPct val="100000"/>
                        </a:lnSpc>
                        <a:spcAft>
                          <a:spcPts val="0"/>
                        </a:spcAft>
                      </a:pPr>
                      <a:r>
                        <a:rPr lang="zh-CN" sz="1400" kern="100" dirty="0"/>
                        <a:t>在</a:t>
                      </a:r>
                      <a:r>
                        <a:rPr lang="en-US" sz="1400" kern="100" dirty="0"/>
                        <a:t>cubic-</a:t>
                      </a:r>
                      <a:r>
                        <a:rPr lang="en-US" sz="1400" kern="100" dirty="0" err="1"/>
                        <a:t>bezier</a:t>
                      </a:r>
                      <a:r>
                        <a:rPr lang="zh-CN" sz="1400" kern="100" dirty="0"/>
                        <a:t>函数中定义自己的值。可能的值是</a:t>
                      </a:r>
                      <a:r>
                        <a:rPr lang="en-US" sz="1400" kern="100" dirty="0"/>
                        <a:t>0</a:t>
                      </a:r>
                      <a:r>
                        <a:rPr lang="zh-CN" sz="1400" kern="100" dirty="0"/>
                        <a:t>～</a:t>
                      </a:r>
                      <a:r>
                        <a:rPr lang="en-US" sz="1400" kern="100" dirty="0"/>
                        <a:t>1 </a:t>
                      </a:r>
                      <a:r>
                        <a:rPr lang="zh-CN" sz="1400" kern="100" dirty="0"/>
                        <a:t>之间。</a:t>
                      </a:r>
                      <a:endParaRPr lang="zh-CN" sz="1400" kern="100" dirty="0">
                        <a:latin typeface="Times New Roman" panose="02020603050405020304"/>
                        <a:ea typeface="宋体" panose="02010600030101010101" pitchFamily="2" charset="-122"/>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Transition</a:t>
            </a:r>
            <a:r>
              <a:rPr lang="zh-CN" altLang="en-US" dirty="0" smtClean="0"/>
              <a:t>子属性设置语法</a:t>
            </a:r>
            <a:endParaRPr lang="zh-CN" altLang="en-US" dirty="0"/>
          </a:p>
        </p:txBody>
      </p:sp>
      <p:sp>
        <p:nvSpPr>
          <p:cNvPr id="3" name="内容占位符 2"/>
          <p:cNvSpPr>
            <a:spLocks noGrp="1"/>
          </p:cNvSpPr>
          <p:nvPr>
            <p:ph idx="1"/>
          </p:nvPr>
        </p:nvSpPr>
        <p:spPr>
          <a:xfrm>
            <a:off x="533400" y="1676401"/>
            <a:ext cx="8509000" cy="3810000"/>
          </a:xfrm>
        </p:spPr>
        <p:txBody>
          <a:bodyPr/>
          <a:lstStyle/>
          <a:p>
            <a:pPr indent="84455">
              <a:lnSpc>
                <a:spcPts val="1900"/>
              </a:lnSpc>
              <a:spcBef>
                <a:spcPts val="0"/>
              </a:spcBef>
              <a:spcAft>
                <a:spcPts val="0"/>
              </a:spcAft>
              <a:buNone/>
            </a:pPr>
            <a:r>
              <a:rPr lang="en-US" altLang="zh-CN" sz="1800" dirty="0">
                <a:solidFill>
                  <a:schemeClr val="tx1">
                    <a:lumMod val="85000"/>
                    <a:lumOff val="15000"/>
                  </a:schemeClr>
                </a:solidFill>
              </a:rPr>
              <a:t>transition-property: none|all| property;</a:t>
            </a:r>
            <a:endParaRPr lang="en-US" altLang="zh-CN" sz="1800" dirty="0">
              <a:solidFill>
                <a:schemeClr val="tx1">
                  <a:lumMod val="85000"/>
                  <a:lumOff val="15000"/>
                </a:schemeClr>
              </a:solidFill>
            </a:endParaRPr>
          </a:p>
          <a:p>
            <a:pPr indent="84455">
              <a:lnSpc>
                <a:spcPts val="1900"/>
              </a:lnSpc>
              <a:spcBef>
                <a:spcPts val="0"/>
              </a:spcBef>
              <a:spcAft>
                <a:spcPts val="0"/>
              </a:spcAft>
              <a:buNone/>
            </a:pPr>
            <a:r>
              <a:rPr lang="en-US" altLang="zh-CN" sz="1800" i="1" dirty="0">
                <a:solidFill>
                  <a:schemeClr val="tx1">
                    <a:lumMod val="85000"/>
                    <a:lumOff val="15000"/>
                  </a:schemeClr>
                </a:solidFill>
              </a:rPr>
              <a:t>transition-property: width</a:t>
            </a:r>
            <a:r>
              <a:rPr lang="en-US" altLang="zh-CN" sz="1800" i="1" dirty="0" smtClean="0">
                <a:solidFill>
                  <a:schemeClr val="tx1">
                    <a:lumMod val="85000"/>
                    <a:lumOff val="15000"/>
                  </a:schemeClr>
                </a:solidFill>
              </a:rPr>
              <a:t>;      </a:t>
            </a:r>
            <a:r>
              <a:rPr lang="en-US" altLang="zh-CN" sz="1800" i="1" dirty="0">
                <a:solidFill>
                  <a:schemeClr val="tx1">
                    <a:lumMod val="85000"/>
                    <a:lumOff val="15000"/>
                  </a:schemeClr>
                </a:solidFill>
              </a:rPr>
              <a:t>/* width</a:t>
            </a:r>
            <a:r>
              <a:rPr lang="zh-CN" altLang="en-US" sz="1800" i="1" dirty="0">
                <a:solidFill>
                  <a:schemeClr val="tx1">
                    <a:lumMod val="85000"/>
                    <a:lumOff val="15000"/>
                  </a:schemeClr>
                </a:solidFill>
              </a:rPr>
              <a:t>属性上转场 *</a:t>
            </a:r>
            <a:r>
              <a:rPr lang="en-US" altLang="zh-CN" sz="1800" i="1" dirty="0" smtClean="0">
                <a:solidFill>
                  <a:schemeClr val="tx1">
                    <a:lumMod val="85000"/>
                    <a:lumOff val="15000"/>
                  </a:schemeClr>
                </a:solidFill>
              </a:rPr>
              <a:t>/</a:t>
            </a:r>
            <a:endParaRPr lang="en-US" altLang="zh-CN" sz="1800" i="1" dirty="0" smtClean="0">
              <a:solidFill>
                <a:schemeClr val="tx1">
                  <a:lumMod val="85000"/>
                  <a:lumOff val="15000"/>
                </a:schemeClr>
              </a:solidFill>
            </a:endParaRPr>
          </a:p>
          <a:p>
            <a:pPr indent="84455">
              <a:lnSpc>
                <a:spcPts val="1900"/>
              </a:lnSpc>
              <a:spcBef>
                <a:spcPts val="0"/>
              </a:spcBef>
              <a:spcAft>
                <a:spcPts val="0"/>
              </a:spcAft>
              <a:buNone/>
            </a:pPr>
            <a:r>
              <a:rPr lang="en-US" altLang="zh-CN" sz="1800" dirty="0">
                <a:solidFill>
                  <a:schemeClr val="tx1">
                    <a:lumMod val="85000"/>
                    <a:lumOff val="15000"/>
                  </a:schemeClr>
                </a:solidFill>
              </a:rPr>
              <a:t>transition-duration: time;</a:t>
            </a:r>
            <a:endParaRPr lang="en-US" altLang="zh-CN" sz="1800" dirty="0">
              <a:solidFill>
                <a:schemeClr val="tx1">
                  <a:lumMod val="85000"/>
                  <a:lumOff val="15000"/>
                </a:schemeClr>
              </a:solidFill>
            </a:endParaRPr>
          </a:p>
          <a:p>
            <a:pPr indent="84455">
              <a:lnSpc>
                <a:spcPts val="1900"/>
              </a:lnSpc>
              <a:spcBef>
                <a:spcPts val="0"/>
              </a:spcBef>
              <a:spcAft>
                <a:spcPts val="0"/>
              </a:spcAft>
              <a:buNone/>
            </a:pPr>
            <a:r>
              <a:rPr lang="en-US" altLang="zh-CN" sz="1800" i="1" dirty="0">
                <a:solidFill>
                  <a:schemeClr val="tx1">
                    <a:lumMod val="85000"/>
                    <a:lumOff val="15000"/>
                  </a:schemeClr>
                </a:solidFill>
              </a:rPr>
              <a:t>transition-duration: 3s</a:t>
            </a:r>
            <a:r>
              <a:rPr lang="en-US" altLang="zh-CN" sz="1800" i="1" dirty="0" smtClean="0">
                <a:solidFill>
                  <a:schemeClr val="tx1">
                    <a:lumMod val="85000"/>
                    <a:lumOff val="15000"/>
                  </a:schemeClr>
                </a:solidFill>
              </a:rPr>
              <a:t>;</a:t>
            </a:r>
            <a:endParaRPr lang="en-US" altLang="zh-CN" sz="1800" i="1" dirty="0" smtClean="0">
              <a:solidFill>
                <a:schemeClr val="tx1">
                  <a:lumMod val="85000"/>
                  <a:lumOff val="15000"/>
                </a:schemeClr>
              </a:solidFill>
            </a:endParaRPr>
          </a:p>
          <a:p>
            <a:pPr indent="84455">
              <a:lnSpc>
                <a:spcPts val="1900"/>
              </a:lnSpc>
              <a:spcBef>
                <a:spcPts val="0"/>
              </a:spcBef>
              <a:spcAft>
                <a:spcPts val="0"/>
              </a:spcAft>
              <a:buNone/>
            </a:pPr>
            <a:r>
              <a:rPr lang="en-US" altLang="zh-CN" sz="1800" dirty="0">
                <a:solidFill>
                  <a:schemeClr val="tx1">
                    <a:lumMod val="85000"/>
                    <a:lumOff val="15000"/>
                  </a:schemeClr>
                </a:solidFill>
              </a:rPr>
              <a:t>transition-timing-function: linear|ease|ease-in|ease-out|ease-in-out| </a:t>
            </a:r>
            <a:r>
              <a:rPr lang="en-US" altLang="zh-CN" sz="1800" dirty="0" err="1" smtClean="0">
                <a:solidFill>
                  <a:schemeClr val="tx1">
                    <a:lumMod val="85000"/>
                    <a:lumOff val="15000"/>
                  </a:schemeClr>
                </a:solidFill>
              </a:rPr>
              <a:t>cubicbezier</a:t>
            </a:r>
            <a:r>
              <a:rPr lang="en-US" altLang="zh-CN" sz="1800" dirty="0" smtClean="0">
                <a:solidFill>
                  <a:schemeClr val="tx1">
                    <a:lumMod val="85000"/>
                    <a:lumOff val="15000"/>
                  </a:schemeClr>
                </a:solidFill>
              </a:rPr>
              <a:t>(</a:t>
            </a:r>
            <a:r>
              <a:rPr lang="en-US" altLang="zh-CN" sz="1800" dirty="0" err="1" smtClean="0">
                <a:solidFill>
                  <a:schemeClr val="tx1">
                    <a:lumMod val="85000"/>
                    <a:lumOff val="15000"/>
                  </a:schemeClr>
                </a:solidFill>
              </a:rPr>
              <a:t>n,n,n,n</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indent="84455">
              <a:lnSpc>
                <a:spcPts val="1900"/>
              </a:lnSpc>
              <a:spcBef>
                <a:spcPts val="0"/>
              </a:spcBef>
              <a:spcAft>
                <a:spcPts val="0"/>
              </a:spcAft>
              <a:buNone/>
            </a:pPr>
            <a:r>
              <a:rPr lang="en-US" altLang="zh-CN" sz="1800" dirty="0" smtClean="0">
                <a:solidFill>
                  <a:schemeClr val="tx1">
                    <a:lumMod val="85000"/>
                    <a:lumOff val="15000"/>
                  </a:schemeClr>
                </a:solidFill>
              </a:rPr>
              <a:t>  transition-timing-function</a:t>
            </a:r>
            <a:r>
              <a:rPr lang="en-US" altLang="zh-CN" sz="1800" dirty="0">
                <a:solidFill>
                  <a:schemeClr val="tx1">
                    <a:lumMod val="85000"/>
                    <a:lumOff val="15000"/>
                  </a:schemeClr>
                </a:solidFill>
              </a:rPr>
              <a:t>: ease-in-out;</a:t>
            </a:r>
            <a:endParaRPr lang="en-US" altLang="zh-CN" sz="1800" dirty="0" smtClean="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transition-delay</a:t>
            </a:r>
            <a:r>
              <a:rPr lang="en-US" altLang="zh-CN" sz="1800" dirty="0">
                <a:solidFill>
                  <a:schemeClr val="tx1">
                    <a:lumMod val="85000"/>
                    <a:lumOff val="15000"/>
                  </a:schemeClr>
                </a:solidFill>
              </a:rPr>
              <a:t>: time;</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i="1" dirty="0" smtClean="0">
                <a:solidFill>
                  <a:schemeClr val="tx1">
                    <a:lumMod val="85000"/>
                    <a:lumOff val="15000"/>
                  </a:schemeClr>
                </a:solidFill>
              </a:rPr>
              <a:t>transition-delay</a:t>
            </a:r>
            <a:r>
              <a:rPr lang="en-US" altLang="zh-CN" sz="1800" i="1" dirty="0">
                <a:solidFill>
                  <a:schemeClr val="tx1">
                    <a:lumMod val="85000"/>
                    <a:lumOff val="15000"/>
                  </a:schemeClr>
                </a:solidFill>
              </a:rPr>
              <a:t>: 2s</a:t>
            </a:r>
            <a:r>
              <a:rPr lang="en-US" altLang="zh-CN" sz="1800" i="1" dirty="0" smtClean="0">
                <a:solidFill>
                  <a:schemeClr val="tx1">
                    <a:lumMod val="85000"/>
                    <a:lumOff val="15000"/>
                  </a:schemeClr>
                </a:solidFill>
              </a:rPr>
              <a:t>;</a:t>
            </a:r>
            <a:endParaRPr lang="en-US" altLang="zh-CN" sz="1800" i="1" dirty="0" smtClean="0">
              <a:solidFill>
                <a:schemeClr val="tx1">
                  <a:lumMod val="85000"/>
                  <a:lumOff val="15000"/>
                </a:schemeClr>
              </a:solidFill>
            </a:endParaRPr>
          </a:p>
          <a:p>
            <a:pPr>
              <a:lnSpc>
                <a:spcPts val="1800"/>
              </a:lnSpc>
              <a:spcBef>
                <a:spcPts val="0"/>
              </a:spcBef>
              <a:spcAft>
                <a:spcPts val="0"/>
              </a:spcAft>
              <a:buNone/>
            </a:pPr>
            <a:endParaRPr lang="en-US" altLang="zh-CN" sz="1800" i="1" dirty="0" smtClean="0">
              <a:solidFill>
                <a:schemeClr val="tx1">
                  <a:lumMod val="85000"/>
                  <a:lumOff val="15000"/>
                </a:scheme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CSS3 </a:t>
            </a:r>
            <a:r>
              <a:rPr lang="zh-CN" altLang="en-US" dirty="0"/>
              <a:t>过渡与转换综合的应用</a:t>
            </a:r>
            <a:endParaRPr lang="zh-CN" altLang="en-US" dirty="0"/>
          </a:p>
        </p:txBody>
      </p:sp>
      <p:sp>
        <p:nvSpPr>
          <p:cNvPr id="3" name="内容占位符 2"/>
          <p:cNvSpPr>
            <a:spLocks noGrp="1"/>
          </p:cNvSpPr>
          <p:nvPr>
            <p:ph idx="1"/>
          </p:nvPr>
        </p:nvSpPr>
        <p:spPr>
          <a:xfrm>
            <a:off x="317500" y="1691005"/>
            <a:ext cx="8509000" cy="3886199"/>
          </a:xfrm>
        </p:spPr>
        <p:txBody>
          <a:bodyPr>
            <a:normAutofit/>
          </a:bodyPr>
          <a:lstStyle/>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&lt;style&gt; </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div{width:100px;height:50px;background:#009999;color:white;font-weight:bold;     </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err="1">
                <a:latin typeface="Verdana" panose="020B0604030504040204" pitchFamily="34" charset="0"/>
                <a:ea typeface="Verdana" panose="020B0604030504040204" pitchFamily="34" charset="0"/>
                <a:cs typeface="Verdana" panose="020B0604030504040204" pitchFamily="34" charset="0"/>
              </a:rPr>
              <a:t>transition:width</a:t>
            </a:r>
            <a:r>
              <a:rPr lang="en-US" altLang="zh-CN" sz="1400" dirty="0">
                <a:latin typeface="Verdana" panose="020B0604030504040204" pitchFamily="34" charset="0"/>
                <a:ea typeface="Verdana" panose="020B0604030504040204" pitchFamily="34" charset="0"/>
                <a:cs typeface="Verdana" panose="020B0604030504040204" pitchFamily="34" charset="0"/>
              </a:rPr>
              <a:t> 2s,height 2s,transform 2s;/* 3</a:t>
            </a:r>
            <a:r>
              <a:rPr lang="zh-CN" altLang="en-US" sz="1400" dirty="0">
                <a:latin typeface="Verdana" panose="020B0604030504040204" pitchFamily="34" charset="0"/>
                <a:cs typeface="Verdana" panose="020B0604030504040204" pitchFamily="34" charset="0"/>
              </a:rPr>
              <a:t>个属性过渡 *</a:t>
            </a:r>
            <a:r>
              <a:rPr lang="en-US" altLang="zh-CN" sz="1400" dirty="0">
                <a:latin typeface="Verdana" panose="020B0604030504040204" pitchFamily="34" charset="0"/>
                <a:ea typeface="Verdana" panose="020B0604030504040204" pitchFamily="34" charset="0"/>
                <a:cs typeface="Verdana" panose="020B0604030504040204" pitchFamily="34" charset="0"/>
              </a:rPr>
              <a: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#div1 {transition-timing-function: linear;}</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#div2 {transition-timing-function: ease;}</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#div3 {transition-timing-function: ease-in;}</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#div4 {transition-timing-function: ease-out;}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#div5 {transition-timing-function: ease-in-out;}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err="1">
                <a:latin typeface="Verdana" panose="020B0604030504040204" pitchFamily="34" charset="0"/>
                <a:ea typeface="Verdana" panose="020B0604030504040204" pitchFamily="34" charset="0"/>
                <a:cs typeface="Verdana" panose="020B0604030504040204" pitchFamily="34" charset="0"/>
              </a:rPr>
              <a:t>  div:hover</a:t>
            </a:r>
            <a:r>
              <a:rPr lang="en-US" altLang="zh-CN" sz="1400" dirty="0">
                <a:latin typeface="Verdana" panose="020B0604030504040204" pitchFamily="34" charset="0"/>
                <a:ea typeface="Verdana" panose="020B0604030504040204" pitchFamily="34" charset="0"/>
                <a:cs typeface="Verdana" panose="020B0604030504040204" pitchFamily="34" charset="0"/>
              </a:rPr>
              <a:t>{width:200px; height:100px;transform:rotate(60deg);/* </a:t>
            </a:r>
            <a:r>
              <a:rPr lang="zh-CN" altLang="en-US" sz="1400" dirty="0">
                <a:latin typeface="Verdana" panose="020B0604030504040204" pitchFamily="34" charset="0"/>
                <a:cs typeface="Verdana" panose="020B0604030504040204" pitchFamily="34" charset="0"/>
              </a:rPr>
              <a:t>盘旋时过渡</a:t>
            </a:r>
            <a:r>
              <a:rPr lang="en-US" altLang="zh-CN" sz="1400" dirty="0">
                <a:latin typeface="Verdana" panose="020B0604030504040204" pitchFamily="34" charset="0"/>
                <a:ea typeface="Verdana" panose="020B0604030504040204" pitchFamily="34" charset="0"/>
                <a:cs typeface="Verdana" panose="020B0604030504040204" pitchFamily="34" charset="0"/>
              </a:rPr>
              <a:t>+</a:t>
            </a:r>
            <a:r>
              <a:rPr lang="zh-CN" altLang="en-US" sz="1400" dirty="0">
                <a:latin typeface="Verdana" panose="020B0604030504040204" pitchFamily="34" charset="0"/>
                <a:cs typeface="Verdana" panose="020B0604030504040204" pitchFamily="34" charset="0"/>
              </a:rPr>
              <a:t>旋转 *</a:t>
            </a:r>
            <a:r>
              <a:rPr lang="en-US" altLang="zh-CN" sz="1400" dirty="0">
                <a:latin typeface="Verdana" panose="020B0604030504040204" pitchFamily="34" charset="0"/>
                <a:ea typeface="Verdana" panose="020B0604030504040204" pitchFamily="34" charset="0"/>
                <a:cs typeface="Verdana" panose="020B0604030504040204" pitchFamily="34" charset="0"/>
              </a:rPr>
              <a: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&lt;/style&gt;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en-US" altLang="zh-CN" sz="1400" dirty="0">
              <a:latin typeface="Verdana" panose="020B0604030504040204" pitchFamily="34" charset="0"/>
              <a:ea typeface="Verdana" panose="020B0604030504040204" pitchFamily="34" charset="0"/>
              <a:cs typeface="Verdana" panose="020B0604030504040204" pitchFamily="34" charset="0"/>
              <a:sym typeface="+mn-ea"/>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&lt;body&gt;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&lt;div id="div1" style="top:100px"&gt;linear&lt;/div&gt;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&lt;div id="div2" style="top:150px"&gt;ease&lt;/div&gt;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&lt;div id="div3" style="top:200px"&gt;ease-in&lt;/div&gt;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&lt;div id="div4" style="top:250px"&gt;ease-out&lt;/div&gt;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&lt;div id="div5" style="top:300px"&gt;ease-in-out&lt;/div&gt;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&lt;p&gt;</a:t>
            </a:r>
            <a:r>
              <a:rPr lang="zh-CN" altLang="en-US" sz="1400" dirty="0">
                <a:latin typeface="Verdana" panose="020B0604030504040204" pitchFamily="34" charset="0"/>
                <a:cs typeface="Verdana" panose="020B0604030504040204" pitchFamily="34" charset="0"/>
                <a:sym typeface="+mn-ea"/>
              </a:rPr>
              <a:t>请把鼠标指针移动到红色的</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a:t>
            </a:r>
            <a:r>
              <a:rPr lang="zh-CN" altLang="en-US" sz="1400" dirty="0">
                <a:latin typeface="Verdana" panose="020B0604030504040204" pitchFamily="34" charset="0"/>
                <a:cs typeface="Verdana" panose="020B0604030504040204" pitchFamily="34" charset="0"/>
                <a:sym typeface="+mn-ea"/>
              </a:rPr>
              <a:t>元素上，就可以看到</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&lt;mark&gt;</a:t>
            </a:r>
            <a:r>
              <a:rPr lang="zh-CN" altLang="en-US" sz="1400" dirty="0">
                <a:latin typeface="Verdana" panose="020B0604030504040204" pitchFamily="34" charset="0"/>
                <a:cs typeface="Verdana" panose="020B0604030504040204" pitchFamily="34" charset="0"/>
                <a:sym typeface="+mn-ea"/>
              </a:rPr>
              <a:t>过渡和转换</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&lt;/mark&gt;</a:t>
            </a:r>
            <a:r>
              <a:rPr lang="zh-CN" altLang="en-US" sz="1400" dirty="0">
                <a:latin typeface="Verdana" panose="020B0604030504040204" pitchFamily="34" charset="0"/>
                <a:cs typeface="Verdana" panose="020B0604030504040204" pitchFamily="34" charset="0"/>
                <a:sym typeface="+mn-ea"/>
              </a:rPr>
              <a:t>的效果。</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&lt;/p&gt;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&lt;/body&gt;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对象 3">
            <a:hlinkClick r:id="" action="ppaction://ole?verb="/>
          </p:cNvPr>
          <p:cNvGraphicFramePr>
            <a:graphicFrameLocks noChangeAspect="1"/>
          </p:cNvGraphicFramePr>
          <p:nvPr/>
        </p:nvGraphicFramePr>
        <p:xfrm>
          <a:off x="3924300" y="5328920"/>
          <a:ext cx="1123950" cy="542925"/>
        </p:xfrm>
        <a:graphic>
          <a:graphicData uri="http://schemas.openxmlformats.org/presentationml/2006/ole">
            <mc:AlternateContent xmlns:mc="http://schemas.openxmlformats.org/markup-compatibility/2006">
              <mc:Choice xmlns:v="urn:schemas-microsoft-com:vml" Requires="v">
                <p:oleObj spid="_x0000_s10241" name="" r:id="rId1" imgW="1123950" imgH="542925" progId="Package">
                  <p:embed/>
                </p:oleObj>
              </mc:Choice>
              <mc:Fallback>
                <p:oleObj name="" r:id="rId1" imgW="1123950" imgH="542925" progId="Package">
                  <p:embed/>
                  <p:pic>
                    <p:nvPicPr>
                      <p:cNvPr id="0" name="图片 10240"/>
                      <p:cNvPicPr/>
                      <p:nvPr/>
                    </p:nvPicPr>
                    <p:blipFill>
                      <a:blip r:embed="rId2"/>
                      <a:stretch>
                        <a:fillRect/>
                      </a:stretch>
                    </p:blipFill>
                    <p:spPr>
                      <a:xfrm>
                        <a:off x="3924300" y="5328920"/>
                        <a:ext cx="1123950" cy="542925"/>
                      </a:xfrm>
                      <a:prstGeom prst="rect">
                        <a:avLst/>
                      </a:prstGeom>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dirty="0"/>
              <a:t>CSS3 </a:t>
            </a:r>
            <a:r>
              <a:rPr lang="zh-CN" altLang="en-US" dirty="0"/>
              <a:t>动画</a:t>
            </a:r>
            <a:r>
              <a:rPr lang="en-US" altLang="zh-CN" dirty="0"/>
              <a:t>animation</a:t>
            </a:r>
            <a:r>
              <a:rPr lang="zh-CN" altLang="en-US" dirty="0" smtClean="0"/>
              <a:t> </a:t>
            </a:r>
            <a:endParaRPr lang="zh-CN" altLang="en-US" dirty="0"/>
          </a:p>
        </p:txBody>
      </p:sp>
      <p:sp>
        <p:nvSpPr>
          <p:cNvPr id="122883" name="Rectangle 3"/>
          <p:cNvSpPr>
            <a:spLocks noGrp="1" noChangeArrowheads="1"/>
          </p:cNvSpPr>
          <p:nvPr>
            <p:ph idx="1"/>
          </p:nvPr>
        </p:nvSpPr>
        <p:spPr>
          <a:xfrm>
            <a:off x="400050" y="1314450"/>
            <a:ext cx="8534400" cy="4953000"/>
          </a:xfrm>
        </p:spPr>
        <p:txBody>
          <a:bodyPr/>
          <a:lstStyle/>
          <a:p>
            <a:pPr marL="0" indent="0">
              <a:buNone/>
            </a:pPr>
            <a:r>
              <a:rPr lang="zh-CN" altLang="en-US" sz="1800" dirty="0"/>
              <a:t>动</a:t>
            </a:r>
            <a:r>
              <a:rPr lang="zh-CN" altLang="en-US" sz="1800" dirty="0" smtClean="0"/>
              <a:t>画是</a:t>
            </a:r>
            <a:r>
              <a:rPr lang="zh-CN" altLang="en-US" sz="1800" dirty="0"/>
              <a:t>指元素从一种样式逐渐变化为另一种样式的效果。</a:t>
            </a:r>
            <a:endParaRPr lang="zh-CN" altLang="en-US" sz="1800" dirty="0"/>
          </a:p>
          <a:p>
            <a:pPr marL="0" indent="0">
              <a:buNone/>
            </a:pPr>
            <a:r>
              <a:rPr lang="zh-CN" altLang="en-US" sz="1800" dirty="0"/>
              <a:t>通过</a:t>
            </a:r>
            <a:r>
              <a:rPr lang="en-US" altLang="zh-CN" sz="1800" dirty="0" smtClean="0"/>
              <a:t>CSS3</a:t>
            </a:r>
            <a:r>
              <a:rPr lang="zh-CN" altLang="en-US" sz="1800" dirty="0" smtClean="0"/>
              <a:t>的</a:t>
            </a:r>
            <a:r>
              <a:rPr lang="en-US" altLang="zh-CN" sz="1800" dirty="0"/>
              <a:t>@keyframes</a:t>
            </a:r>
            <a:r>
              <a:rPr lang="zh-CN" altLang="en-US" sz="1800" dirty="0"/>
              <a:t>（关键帧）规则，可以创建动画，从而取代动画图片、</a:t>
            </a:r>
            <a:r>
              <a:rPr lang="en-US" altLang="zh-CN" sz="1800" dirty="0"/>
              <a:t>Flash </a:t>
            </a:r>
            <a:r>
              <a:rPr lang="zh-CN" altLang="en-US" sz="1800" dirty="0"/>
              <a:t>动画以及</a:t>
            </a:r>
            <a:r>
              <a:rPr lang="en-US" altLang="zh-CN" sz="1800" dirty="0" smtClean="0"/>
              <a:t>JavaScript</a:t>
            </a:r>
            <a:r>
              <a:rPr lang="zh-CN" altLang="en-US" sz="1800" dirty="0" smtClean="0"/>
              <a:t>编</a:t>
            </a:r>
            <a:r>
              <a:rPr lang="zh-CN" altLang="en-US" sz="1800" dirty="0"/>
              <a:t>写的动画。</a:t>
            </a:r>
            <a:endParaRPr lang="zh-CN" altLang="en-US" sz="1800" dirty="0"/>
          </a:p>
          <a:p>
            <a:pPr marL="0" indent="0">
              <a:buNone/>
            </a:pPr>
            <a:r>
              <a:rPr lang="zh-CN" altLang="en-US" sz="1800" dirty="0"/>
              <a:t>在</a:t>
            </a:r>
            <a:r>
              <a:rPr lang="en-US" altLang="zh-CN" sz="1800" dirty="0">
                <a:solidFill>
                  <a:srgbClr val="FF0000"/>
                </a:solidFill>
              </a:rPr>
              <a:t>@keyframes </a:t>
            </a:r>
            <a:r>
              <a:rPr lang="zh-CN" altLang="en-US" sz="1800" dirty="0"/>
              <a:t>中规定某项</a:t>
            </a:r>
            <a:r>
              <a:rPr lang="en-US" altLang="zh-CN" sz="1800" dirty="0"/>
              <a:t>CSS </a:t>
            </a:r>
            <a:r>
              <a:rPr lang="zh-CN" altLang="en-US" sz="1800" dirty="0"/>
              <a:t>样式，就能创建由当前样式逐渐改为新样</a:t>
            </a:r>
            <a:r>
              <a:rPr lang="zh-CN" altLang="en-US" sz="1800" dirty="0" smtClean="0"/>
              <a:t>式的</a:t>
            </a:r>
            <a:r>
              <a:rPr lang="zh-CN" altLang="en-US" sz="1800" dirty="0"/>
              <a:t>动画效果</a:t>
            </a:r>
            <a:r>
              <a:rPr lang="zh-CN" altLang="en-US" sz="1800" dirty="0" smtClean="0"/>
              <a:t>。</a:t>
            </a:r>
            <a:endParaRPr lang="en-US" altLang="zh-CN" sz="1800" dirty="0" smtClean="0"/>
          </a:p>
          <a:p>
            <a:pPr>
              <a:buNone/>
            </a:pPr>
            <a:r>
              <a:rPr lang="en-US" altLang="zh-CN" sz="1800" b="1" dirty="0"/>
              <a:t>1</a:t>
            </a:r>
            <a:r>
              <a:rPr lang="zh-CN" altLang="en-US" sz="1800" b="1" dirty="0"/>
              <a:t>．</a:t>
            </a:r>
            <a:r>
              <a:rPr lang="en-US" altLang="zh-CN" sz="1800" b="1" dirty="0"/>
              <a:t>CSS3 </a:t>
            </a:r>
            <a:r>
              <a:rPr lang="zh-CN" altLang="en-US" sz="1800" b="1" dirty="0"/>
              <a:t>动画</a:t>
            </a:r>
            <a:r>
              <a:rPr lang="en-US" altLang="zh-CN" sz="1800" b="1" dirty="0"/>
              <a:t>animation </a:t>
            </a:r>
            <a:r>
              <a:rPr lang="zh-CN" altLang="en-US" sz="1800" b="1" dirty="0"/>
              <a:t>基本语法</a:t>
            </a:r>
            <a:endParaRPr lang="zh-CN" altLang="en-US" sz="1800" b="1" dirty="0"/>
          </a:p>
          <a:p>
            <a:pPr>
              <a:buNone/>
            </a:pPr>
            <a:r>
              <a:rPr lang="en-US" altLang="zh-CN" sz="1800" dirty="0"/>
              <a:t>animation </a:t>
            </a:r>
            <a:r>
              <a:rPr lang="zh-CN" altLang="en-US" sz="1800" dirty="0"/>
              <a:t>是一个复合属性，语法如</a:t>
            </a:r>
            <a:r>
              <a:rPr lang="zh-CN" altLang="en-US" sz="1800" dirty="0" smtClean="0"/>
              <a:t>下</a:t>
            </a:r>
            <a:r>
              <a:rPr lang="en-US" altLang="zh-CN" sz="1800" dirty="0" smtClean="0"/>
              <a:t>:</a:t>
            </a:r>
            <a:endParaRPr lang="zh-CN" altLang="en-US" sz="1800" dirty="0"/>
          </a:p>
          <a:p>
            <a:pPr>
              <a:buNone/>
            </a:pPr>
            <a:r>
              <a:rPr lang="en-US" altLang="zh-CN" sz="1800" dirty="0" smtClean="0">
                <a:solidFill>
                  <a:srgbClr val="FF0000"/>
                </a:solidFill>
              </a:rPr>
              <a:t>    animation:animation-name|animation-duration|animation-timing-function|animation-delay </a:t>
            </a:r>
            <a:r>
              <a:rPr lang="en-US" altLang="zh-CN" sz="1800" dirty="0">
                <a:solidFill>
                  <a:srgbClr val="FF0000"/>
                </a:solidFill>
              </a:rPr>
              <a:t>| animation-iteration-count| animation-direction</a:t>
            </a:r>
            <a:endParaRPr lang="en-US" altLang="zh-CN" sz="1800" dirty="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dirty="0"/>
              <a:t>CSS3 </a:t>
            </a:r>
            <a:r>
              <a:rPr lang="zh-CN" altLang="zh-CN" dirty="0"/>
              <a:t>动画属性及描述表</a:t>
            </a:r>
            <a:endParaRPr lang="zh-CN" altLang="en-US" dirty="0"/>
          </a:p>
        </p:txBody>
      </p:sp>
      <p:graphicFrame>
        <p:nvGraphicFramePr>
          <p:cNvPr id="8" name="表格 7"/>
          <p:cNvGraphicFramePr>
            <a:graphicFrameLocks noGrp="1"/>
          </p:cNvGraphicFramePr>
          <p:nvPr>
            <p:custDataLst>
              <p:tags r:id="rId1"/>
            </p:custDataLst>
          </p:nvPr>
        </p:nvGraphicFramePr>
        <p:xfrm>
          <a:off x="352425" y="1905002"/>
          <a:ext cx="8636000" cy="3529965"/>
        </p:xfrm>
        <a:graphic>
          <a:graphicData uri="http://schemas.openxmlformats.org/drawingml/2006/table">
            <a:tbl>
              <a:tblPr/>
              <a:tblGrid>
                <a:gridCol w="2576195"/>
                <a:gridCol w="6059805"/>
              </a:tblGrid>
              <a:tr h="251460">
                <a:tc>
                  <a:txBody>
                    <a:bodyPr/>
                    <a:lstStyle/>
                    <a:p>
                      <a:pPr algn="ctr">
                        <a:lnSpc>
                          <a:spcPct val="100000"/>
                        </a:lnSpc>
                        <a:spcAft>
                          <a:spcPts val="0"/>
                        </a:spcAft>
                      </a:pPr>
                      <a:r>
                        <a:rPr lang="zh-CN" sz="1400" kern="100" dirty="0">
                          <a:latin typeface="微软雅黑" panose="020B0503020204020204" charset="-122"/>
                          <a:ea typeface="微软雅黑" panose="020B0503020204020204" charset="-122"/>
                        </a:rPr>
                        <a:t>属性</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400" kern="100">
                          <a:latin typeface="微软雅黑" panose="020B0503020204020204" charset="-122"/>
                          <a:ea typeface="微软雅黑" panose="020B0503020204020204" charset="-122"/>
                        </a:rPr>
                        <a:t>描述</a:t>
                      </a:r>
                      <a:endParaRPr lang="zh-CN"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53365">
                <a:tc>
                  <a:txBody>
                    <a:bodyPr/>
                    <a:lstStyle/>
                    <a:p>
                      <a:pPr indent="111760" algn="just">
                        <a:lnSpc>
                          <a:spcPct val="100000"/>
                        </a:lnSpc>
                        <a:spcAft>
                          <a:spcPts val="0"/>
                        </a:spcAft>
                      </a:pPr>
                      <a:r>
                        <a:rPr lang="en-US" sz="1400" kern="100" dirty="0">
                          <a:latin typeface="微软雅黑" panose="020B0503020204020204" charset="-122"/>
                          <a:ea typeface="微软雅黑" panose="020B0503020204020204" charset="-122"/>
                        </a:rPr>
                        <a:t>@</a:t>
                      </a:r>
                      <a:r>
                        <a:rPr lang="en-US" sz="1400" kern="100" dirty="0" err="1">
                          <a:latin typeface="微软雅黑" panose="020B0503020204020204" charset="-122"/>
                          <a:ea typeface="微软雅黑" panose="020B0503020204020204" charset="-122"/>
                        </a:rPr>
                        <a:t>keyframes</a:t>
                      </a:r>
                      <a:endParaRPr lang="en-US" sz="1400" kern="100" dirty="0" err="1">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规定动画。</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460">
                <a:tc>
                  <a:txBody>
                    <a:bodyPr/>
                    <a:lstStyle/>
                    <a:p>
                      <a:pPr indent="111760" algn="just">
                        <a:lnSpc>
                          <a:spcPct val="100000"/>
                        </a:lnSpc>
                        <a:spcAft>
                          <a:spcPts val="0"/>
                        </a:spcAft>
                      </a:pPr>
                      <a:r>
                        <a:rPr lang="en-US" sz="1400" kern="100">
                          <a:latin typeface="微软雅黑" panose="020B0503020204020204" charset="-122"/>
                          <a:ea typeface="微软雅黑" panose="020B0503020204020204" charset="-122"/>
                        </a:rPr>
                        <a:t>animation</a:t>
                      </a:r>
                      <a:endParaRPr lang="en-US"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所有动画属性的复合属性，除了</a:t>
                      </a:r>
                      <a:r>
                        <a:rPr lang="en-US" sz="1400" kern="100" dirty="0">
                          <a:latin typeface="微软雅黑" panose="020B0503020204020204" charset="-122"/>
                          <a:ea typeface="微软雅黑" panose="020B0503020204020204" charset="-122"/>
                        </a:rPr>
                        <a:t>animation-play-state</a:t>
                      </a:r>
                      <a:r>
                        <a:rPr lang="zh-CN" sz="1400" kern="100" dirty="0">
                          <a:latin typeface="微软雅黑" panose="020B0503020204020204" charset="-122"/>
                          <a:ea typeface="微软雅黑" panose="020B0503020204020204" charset="-122"/>
                        </a:rPr>
                        <a:t>属性。</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730">
                <a:tc>
                  <a:txBody>
                    <a:bodyPr/>
                    <a:lstStyle/>
                    <a:p>
                      <a:pPr indent="111760" algn="just">
                        <a:lnSpc>
                          <a:spcPct val="100000"/>
                        </a:lnSpc>
                        <a:spcAft>
                          <a:spcPts val="0"/>
                        </a:spcAft>
                      </a:pPr>
                      <a:r>
                        <a:rPr lang="en-US" sz="1400" kern="100">
                          <a:latin typeface="微软雅黑" panose="020B0503020204020204" charset="-122"/>
                          <a:ea typeface="微软雅黑" panose="020B0503020204020204" charset="-122"/>
                        </a:rPr>
                        <a:t>animation-name</a:t>
                      </a:r>
                      <a:endParaRPr lang="en-US"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规定</a:t>
                      </a:r>
                      <a:r>
                        <a:rPr lang="en-US" sz="1400" kern="100" dirty="0">
                          <a:latin typeface="微软雅黑" panose="020B0503020204020204" charset="-122"/>
                          <a:ea typeface="微软雅黑" panose="020B0503020204020204" charset="-122"/>
                        </a:rPr>
                        <a:t>@</a:t>
                      </a:r>
                      <a:r>
                        <a:rPr lang="en-US" sz="1400" kern="100" dirty="0" err="1">
                          <a:latin typeface="微软雅黑" panose="020B0503020204020204" charset="-122"/>
                          <a:ea typeface="微软雅黑" panose="020B0503020204020204" charset="-122"/>
                        </a:rPr>
                        <a:t>keyframes</a:t>
                      </a:r>
                      <a:r>
                        <a:rPr lang="zh-CN" sz="1400" kern="100" dirty="0">
                          <a:latin typeface="微软雅黑" panose="020B0503020204020204" charset="-122"/>
                          <a:ea typeface="微软雅黑" panose="020B0503020204020204" charset="-122"/>
                        </a:rPr>
                        <a:t>动画的名称。</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460">
                <a:tc>
                  <a:txBody>
                    <a:bodyPr/>
                    <a:lstStyle/>
                    <a:p>
                      <a:pPr indent="111760" algn="just">
                        <a:lnSpc>
                          <a:spcPct val="100000"/>
                        </a:lnSpc>
                        <a:spcAft>
                          <a:spcPts val="0"/>
                        </a:spcAft>
                      </a:pPr>
                      <a:r>
                        <a:rPr lang="en-US" sz="1400" kern="100">
                          <a:latin typeface="微软雅黑" panose="020B0503020204020204" charset="-122"/>
                          <a:ea typeface="微软雅黑" panose="020B0503020204020204" charset="-122"/>
                        </a:rPr>
                        <a:t>animation-duration</a:t>
                      </a:r>
                      <a:endParaRPr lang="en-US"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规定动画完成一个周期所花费的秒或毫秒，默认是</a:t>
                      </a:r>
                      <a:r>
                        <a:rPr lang="en-US" sz="1400" kern="100" dirty="0">
                          <a:latin typeface="微软雅黑" panose="020B0503020204020204" charset="-122"/>
                          <a:ea typeface="微软雅黑" panose="020B0503020204020204" charset="-122"/>
                        </a:rPr>
                        <a:t>0</a:t>
                      </a:r>
                      <a:r>
                        <a:rPr lang="zh-CN" sz="1400" kern="100" dirty="0">
                          <a:latin typeface="微软雅黑" panose="020B0503020204020204" charset="-122"/>
                          <a:ea typeface="微软雅黑" panose="020B0503020204020204" charset="-122"/>
                        </a:rPr>
                        <a:t>。</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825">
                <a:tc>
                  <a:txBody>
                    <a:bodyPr/>
                    <a:lstStyle/>
                    <a:p>
                      <a:pPr indent="111760" algn="just">
                        <a:lnSpc>
                          <a:spcPct val="100000"/>
                        </a:lnSpc>
                        <a:spcAft>
                          <a:spcPts val="0"/>
                        </a:spcAft>
                      </a:pPr>
                      <a:r>
                        <a:rPr lang="en-US" sz="1400" kern="100">
                          <a:latin typeface="微软雅黑" panose="020B0503020204020204" charset="-122"/>
                          <a:ea typeface="微软雅黑" panose="020B0503020204020204" charset="-122"/>
                        </a:rPr>
                        <a:t>animation-timing-function</a:t>
                      </a:r>
                      <a:endParaRPr lang="en-US"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规定动画的速度曲线，默认是</a:t>
                      </a:r>
                      <a:r>
                        <a:rPr lang="en-US" sz="1400" kern="100" dirty="0">
                          <a:latin typeface="微软雅黑" panose="020B0503020204020204" charset="-122"/>
                          <a:ea typeface="微软雅黑" panose="020B0503020204020204" charset="-122"/>
                        </a:rPr>
                        <a:t>ease</a:t>
                      </a:r>
                      <a:r>
                        <a:rPr lang="zh-CN" sz="1400" kern="100" dirty="0">
                          <a:latin typeface="微软雅黑" panose="020B0503020204020204" charset="-122"/>
                          <a:ea typeface="微软雅黑" panose="020B0503020204020204" charset="-122"/>
                        </a:rPr>
                        <a:t>，其它与</a:t>
                      </a:r>
                      <a:r>
                        <a:rPr lang="en-US" sz="1400" kern="100" dirty="0">
                          <a:latin typeface="微软雅黑" panose="020B0503020204020204" charset="-122"/>
                          <a:ea typeface="微软雅黑" panose="020B0503020204020204" charset="-122"/>
                        </a:rPr>
                        <a:t>transition-timing-function</a:t>
                      </a:r>
                      <a:r>
                        <a:rPr lang="zh-CN" sz="1400" kern="100" dirty="0">
                          <a:latin typeface="微软雅黑" panose="020B0503020204020204" charset="-122"/>
                          <a:ea typeface="微软雅黑" panose="020B0503020204020204" charset="-122"/>
                        </a:rPr>
                        <a:t>属性值相同。</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indent="111760" algn="just">
                        <a:lnSpc>
                          <a:spcPct val="100000"/>
                        </a:lnSpc>
                        <a:spcAft>
                          <a:spcPts val="0"/>
                        </a:spcAft>
                      </a:pPr>
                      <a:r>
                        <a:rPr lang="en-US" sz="1400" kern="100">
                          <a:latin typeface="微软雅黑" panose="020B0503020204020204" charset="-122"/>
                          <a:ea typeface="微软雅黑" panose="020B0503020204020204" charset="-122"/>
                        </a:rPr>
                        <a:t>animation-delay</a:t>
                      </a:r>
                      <a:endParaRPr lang="en-US"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规定动画何时开始，默认是</a:t>
                      </a:r>
                      <a:r>
                        <a:rPr lang="en-US" sz="1400" kern="100" dirty="0">
                          <a:latin typeface="微软雅黑" panose="020B0503020204020204" charset="-122"/>
                          <a:ea typeface="微软雅黑" panose="020B0503020204020204" charset="-122"/>
                        </a:rPr>
                        <a:t>0</a:t>
                      </a:r>
                      <a:r>
                        <a:rPr lang="zh-CN" sz="1400" kern="100" dirty="0">
                          <a:latin typeface="微软雅黑" panose="020B0503020204020204" charset="-122"/>
                          <a:ea typeface="微软雅黑" panose="020B0503020204020204" charset="-122"/>
                        </a:rPr>
                        <a:t>。</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365">
                <a:tc>
                  <a:txBody>
                    <a:bodyPr/>
                    <a:lstStyle/>
                    <a:p>
                      <a:pPr indent="111760" algn="just">
                        <a:lnSpc>
                          <a:spcPct val="100000"/>
                        </a:lnSpc>
                        <a:spcAft>
                          <a:spcPts val="0"/>
                        </a:spcAft>
                      </a:pPr>
                      <a:r>
                        <a:rPr lang="en-US" sz="1400" kern="100">
                          <a:latin typeface="微软雅黑" panose="020B0503020204020204" charset="-122"/>
                          <a:ea typeface="微软雅黑" panose="020B0503020204020204" charset="-122"/>
                        </a:rPr>
                        <a:t>animation-iteration-count</a:t>
                      </a:r>
                      <a:endParaRPr lang="en-US"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规定动画被播放的次数</a:t>
                      </a:r>
                      <a:r>
                        <a:rPr lang="en-US" sz="1400" kern="100" dirty="0">
                          <a:latin typeface="微软雅黑" panose="020B0503020204020204" charset="-122"/>
                          <a:ea typeface="微软雅黑" panose="020B0503020204020204" charset="-122"/>
                        </a:rPr>
                        <a:t>n(</a:t>
                      </a:r>
                      <a:r>
                        <a:rPr lang="zh-CN" sz="1400" kern="100" dirty="0">
                          <a:latin typeface="微软雅黑" panose="020B0503020204020204" charset="-122"/>
                          <a:ea typeface="微软雅黑" panose="020B0503020204020204" charset="-122"/>
                        </a:rPr>
                        <a:t>值为</a:t>
                      </a:r>
                      <a:r>
                        <a:rPr lang="en-US" sz="1400" kern="100" dirty="0">
                          <a:latin typeface="微软雅黑" panose="020B0503020204020204" charset="-122"/>
                          <a:ea typeface="微软雅黑" panose="020B0503020204020204" charset="-122"/>
                        </a:rPr>
                        <a:t>1(</a:t>
                      </a:r>
                      <a:r>
                        <a:rPr lang="zh-CN" sz="1400" kern="100" dirty="0">
                          <a:latin typeface="微软雅黑" panose="020B0503020204020204" charset="-122"/>
                          <a:ea typeface="微软雅黑" panose="020B0503020204020204" charset="-122"/>
                        </a:rPr>
                        <a:t>默认</a:t>
                      </a:r>
                      <a:r>
                        <a:rPr lang="en-US" sz="1400" kern="100" dirty="0">
                          <a:latin typeface="微软雅黑" panose="020B0503020204020204" charset="-122"/>
                          <a:ea typeface="微软雅黑" panose="020B0503020204020204" charset="-122"/>
                        </a:rPr>
                        <a:t>)</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infinite)</a:t>
                      </a:r>
                      <a:r>
                        <a:rPr lang="zh-CN" sz="1400" kern="100" dirty="0">
                          <a:latin typeface="微软雅黑" panose="020B0503020204020204" charset="-122"/>
                          <a:ea typeface="微软雅黑" panose="020B0503020204020204" charset="-122"/>
                        </a:rPr>
                        <a:t>。</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190">
                <a:tc>
                  <a:txBody>
                    <a:bodyPr/>
                    <a:lstStyle/>
                    <a:p>
                      <a:pPr indent="111760" algn="just">
                        <a:lnSpc>
                          <a:spcPct val="100000"/>
                        </a:lnSpc>
                        <a:spcAft>
                          <a:spcPts val="0"/>
                        </a:spcAft>
                      </a:pPr>
                      <a:r>
                        <a:rPr lang="en-US" sz="1400" kern="100">
                          <a:latin typeface="微软雅黑" panose="020B0503020204020204" charset="-122"/>
                          <a:ea typeface="微软雅黑" panose="020B0503020204020204" charset="-122"/>
                        </a:rPr>
                        <a:t>animation-direction</a:t>
                      </a:r>
                      <a:endParaRPr lang="en-US"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规定动画是否在下一周期逆向地播放</a:t>
                      </a:r>
                      <a:r>
                        <a:rPr lang="en-US" sz="1400" kern="100" dirty="0">
                          <a:latin typeface="微软雅黑" panose="020B0503020204020204" charset="-122"/>
                          <a:ea typeface="微软雅黑" panose="020B0503020204020204" charset="-122"/>
                        </a:rPr>
                        <a:t>(</a:t>
                      </a:r>
                      <a:r>
                        <a:rPr lang="zh-CN" sz="1400" kern="100" dirty="0">
                          <a:latin typeface="微软雅黑" panose="020B0503020204020204" charset="-122"/>
                          <a:ea typeface="微软雅黑" panose="020B0503020204020204" charset="-122"/>
                        </a:rPr>
                        <a:t>值为</a:t>
                      </a:r>
                      <a:r>
                        <a:rPr lang="en-US" sz="1400" kern="100" dirty="0">
                          <a:latin typeface="微软雅黑" panose="020B0503020204020204" charset="-122"/>
                          <a:ea typeface="微软雅黑" panose="020B0503020204020204" charset="-122"/>
                        </a:rPr>
                        <a:t>normal(</a:t>
                      </a:r>
                      <a:r>
                        <a:rPr lang="zh-CN" sz="1400" kern="100" dirty="0">
                          <a:latin typeface="微软雅黑" panose="020B0503020204020204" charset="-122"/>
                          <a:ea typeface="微软雅黑" panose="020B0503020204020204" charset="-122"/>
                        </a:rPr>
                        <a:t>默认</a:t>
                      </a:r>
                      <a:r>
                        <a:rPr lang="en-US" sz="1400" kern="100" dirty="0">
                          <a:latin typeface="微软雅黑" panose="020B0503020204020204" charset="-122"/>
                          <a:ea typeface="微软雅黑" panose="020B0503020204020204" charset="-122"/>
                        </a:rPr>
                        <a:t>)</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alternate)</a:t>
                      </a:r>
                      <a:r>
                        <a:rPr lang="zh-CN" sz="1400" kern="100" dirty="0">
                          <a:latin typeface="微软雅黑" panose="020B0503020204020204" charset="-122"/>
                          <a:ea typeface="微软雅黑" panose="020B0503020204020204" charset="-122"/>
                        </a:rPr>
                        <a:t>。</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460">
                <a:tc>
                  <a:txBody>
                    <a:bodyPr/>
                    <a:lstStyle/>
                    <a:p>
                      <a:pPr indent="111760" algn="just">
                        <a:lnSpc>
                          <a:spcPct val="100000"/>
                        </a:lnSpc>
                        <a:spcAft>
                          <a:spcPts val="0"/>
                        </a:spcAft>
                      </a:pPr>
                      <a:r>
                        <a:rPr lang="en-US" sz="1400" kern="100">
                          <a:latin typeface="微软雅黑" panose="020B0503020204020204" charset="-122"/>
                          <a:ea typeface="微软雅黑" panose="020B0503020204020204" charset="-122"/>
                        </a:rPr>
                        <a:t>animation-play-state</a:t>
                      </a:r>
                      <a:endParaRPr lang="en-US"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规定动画是否正在运行或暂停，其值为</a:t>
                      </a:r>
                      <a:r>
                        <a:rPr lang="en-US" sz="1400" kern="100" dirty="0">
                          <a:latin typeface="微软雅黑" panose="020B0503020204020204" charset="-122"/>
                          <a:ea typeface="微软雅黑" panose="020B0503020204020204" charset="-122"/>
                        </a:rPr>
                        <a:t>running(</a:t>
                      </a:r>
                      <a:r>
                        <a:rPr lang="zh-CN" sz="1400" kern="100" dirty="0">
                          <a:latin typeface="微软雅黑" panose="020B0503020204020204" charset="-122"/>
                          <a:ea typeface="微软雅黑" panose="020B0503020204020204" charset="-122"/>
                        </a:rPr>
                        <a:t>默认</a:t>
                      </a:r>
                      <a:r>
                        <a:rPr lang="en-US" sz="1400" kern="100" dirty="0">
                          <a:latin typeface="微软雅黑" panose="020B0503020204020204" charset="-122"/>
                          <a:ea typeface="微软雅黑" panose="020B0503020204020204" charset="-122"/>
                        </a:rPr>
                        <a:t>)</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paused</a:t>
                      </a:r>
                      <a:r>
                        <a:rPr lang="zh-CN" sz="1400" kern="100" dirty="0">
                          <a:latin typeface="微软雅黑" panose="020B0503020204020204" charset="-122"/>
                          <a:ea typeface="微软雅黑" panose="020B0503020204020204" charset="-122"/>
                        </a:rPr>
                        <a:t>。</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825">
                <a:tc>
                  <a:txBody>
                    <a:bodyPr/>
                    <a:lstStyle/>
                    <a:p>
                      <a:pPr indent="111760" algn="just">
                        <a:lnSpc>
                          <a:spcPct val="100000"/>
                        </a:lnSpc>
                        <a:spcAft>
                          <a:spcPts val="0"/>
                        </a:spcAft>
                      </a:pPr>
                      <a:r>
                        <a:rPr lang="en-US" sz="1400" kern="100">
                          <a:latin typeface="微软雅黑" panose="020B0503020204020204" charset="-122"/>
                          <a:ea typeface="微软雅黑" panose="020B0503020204020204" charset="-122"/>
                        </a:rPr>
                        <a:t>animation-fill-mode</a:t>
                      </a:r>
                      <a:endParaRPr lang="en-US" sz="1400" kern="10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400" kern="100" dirty="0">
                          <a:latin typeface="微软雅黑" panose="020B0503020204020204" charset="-122"/>
                          <a:ea typeface="微软雅黑" panose="020B0503020204020204" charset="-122"/>
                        </a:rPr>
                        <a:t>规定对象动画时间之外的状态（其值为</a:t>
                      </a:r>
                      <a:r>
                        <a:rPr lang="en-US" sz="1400" kern="100" dirty="0">
                          <a:latin typeface="微软雅黑" panose="020B0503020204020204" charset="-122"/>
                          <a:ea typeface="微软雅黑" panose="020B0503020204020204" charset="-122"/>
                        </a:rPr>
                        <a:t>None</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forwards</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Backwards</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both</a:t>
                      </a:r>
                      <a:r>
                        <a:rPr lang="zh-CN" sz="1400" kern="100" dirty="0">
                          <a:latin typeface="微软雅黑" panose="020B0503020204020204" charset="-122"/>
                          <a:ea typeface="微软雅黑" panose="020B0503020204020204" charset="-122"/>
                        </a:rPr>
                        <a:t>）。</a:t>
                      </a:r>
                      <a:endParaRPr lang="zh-CN" sz="1400" kern="100" dirty="0">
                        <a:latin typeface="微软雅黑" panose="020B0503020204020204" charset="-122"/>
                        <a:ea typeface="微软雅黑" panose="020B050302020402020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zh-CN" dirty="0"/>
              <a:t>CSS3 </a:t>
            </a:r>
            <a:r>
              <a:rPr lang="zh-CN" altLang="en-US" dirty="0"/>
              <a:t>动画</a:t>
            </a:r>
            <a:r>
              <a:rPr lang="en-US" altLang="zh-CN" dirty="0"/>
              <a:t>animation</a:t>
            </a:r>
            <a:r>
              <a:rPr lang="zh-CN" altLang="en-US" dirty="0"/>
              <a:t> </a:t>
            </a:r>
            <a:endParaRPr lang="zh-CN" altLang="en-US" dirty="0"/>
          </a:p>
        </p:txBody>
      </p:sp>
      <p:sp>
        <p:nvSpPr>
          <p:cNvPr id="135171" name="Rectangle 3"/>
          <p:cNvSpPr>
            <a:spLocks noGrp="1" noChangeArrowheads="1"/>
          </p:cNvSpPr>
          <p:nvPr>
            <p:ph idx="1"/>
          </p:nvPr>
        </p:nvSpPr>
        <p:spPr>
          <a:xfrm>
            <a:off x="533400" y="1668067"/>
            <a:ext cx="8534400" cy="3894533"/>
          </a:xfrm>
        </p:spPr>
        <p:txBody>
          <a:bodyPr>
            <a:normAutofit lnSpcReduction="20000"/>
          </a:bodyPr>
          <a:lstStyle/>
          <a:p>
            <a:pPr>
              <a:spcBef>
                <a:spcPts val="0"/>
              </a:spcBef>
              <a:spcAft>
                <a:spcPts val="0"/>
              </a:spcAft>
              <a:buNone/>
            </a:pPr>
            <a:r>
              <a:rPr lang="en-US" altLang="zh-CN" sz="1800" b="1" dirty="0">
                <a:solidFill>
                  <a:schemeClr val="tx1">
                    <a:lumMod val="85000"/>
                    <a:lumOff val="15000"/>
                  </a:schemeClr>
                </a:solidFill>
              </a:rPr>
              <a:t>2</a:t>
            </a:r>
            <a:r>
              <a:rPr lang="zh-CN" altLang="en-US" sz="1800" b="1" dirty="0">
                <a:solidFill>
                  <a:schemeClr val="tx1">
                    <a:lumMod val="85000"/>
                    <a:lumOff val="15000"/>
                  </a:schemeClr>
                </a:solidFill>
              </a:rPr>
              <a:t>．</a:t>
            </a:r>
            <a:r>
              <a:rPr lang="en-US" altLang="zh-CN" sz="1800" b="1" dirty="0">
                <a:solidFill>
                  <a:schemeClr val="tx1">
                    <a:lumMod val="85000"/>
                    <a:lumOff val="15000"/>
                  </a:schemeClr>
                </a:solidFill>
              </a:rPr>
              <a:t>@keyframes </a:t>
            </a:r>
            <a:r>
              <a:rPr lang="zh-CN" altLang="en-US" sz="1800" b="1" dirty="0">
                <a:solidFill>
                  <a:schemeClr val="tx1">
                    <a:lumMod val="85000"/>
                    <a:lumOff val="15000"/>
                  </a:schemeClr>
                </a:solidFill>
              </a:rPr>
              <a:t>规则定</a:t>
            </a:r>
            <a:r>
              <a:rPr lang="zh-CN" altLang="en-US" sz="1800" b="1" dirty="0" smtClean="0">
                <a:solidFill>
                  <a:schemeClr val="tx1">
                    <a:lumMod val="85000"/>
                    <a:lumOff val="15000"/>
                  </a:schemeClr>
                </a:solidFill>
              </a:rPr>
              <a:t>义</a:t>
            </a:r>
            <a:endParaRPr lang="en-US" altLang="zh-CN" sz="1800" b="1" dirty="0" smtClean="0">
              <a:solidFill>
                <a:schemeClr val="tx1">
                  <a:lumMod val="85000"/>
                  <a:lumOff val="15000"/>
                </a:schemeClr>
              </a:solidFill>
            </a:endParaRPr>
          </a:p>
          <a:p>
            <a:pPr>
              <a:spcAft>
                <a:spcPts val="0"/>
              </a:spcAft>
            </a:pPr>
            <a:r>
              <a:rPr lang="zh-CN" altLang="en-US" sz="1800" dirty="0">
                <a:solidFill>
                  <a:schemeClr val="tx1">
                    <a:lumMod val="85000"/>
                    <a:lumOff val="15000"/>
                  </a:schemeClr>
                </a:solidFill>
              </a:rPr>
              <a:t>采用</a:t>
            </a:r>
            <a:r>
              <a:rPr lang="en-US" altLang="zh-CN" sz="1800" dirty="0">
                <a:solidFill>
                  <a:schemeClr val="tx1">
                    <a:lumMod val="85000"/>
                    <a:lumOff val="15000"/>
                  </a:schemeClr>
                </a:solidFill>
              </a:rPr>
              <a:t>@keyframes </a:t>
            </a:r>
            <a:r>
              <a:rPr lang="zh-CN" altLang="en-US" sz="1800" dirty="0">
                <a:solidFill>
                  <a:schemeClr val="tx1">
                    <a:lumMod val="85000"/>
                    <a:lumOff val="15000"/>
                  </a:schemeClr>
                </a:solidFill>
              </a:rPr>
              <a:t>规则创建动画，需要将它绑定到一个</a:t>
            </a:r>
            <a:r>
              <a:rPr lang="en-US" altLang="zh-CN" sz="1800" dirty="0">
                <a:solidFill>
                  <a:schemeClr val="tx1">
                    <a:lumMod val="85000"/>
                    <a:lumOff val="15000"/>
                  </a:schemeClr>
                </a:solidFill>
              </a:rPr>
              <a:t>CSS </a:t>
            </a:r>
            <a:r>
              <a:rPr lang="zh-CN" altLang="en-US" sz="1800" dirty="0">
                <a:solidFill>
                  <a:schemeClr val="tx1">
                    <a:lumMod val="85000"/>
                    <a:lumOff val="15000"/>
                  </a:schemeClr>
                </a:solidFill>
              </a:rPr>
              <a:t>的选择器，否则动画不</a:t>
            </a:r>
            <a:r>
              <a:rPr lang="zh-CN" altLang="en-US" sz="1800" dirty="0" smtClean="0">
                <a:solidFill>
                  <a:schemeClr val="tx1">
                    <a:lumMod val="85000"/>
                    <a:lumOff val="15000"/>
                  </a:schemeClr>
                </a:solidFill>
              </a:rPr>
              <a:t>会有</a:t>
            </a:r>
            <a:r>
              <a:rPr lang="zh-CN" altLang="en-US" sz="1800" dirty="0">
                <a:solidFill>
                  <a:schemeClr val="tx1">
                    <a:lumMod val="85000"/>
                    <a:lumOff val="15000"/>
                  </a:schemeClr>
                </a:solidFill>
              </a:rPr>
              <a:t>任何效果。定义至少以下两项</a:t>
            </a:r>
            <a:r>
              <a:rPr lang="en-US" altLang="zh-CN" sz="1800" dirty="0">
                <a:solidFill>
                  <a:schemeClr val="tx1">
                    <a:lumMod val="85000"/>
                    <a:lumOff val="15000"/>
                  </a:schemeClr>
                </a:solidFill>
              </a:rPr>
              <a:t>CSS3 </a:t>
            </a:r>
            <a:r>
              <a:rPr lang="zh-CN" altLang="en-US" sz="1800" dirty="0">
                <a:solidFill>
                  <a:schemeClr val="tx1">
                    <a:lumMod val="85000"/>
                    <a:lumOff val="15000"/>
                  </a:schemeClr>
                </a:solidFill>
              </a:rPr>
              <a:t>动画属性，即可将动画绑定到选择器：规定动画</a:t>
            </a:r>
            <a:r>
              <a:rPr lang="zh-CN" altLang="en-US" sz="1800" dirty="0" smtClean="0">
                <a:solidFill>
                  <a:schemeClr val="tx1">
                    <a:lumMod val="85000"/>
                    <a:lumOff val="15000"/>
                  </a:schemeClr>
                </a:solidFill>
              </a:rPr>
              <a:t>的名</a:t>
            </a:r>
            <a:r>
              <a:rPr lang="zh-CN" altLang="en-US" sz="1800" dirty="0">
                <a:solidFill>
                  <a:schemeClr val="tx1">
                    <a:lumMod val="85000"/>
                    <a:lumOff val="15000"/>
                  </a:schemeClr>
                </a:solidFill>
              </a:rPr>
              <a:t>称、规定动画的时长</a:t>
            </a:r>
            <a:r>
              <a:rPr lang="zh-CN" altLang="en-US"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spcAft>
                <a:spcPts val="0"/>
              </a:spcAft>
              <a:buNone/>
            </a:pPr>
            <a:r>
              <a:rPr lang="en-US" altLang="zh-CN" sz="1800" dirty="0">
                <a:solidFill>
                  <a:schemeClr val="tx1">
                    <a:lumMod val="85000"/>
                    <a:lumOff val="15000"/>
                  </a:schemeClr>
                </a:solidFill>
              </a:rPr>
              <a:t>@keyframes </a:t>
            </a:r>
            <a:r>
              <a:rPr lang="zh-CN" altLang="en-US" sz="1800" dirty="0">
                <a:solidFill>
                  <a:schemeClr val="tx1">
                    <a:lumMod val="85000"/>
                    <a:lumOff val="15000"/>
                  </a:schemeClr>
                </a:solidFill>
              </a:rPr>
              <a:t>基本语法：</a:t>
            </a:r>
            <a:endParaRPr lang="zh-CN" altLang="en-US"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dirty="0">
                <a:solidFill>
                  <a:schemeClr val="tx1">
                    <a:lumMod val="85000"/>
                    <a:lumOff val="15000"/>
                  </a:schemeClr>
                </a:solidFill>
              </a:rPr>
              <a:t>keyframes myAnimation {</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u="sng" dirty="0" smtClean="0">
                <a:solidFill>
                  <a:schemeClr val="tx1">
                    <a:lumMod val="85000"/>
                    <a:lumOff val="15000"/>
                  </a:schemeClr>
                </a:solidFill>
              </a:rPr>
              <a:t>from </a:t>
            </a:r>
            <a:r>
              <a:rPr lang="en-US" altLang="zh-CN" sz="1800" u="sng" dirty="0">
                <a:solidFill>
                  <a:schemeClr val="tx1">
                    <a:lumMod val="85000"/>
                    <a:lumOff val="15000"/>
                  </a:schemeClr>
                </a:solidFill>
              </a:rPr>
              <a:t>{Properties:Properties value; }</a:t>
            </a:r>
            <a:endParaRPr lang="en-US" altLang="zh-CN" sz="1800" u="sng"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Percentage </a:t>
            </a:r>
            <a:r>
              <a:rPr lang="en-US" altLang="zh-CN" sz="1800" dirty="0">
                <a:solidFill>
                  <a:schemeClr val="tx1">
                    <a:lumMod val="85000"/>
                    <a:lumOff val="15000"/>
                  </a:schemeClr>
                </a:solidFill>
              </a:rPr>
              <a:t>{Properties:Properties value; }</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u="sng" dirty="0" smtClean="0">
                <a:solidFill>
                  <a:schemeClr val="tx1">
                    <a:lumMod val="85000"/>
                    <a:lumOff val="15000"/>
                  </a:schemeClr>
                </a:solidFill>
              </a:rPr>
              <a:t>to </a:t>
            </a:r>
            <a:r>
              <a:rPr lang="en-US" altLang="zh-CN" sz="1800" u="sng" dirty="0">
                <a:solidFill>
                  <a:schemeClr val="tx1">
                    <a:lumMod val="85000"/>
                    <a:lumOff val="15000"/>
                  </a:schemeClr>
                </a:solidFill>
              </a:rPr>
              <a:t>{Properties:Properties value; }</a:t>
            </a:r>
            <a:endParaRPr lang="en-US" altLang="zh-CN" sz="1800" u="sng"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a:t>
            </a:r>
            <a:r>
              <a:rPr lang="en-US" altLang="zh-CN" sz="1800" dirty="0">
                <a:solidFill>
                  <a:schemeClr val="tx1">
                    <a:lumMod val="85000"/>
                    <a:lumOff val="15000"/>
                  </a:schemeClr>
                </a:solidFill>
              </a:rPr>
              <a:t> </a:t>
            </a:r>
            <a:endParaRPr lang="en-US" altLang="zh-CN" sz="1800" dirty="0" smtClean="0">
              <a:solidFill>
                <a:schemeClr val="tx1">
                  <a:lumMod val="85000"/>
                  <a:lumOff val="15000"/>
                </a:schemeClr>
              </a:solidFill>
            </a:endParaRPr>
          </a:p>
          <a:p>
            <a:pPr>
              <a:lnSpc>
                <a:spcPts val="1800"/>
              </a:lnSpc>
              <a:spcBef>
                <a:spcPts val="0"/>
              </a:spcBef>
              <a:spcAft>
                <a:spcPts val="0"/>
              </a:spcAft>
              <a:buNone/>
            </a:pPr>
            <a:r>
              <a:rPr lang="en-US" altLang="zh-CN" sz="1800" dirty="0">
                <a:solidFill>
                  <a:schemeClr val="tx1">
                    <a:lumMod val="85000"/>
                    <a:lumOff val="15000"/>
                  </a:schemeClr>
                </a:solidFill>
              </a:rPr>
              <a:t> </a:t>
            </a:r>
            <a:r>
              <a:rPr lang="en-US" altLang="zh-CN" sz="1800" dirty="0" smtClean="0">
                <a:solidFill>
                  <a:schemeClr val="tx1">
                    <a:lumMod val="85000"/>
                    <a:lumOff val="15000"/>
                  </a:schemeClr>
                </a:solidFill>
              </a:rPr>
              <a:t>    @</a:t>
            </a:r>
            <a:r>
              <a:rPr lang="en-US" altLang="zh-CN" sz="1800" dirty="0">
                <a:solidFill>
                  <a:schemeClr val="tx1">
                    <a:lumMod val="85000"/>
                    <a:lumOff val="15000"/>
                  </a:schemeClr>
                </a:solidFill>
              </a:rPr>
              <a:t>keyframes myAnimation {</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u="sng" dirty="0" smtClean="0">
                <a:solidFill>
                  <a:schemeClr val="tx1">
                    <a:lumMod val="85000"/>
                    <a:lumOff val="15000"/>
                  </a:schemeClr>
                </a:solidFill>
              </a:rPr>
              <a:t>0</a:t>
            </a:r>
            <a:r>
              <a:rPr lang="en-US" altLang="zh-CN" sz="1800" u="sng" dirty="0">
                <a:solidFill>
                  <a:schemeClr val="tx1">
                    <a:lumMod val="85000"/>
                    <a:lumOff val="15000"/>
                  </a:schemeClr>
                </a:solidFill>
              </a:rPr>
              <a:t>% {Properties:Properties value; }</a:t>
            </a:r>
            <a:endParaRPr lang="en-US" altLang="zh-CN" sz="1800" u="sng"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Percentage </a:t>
            </a:r>
            <a:r>
              <a:rPr lang="en-US" altLang="zh-CN" sz="1800" dirty="0">
                <a:solidFill>
                  <a:schemeClr val="tx1">
                    <a:lumMod val="85000"/>
                    <a:lumOff val="15000"/>
                  </a:schemeClr>
                </a:solidFill>
              </a:rPr>
              <a:t>{Properties:Properties value; }</a:t>
            </a:r>
            <a:endParaRPr lang="en-US" altLang="zh-CN" sz="1800" dirty="0">
              <a:solidFill>
                <a:schemeClr val="tx1">
                  <a:lumMod val="85000"/>
                  <a:lumOff val="15000"/>
                </a:schemeClr>
              </a:solidFill>
            </a:endParaRPr>
          </a:p>
          <a:p>
            <a:pPr>
              <a:lnSpc>
                <a:spcPts val="1800"/>
              </a:lnSpc>
              <a:spcBef>
                <a:spcPts val="0"/>
              </a:spcBef>
              <a:spcAft>
                <a:spcPts val="0"/>
              </a:spcAft>
              <a:buNone/>
            </a:pPr>
            <a:r>
              <a:rPr lang="en-US" altLang="zh-CN" sz="1800" dirty="0" smtClean="0">
                <a:solidFill>
                  <a:schemeClr val="tx1">
                    <a:lumMod val="85000"/>
                    <a:lumOff val="15000"/>
                  </a:schemeClr>
                </a:solidFill>
              </a:rPr>
              <a:t>            </a:t>
            </a:r>
            <a:r>
              <a:rPr lang="en-US" altLang="zh-CN" sz="1800" u="sng" dirty="0" smtClean="0">
                <a:solidFill>
                  <a:schemeClr val="tx1">
                    <a:lumMod val="85000"/>
                    <a:lumOff val="15000"/>
                  </a:schemeClr>
                </a:solidFill>
              </a:rPr>
              <a:t>100</a:t>
            </a:r>
            <a:r>
              <a:rPr lang="en-US" altLang="zh-CN" sz="1800" u="sng" dirty="0">
                <a:solidFill>
                  <a:schemeClr val="tx1">
                    <a:lumMod val="85000"/>
                    <a:lumOff val="15000"/>
                  </a:schemeClr>
                </a:solidFill>
              </a:rPr>
              <a:t>% {Properties:Properties value; }</a:t>
            </a:r>
            <a:endParaRPr lang="en-US" altLang="zh-CN" sz="1800" u="sng" dirty="0">
              <a:solidFill>
                <a:schemeClr val="tx1">
                  <a:lumMod val="85000"/>
                  <a:lumOff val="15000"/>
                </a:schemeClr>
              </a:solidFill>
            </a:endParaRPr>
          </a:p>
          <a:p>
            <a:pPr>
              <a:lnSpc>
                <a:spcPts val="1800"/>
              </a:lnSpc>
              <a:spcBef>
                <a:spcPts val="0"/>
              </a:spcBef>
              <a:spcAft>
                <a:spcPts val="0"/>
              </a:spcAft>
              <a:buNone/>
            </a:pPr>
            <a:r>
              <a:rPr lang="en-US" altLang="zh-CN" sz="1800" dirty="0">
                <a:solidFill>
                  <a:schemeClr val="tx1">
                    <a:lumMod val="85000"/>
                    <a:lumOff val="15000"/>
                  </a:schemeClr>
                </a:solidFill>
              </a:rPr>
              <a:t>}</a:t>
            </a:r>
            <a:endParaRPr lang="en-US" altLang="zh-CN" sz="1800" dirty="0">
              <a:solidFill>
                <a:schemeClr val="tx1">
                  <a:lumMod val="85000"/>
                  <a:lumOff val="15000"/>
                </a:schemeClr>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动画</a:t>
            </a:r>
            <a:r>
              <a:rPr lang="en-US" altLang="zh-CN" dirty="0"/>
              <a:t>animation</a:t>
            </a:r>
            <a:r>
              <a:rPr lang="zh-CN" altLang="en-US" dirty="0"/>
              <a:t> </a:t>
            </a:r>
            <a:endParaRPr lang="zh-CN" altLang="en-US" dirty="0"/>
          </a:p>
        </p:txBody>
      </p:sp>
      <p:sp>
        <p:nvSpPr>
          <p:cNvPr id="3" name="内容占位符 2"/>
          <p:cNvSpPr>
            <a:spLocks noGrp="1"/>
          </p:cNvSpPr>
          <p:nvPr>
            <p:ph idx="1"/>
          </p:nvPr>
        </p:nvSpPr>
        <p:spPr>
          <a:xfrm>
            <a:off x="533400" y="1676400"/>
            <a:ext cx="8509000" cy="3886199"/>
          </a:xfrm>
        </p:spPr>
        <p:txBody>
          <a:bodyPr/>
          <a:lstStyle/>
          <a:p>
            <a:pPr>
              <a:spcBef>
                <a:spcPts val="0"/>
              </a:spcBef>
              <a:spcAft>
                <a:spcPts val="0"/>
              </a:spcAft>
              <a:buNone/>
            </a:pPr>
            <a:r>
              <a:rPr lang="en-US" altLang="zh-CN" sz="1800" b="1" dirty="0">
                <a:solidFill>
                  <a:schemeClr val="tx1">
                    <a:lumMod val="85000"/>
                    <a:lumOff val="15000"/>
                  </a:schemeClr>
                </a:solidFill>
              </a:rPr>
              <a:t>3</a:t>
            </a:r>
            <a:r>
              <a:rPr lang="zh-CN" altLang="en-US" sz="1800" b="1" dirty="0">
                <a:solidFill>
                  <a:schemeClr val="tx1">
                    <a:lumMod val="85000"/>
                    <a:lumOff val="15000"/>
                  </a:schemeClr>
                </a:solidFill>
              </a:rPr>
              <a:t>．</a:t>
            </a:r>
            <a:r>
              <a:rPr lang="en-US" altLang="zh-CN" sz="1800" b="1" dirty="0">
                <a:solidFill>
                  <a:schemeClr val="tx1">
                    <a:lumMod val="85000"/>
                    <a:lumOff val="15000"/>
                  </a:schemeClr>
                </a:solidFill>
              </a:rPr>
              <a:t>@keyframes </a:t>
            </a:r>
            <a:r>
              <a:rPr lang="zh-CN" altLang="en-US" sz="1800" b="1" dirty="0">
                <a:solidFill>
                  <a:schemeClr val="tx1">
                    <a:lumMod val="85000"/>
                    <a:lumOff val="15000"/>
                  </a:schemeClr>
                </a:solidFill>
              </a:rPr>
              <a:t>规则的绑</a:t>
            </a:r>
            <a:r>
              <a:rPr lang="zh-CN" altLang="en-US" sz="1800" b="1" dirty="0" smtClean="0">
                <a:solidFill>
                  <a:schemeClr val="tx1">
                    <a:lumMod val="85000"/>
                    <a:lumOff val="15000"/>
                  </a:schemeClr>
                </a:solidFill>
              </a:rPr>
              <a:t>定</a:t>
            </a:r>
            <a:endParaRPr lang="en-US" altLang="zh-CN" sz="1800" b="1" dirty="0" smtClean="0">
              <a:solidFill>
                <a:schemeClr val="tx1">
                  <a:lumMod val="85000"/>
                  <a:lumOff val="15000"/>
                </a:schemeClr>
              </a:solidFill>
            </a:endParaRPr>
          </a:p>
          <a:p>
            <a:pPr marL="0" indent="0">
              <a:spcBef>
                <a:spcPts val="0"/>
              </a:spcBef>
              <a:spcAft>
                <a:spcPts val="0"/>
              </a:spcAft>
              <a:buNone/>
            </a:pPr>
            <a:r>
              <a:rPr lang="zh-CN" altLang="en-US" sz="1800" dirty="0" smtClean="0">
                <a:solidFill>
                  <a:schemeClr val="tx1">
                    <a:lumMod val="85000"/>
                    <a:lumOff val="15000"/>
                  </a:schemeClr>
                </a:solidFill>
              </a:rPr>
              <a:t>       绑</a:t>
            </a:r>
            <a:r>
              <a:rPr lang="zh-CN" altLang="en-US" sz="1800" dirty="0">
                <a:solidFill>
                  <a:schemeClr val="tx1">
                    <a:lumMod val="85000"/>
                    <a:lumOff val="15000"/>
                  </a:schemeClr>
                </a:solidFill>
              </a:rPr>
              <a:t>定动画名称（例如</a:t>
            </a:r>
            <a:r>
              <a:rPr lang="en-US" altLang="zh-CN" sz="1800" dirty="0">
                <a:solidFill>
                  <a:schemeClr val="tx1">
                    <a:lumMod val="85000"/>
                    <a:lumOff val="15000"/>
                  </a:schemeClr>
                </a:solidFill>
              </a:rPr>
              <a:t>myAnimation</a:t>
            </a:r>
            <a:r>
              <a:rPr lang="zh-CN" altLang="en-US" sz="1800" dirty="0">
                <a:solidFill>
                  <a:schemeClr val="tx1">
                    <a:lumMod val="85000"/>
                    <a:lumOff val="15000"/>
                  </a:schemeClr>
                </a:solidFill>
              </a:rPr>
              <a:t>）到某个元素</a:t>
            </a:r>
            <a:r>
              <a:rPr lang="en-US" altLang="zh-CN" sz="1800" dirty="0">
                <a:solidFill>
                  <a:schemeClr val="tx1">
                    <a:lumMod val="85000"/>
                    <a:lumOff val="15000"/>
                  </a:schemeClr>
                </a:solidFill>
              </a:rPr>
              <a:t>(div)</a:t>
            </a:r>
            <a:r>
              <a:rPr lang="zh-CN" altLang="en-US" sz="1800" dirty="0">
                <a:solidFill>
                  <a:schemeClr val="tx1">
                    <a:lumMod val="85000"/>
                    <a:lumOff val="15000"/>
                  </a:schemeClr>
                </a:solidFill>
              </a:rPr>
              <a:t>的样式上，并指定时长。格式如下：</a:t>
            </a:r>
            <a:endParaRPr lang="zh-CN" altLang="en-US" sz="1800" dirty="0">
              <a:solidFill>
                <a:schemeClr val="tx1">
                  <a:lumMod val="85000"/>
                  <a:lumOff val="15000"/>
                </a:schemeClr>
              </a:solidFill>
            </a:endParaRPr>
          </a:p>
          <a:p>
            <a:pPr marL="716280">
              <a:lnSpc>
                <a:spcPts val="2000"/>
              </a:lnSpc>
              <a:spcBef>
                <a:spcPts val="0"/>
              </a:spcBef>
              <a:spcAft>
                <a:spcPts val="0"/>
              </a:spcAft>
              <a:buNone/>
            </a:pPr>
            <a:r>
              <a:rPr lang="en-US" altLang="zh-CN" sz="1800" dirty="0">
                <a:solidFill>
                  <a:schemeClr val="tx1">
                    <a:lumMod val="85000"/>
                    <a:lumOff val="15000"/>
                  </a:schemeClr>
                </a:solidFill>
              </a:rPr>
              <a:t>div</a:t>
            </a:r>
            <a:r>
              <a:rPr lang="en-US" altLang="zh-CN" sz="1800" dirty="0" smtClean="0">
                <a:solidFill>
                  <a:schemeClr val="tx1">
                    <a:lumMod val="85000"/>
                    <a:lumOff val="15000"/>
                  </a:schemeClr>
                </a:solidFill>
              </a:rPr>
              <a:t>{</a:t>
            </a:r>
            <a:endParaRPr lang="en-US" altLang="zh-CN" sz="1800" dirty="0">
              <a:solidFill>
                <a:schemeClr val="tx1">
                  <a:lumMod val="85000"/>
                  <a:lumOff val="15000"/>
                </a:schemeClr>
              </a:solidFill>
            </a:endParaRPr>
          </a:p>
          <a:p>
            <a:pPr indent="716280">
              <a:lnSpc>
                <a:spcPts val="2000"/>
              </a:lnSpc>
              <a:spcBef>
                <a:spcPts val="0"/>
              </a:spcBef>
              <a:spcAft>
                <a:spcPts val="0"/>
              </a:spcAft>
              <a:buNone/>
            </a:pPr>
            <a:r>
              <a:rPr lang="en-US" altLang="zh-CN" sz="1800" dirty="0">
                <a:solidFill>
                  <a:schemeClr val="tx1">
                    <a:lumMod val="85000"/>
                    <a:lumOff val="15000"/>
                  </a:schemeClr>
                </a:solidFill>
              </a:rPr>
              <a:t>/</a:t>
            </a:r>
            <a:r>
              <a:rPr lang="zh-CN" altLang="en-US" sz="1800" dirty="0">
                <a:solidFill>
                  <a:schemeClr val="tx1">
                    <a:lumMod val="85000"/>
                    <a:lumOff val="15000"/>
                  </a:schemeClr>
                </a:solidFill>
              </a:rPr>
              <a:t>* 设置图层基本样式 *</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a:p>
            <a:pPr indent="716280">
              <a:lnSpc>
                <a:spcPts val="2000"/>
              </a:lnSpc>
              <a:spcBef>
                <a:spcPts val="0"/>
              </a:spcBef>
              <a:spcAft>
                <a:spcPts val="0"/>
              </a:spcAft>
              <a:buNone/>
            </a:pPr>
            <a:r>
              <a:rPr lang="en-US" altLang="zh-CN" sz="1800" dirty="0">
                <a:solidFill>
                  <a:schemeClr val="tx1">
                    <a:lumMod val="85000"/>
                    <a:lumOff val="15000"/>
                  </a:schemeClr>
                </a:solidFill>
              </a:rPr>
              <a:t>width:100px;height:100px;background:red;position:relative;</a:t>
            </a:r>
            <a:endParaRPr lang="en-US" altLang="zh-CN" sz="1800" dirty="0">
              <a:solidFill>
                <a:schemeClr val="tx1">
                  <a:lumMod val="85000"/>
                  <a:lumOff val="15000"/>
                </a:schemeClr>
              </a:solidFill>
            </a:endParaRPr>
          </a:p>
          <a:p>
            <a:pPr indent="716280">
              <a:lnSpc>
                <a:spcPts val="2000"/>
              </a:lnSpc>
              <a:spcBef>
                <a:spcPts val="0"/>
              </a:spcBef>
              <a:spcAft>
                <a:spcPts val="0"/>
              </a:spcAft>
              <a:buNone/>
            </a:pPr>
            <a:r>
              <a:rPr lang="en-US" altLang="zh-CN" sz="1800" dirty="0">
                <a:solidFill>
                  <a:schemeClr val="tx1">
                    <a:lumMod val="85000"/>
                    <a:lumOff val="15000"/>
                  </a:schemeClr>
                </a:solidFill>
              </a:rPr>
              <a:t>/</a:t>
            </a:r>
            <a:r>
              <a:rPr lang="zh-CN" altLang="en-US" sz="1800" dirty="0">
                <a:solidFill>
                  <a:schemeClr val="tx1">
                    <a:lumMod val="85000"/>
                    <a:lumOff val="15000"/>
                  </a:schemeClr>
                </a:solidFill>
              </a:rPr>
              <a:t>* 设置标准动画子属性 *</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a:p>
            <a:pPr marL="716280">
              <a:lnSpc>
                <a:spcPts val="2000"/>
              </a:lnSpc>
              <a:spcBef>
                <a:spcPts val="0"/>
              </a:spcBef>
              <a:spcAft>
                <a:spcPts val="0"/>
              </a:spcAft>
              <a:buNone/>
            </a:pPr>
            <a:r>
              <a:rPr lang="en-US" altLang="zh-CN" sz="1800" dirty="0" smtClean="0">
                <a:solidFill>
                  <a:schemeClr val="tx1">
                    <a:lumMod val="85000"/>
                    <a:lumOff val="15000"/>
                  </a:schemeClr>
                </a:solidFill>
              </a:rPr>
              <a:t>      animation</a:t>
            </a:r>
            <a:r>
              <a:rPr lang="en-US" altLang="zh-CN" sz="1800" dirty="0">
                <a:solidFill>
                  <a:schemeClr val="tx1">
                    <a:lumMod val="85000"/>
                    <a:lumOff val="15000"/>
                  </a:schemeClr>
                </a:solidFill>
              </a:rPr>
              <a:t>: myAnimation 8s;</a:t>
            </a:r>
            <a:endParaRPr lang="en-US" altLang="zh-CN" sz="1800" dirty="0">
              <a:solidFill>
                <a:schemeClr val="tx1">
                  <a:lumMod val="85000"/>
                  <a:lumOff val="15000"/>
                </a:schemeClr>
              </a:solidFill>
            </a:endParaRPr>
          </a:p>
          <a:p>
            <a:pPr marL="898525" indent="0">
              <a:lnSpc>
                <a:spcPts val="2000"/>
              </a:lnSpc>
              <a:spcBef>
                <a:spcPts val="0"/>
              </a:spcBef>
              <a:spcAft>
                <a:spcPts val="0"/>
              </a:spcAft>
              <a:buNone/>
            </a:pPr>
            <a:r>
              <a:rPr lang="en-US" altLang="zh-CN" sz="1800" dirty="0">
                <a:solidFill>
                  <a:schemeClr val="tx1">
                    <a:lumMod val="85000"/>
                    <a:lumOff val="15000"/>
                  </a:schemeClr>
                </a:solidFill>
              </a:rPr>
              <a:t>-moz-animation: myAnimation 8s</a:t>
            </a:r>
            <a:r>
              <a:rPr lang="en-US" altLang="zh-CN" sz="1800" dirty="0" smtClean="0">
                <a:solidFill>
                  <a:schemeClr val="tx1">
                    <a:lumMod val="85000"/>
                    <a:lumOff val="15000"/>
                  </a:schemeClr>
                </a:solidFill>
              </a:rPr>
              <a:t>;      </a:t>
            </a:r>
            <a:r>
              <a:rPr lang="en-US" altLang="zh-CN" sz="1800" dirty="0">
                <a:solidFill>
                  <a:schemeClr val="tx1">
                    <a:lumMod val="85000"/>
                    <a:lumOff val="15000"/>
                  </a:schemeClr>
                </a:solidFill>
              </a:rPr>
              <a:t>/* Firefox */</a:t>
            </a:r>
            <a:endParaRPr lang="en-US" altLang="zh-CN" sz="1800" dirty="0">
              <a:solidFill>
                <a:schemeClr val="tx1">
                  <a:lumMod val="85000"/>
                  <a:lumOff val="15000"/>
                </a:schemeClr>
              </a:solidFill>
            </a:endParaRPr>
          </a:p>
          <a:p>
            <a:pPr marL="898525" indent="0">
              <a:lnSpc>
                <a:spcPts val="2000"/>
              </a:lnSpc>
              <a:spcBef>
                <a:spcPts val="0"/>
              </a:spcBef>
              <a:spcAft>
                <a:spcPts val="0"/>
              </a:spcAft>
              <a:buNone/>
            </a:pPr>
            <a:r>
              <a:rPr lang="en-US" altLang="zh-CN" sz="1800" dirty="0">
                <a:solidFill>
                  <a:schemeClr val="tx1">
                    <a:lumMod val="85000"/>
                    <a:lumOff val="15000"/>
                  </a:schemeClr>
                </a:solidFill>
              </a:rPr>
              <a:t>-webkit-animation: myAnimation 8s</a:t>
            </a:r>
            <a:r>
              <a:rPr lang="en-US" altLang="zh-CN" sz="1800" dirty="0" smtClean="0">
                <a:solidFill>
                  <a:schemeClr val="tx1">
                    <a:lumMod val="85000"/>
                    <a:lumOff val="15000"/>
                  </a:schemeClr>
                </a:solidFill>
              </a:rPr>
              <a:t>;   </a:t>
            </a:r>
            <a:r>
              <a:rPr lang="en-US" altLang="zh-CN" sz="1800" dirty="0">
                <a:solidFill>
                  <a:schemeClr val="tx1">
                    <a:lumMod val="85000"/>
                    <a:lumOff val="15000"/>
                  </a:schemeClr>
                </a:solidFill>
              </a:rPr>
              <a:t>/* Safari </a:t>
            </a:r>
            <a:r>
              <a:rPr lang="zh-CN" altLang="en-US" sz="1800" dirty="0">
                <a:solidFill>
                  <a:schemeClr val="tx1">
                    <a:lumMod val="85000"/>
                    <a:lumOff val="15000"/>
                  </a:schemeClr>
                </a:solidFill>
              </a:rPr>
              <a:t>和 </a:t>
            </a:r>
            <a:r>
              <a:rPr lang="en-US" altLang="zh-CN" sz="1800" dirty="0">
                <a:solidFill>
                  <a:schemeClr val="tx1">
                    <a:lumMod val="85000"/>
                    <a:lumOff val="15000"/>
                  </a:schemeClr>
                </a:solidFill>
              </a:rPr>
              <a:t>Chrome */</a:t>
            </a:r>
            <a:endParaRPr lang="en-US" altLang="zh-CN" sz="1800" dirty="0">
              <a:solidFill>
                <a:schemeClr val="tx1">
                  <a:lumMod val="85000"/>
                  <a:lumOff val="15000"/>
                </a:schemeClr>
              </a:solidFill>
            </a:endParaRPr>
          </a:p>
          <a:p>
            <a:pPr marL="898525" indent="0">
              <a:lnSpc>
                <a:spcPts val="2000"/>
              </a:lnSpc>
              <a:spcBef>
                <a:spcPts val="0"/>
              </a:spcBef>
              <a:spcAft>
                <a:spcPts val="0"/>
              </a:spcAft>
              <a:buNone/>
            </a:pPr>
            <a:r>
              <a:rPr lang="en-US" altLang="zh-CN" sz="1800" dirty="0">
                <a:solidFill>
                  <a:schemeClr val="tx1">
                    <a:lumMod val="85000"/>
                    <a:lumOff val="15000"/>
                  </a:schemeClr>
                </a:solidFill>
              </a:rPr>
              <a:t>-o-animation: myAnimation 8s; </a:t>
            </a:r>
            <a:r>
              <a:rPr lang="en-US" altLang="zh-CN" sz="1800" dirty="0" smtClean="0">
                <a:solidFill>
                  <a:schemeClr val="tx1">
                    <a:lumMod val="85000"/>
                    <a:lumOff val="15000"/>
                  </a:schemeClr>
                </a:solidFill>
              </a:rPr>
              <a:t>          </a:t>
            </a:r>
            <a:r>
              <a:rPr lang="en-US" altLang="zh-CN" sz="1800" dirty="0">
                <a:solidFill>
                  <a:schemeClr val="tx1">
                    <a:lumMod val="85000"/>
                    <a:lumOff val="15000"/>
                  </a:schemeClr>
                </a:solidFill>
              </a:rPr>
              <a:t>/* Opera </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marL="541655" indent="0">
              <a:lnSpc>
                <a:spcPts val="2000"/>
              </a:lnSpc>
              <a:spcBef>
                <a:spcPts val="0"/>
              </a:spcBef>
              <a:spcAft>
                <a:spcPts val="0"/>
              </a:spcAft>
              <a:buNone/>
            </a:pP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动画</a:t>
            </a:r>
            <a:r>
              <a:rPr lang="en-US" altLang="zh-CN" dirty="0" smtClean="0"/>
              <a:t>animation</a:t>
            </a:r>
            <a:r>
              <a:rPr lang="zh-CN" altLang="en-US" b="0" dirty="0" smtClean="0"/>
              <a:t>子属性设置</a:t>
            </a:r>
            <a:endParaRPr lang="zh-CN" altLang="en-US" dirty="0"/>
          </a:p>
        </p:txBody>
      </p:sp>
      <p:sp>
        <p:nvSpPr>
          <p:cNvPr id="3" name="内容占位符 2"/>
          <p:cNvSpPr>
            <a:spLocks noGrp="1"/>
          </p:cNvSpPr>
          <p:nvPr>
            <p:ph idx="1"/>
          </p:nvPr>
        </p:nvSpPr>
        <p:spPr>
          <a:xfrm>
            <a:off x="502285" y="1304925"/>
            <a:ext cx="8171180" cy="4972050"/>
          </a:xfrm>
        </p:spPr>
        <p:txBody>
          <a:bodyPr>
            <a:normAutofit/>
          </a:bodyPr>
          <a:lstStyle/>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div{</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 </a:t>
            </a:r>
            <a:r>
              <a:rPr lang="zh-CN" altLang="zh-CN" sz="1600" dirty="0">
                <a:solidFill>
                  <a:schemeClr val="tx1">
                    <a:lumMod val="85000"/>
                    <a:lumOff val="15000"/>
                  </a:schemeClr>
                </a:solidFill>
                <a:latin typeface="+mn-lt"/>
                <a:cs typeface="+mn-lt"/>
              </a:rPr>
              <a:t>设置图层基本样式 </a:t>
            </a:r>
            <a:r>
              <a:rPr lang="en-US" altLang="zh-CN" sz="1600" dirty="0">
                <a:solidFill>
                  <a:schemeClr val="tx1">
                    <a:lumMod val="85000"/>
                    <a:lumOff val="15000"/>
                  </a:schemeClr>
                </a:solidFill>
                <a:latin typeface="+mn-lt"/>
                <a:cs typeface="+mn-lt"/>
              </a:rPr>
              <a:t>*/</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width:100px;height:100px;background:red;position:relative;</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 </a:t>
            </a:r>
            <a:r>
              <a:rPr lang="zh-CN" altLang="zh-CN" sz="1600" dirty="0">
                <a:solidFill>
                  <a:schemeClr val="tx1">
                    <a:lumMod val="85000"/>
                    <a:lumOff val="15000"/>
                  </a:schemeClr>
                </a:solidFill>
                <a:latin typeface="+mn-lt"/>
                <a:cs typeface="+mn-lt"/>
              </a:rPr>
              <a:t>设置标准动画子属性</a:t>
            </a:r>
            <a:r>
              <a:rPr lang="en-US" altLang="zh-CN" sz="1600" dirty="0">
                <a:solidFill>
                  <a:schemeClr val="tx1">
                    <a:lumMod val="85000"/>
                    <a:lumOff val="15000"/>
                  </a:schemeClr>
                </a:solidFill>
                <a:latin typeface="+mn-lt"/>
                <a:cs typeface="+mn-lt"/>
              </a:rPr>
              <a:t>  */</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animation-name:myMOve;</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animation-duration:5s;</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animation-timing-function:linear;</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animation-delay:2s;</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animation-iteration-count:infinite;</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animation-direction:alternate;</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  animation-play-state:running;</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a:solidFill>
                  <a:schemeClr val="tx1">
                    <a:lumMod val="85000"/>
                    <a:lumOff val="15000"/>
                  </a:schemeClr>
                </a:solidFill>
                <a:latin typeface="+mn-lt"/>
                <a:cs typeface="+mn-lt"/>
              </a:rPr>
              <a:t>}</a:t>
            </a:r>
            <a:endParaRPr lang="zh-CN" altLang="zh-CN" sz="1600" dirty="0">
              <a:solidFill>
                <a:schemeClr val="tx1">
                  <a:lumMod val="85000"/>
                  <a:lumOff val="15000"/>
                </a:schemeClr>
              </a:solidFill>
              <a:latin typeface="+mn-lt"/>
              <a:cs typeface="+mn-lt"/>
            </a:endParaRPr>
          </a:p>
          <a:p>
            <a:pPr>
              <a:lnSpc>
                <a:spcPct val="100000"/>
              </a:lnSpc>
              <a:spcBef>
                <a:spcPts val="0"/>
              </a:spcBef>
              <a:spcAft>
                <a:spcPts val="0"/>
              </a:spcAft>
              <a:buNone/>
            </a:pPr>
            <a:r>
              <a:rPr lang="en-US" altLang="zh-CN" sz="1600" dirty="0" smtClean="0">
                <a:latin typeface="+mn-lt"/>
                <a:ea typeface="Verdana" panose="020B0604030504040204" pitchFamily="34" charset="0"/>
                <a:cs typeface="+mn-lt"/>
                <a:sym typeface="+mn-ea"/>
              </a:rPr>
              <a:t>@</a:t>
            </a:r>
            <a:r>
              <a:rPr lang="en-US" altLang="zh-CN" sz="1600" dirty="0" err="1" smtClean="0">
                <a:latin typeface="+mn-lt"/>
                <a:ea typeface="Verdana" panose="020B0604030504040204" pitchFamily="34" charset="0"/>
                <a:cs typeface="+mn-lt"/>
                <a:sym typeface="+mn-ea"/>
              </a:rPr>
              <a:t>keyframes</a:t>
            </a:r>
            <a:r>
              <a:rPr lang="en-US" altLang="zh-CN" sz="1600" dirty="0" smtClean="0">
                <a:latin typeface="+mn-lt"/>
                <a:ea typeface="Verdana" panose="020B0604030504040204" pitchFamily="34" charset="0"/>
                <a:cs typeface="+mn-lt"/>
                <a:sym typeface="+mn-ea"/>
              </a:rPr>
              <a:t> </a:t>
            </a:r>
            <a:r>
              <a:rPr lang="en-US" altLang="zh-CN" sz="1600" dirty="0" err="1" smtClean="0">
                <a:latin typeface="+mn-lt"/>
                <a:ea typeface="Verdana" panose="020B0604030504040204" pitchFamily="34" charset="0"/>
                <a:cs typeface="+mn-lt"/>
                <a:sym typeface="+mn-ea"/>
              </a:rPr>
              <a:t>myMOve</a:t>
            </a:r>
            <a:r>
              <a:rPr lang="en-US" altLang="zh-CN" sz="1600" dirty="0" smtClean="0">
                <a:latin typeface="+mn-lt"/>
                <a:ea typeface="Verdana" panose="020B0604030504040204" pitchFamily="34" charset="0"/>
                <a:cs typeface="+mn-lt"/>
                <a:sym typeface="+mn-ea"/>
              </a:rPr>
              <a:t>{</a:t>
            </a:r>
            <a:endParaRPr lang="zh-CN" altLang="zh-CN" sz="1600" b="0" dirty="0" smtClean="0">
              <a:latin typeface="+mn-lt"/>
              <a:cs typeface="+mn-lt"/>
            </a:endParaRPr>
          </a:p>
          <a:p>
            <a:pPr>
              <a:lnSpc>
                <a:spcPct val="100000"/>
              </a:lnSpc>
              <a:spcBef>
                <a:spcPts val="0"/>
              </a:spcBef>
              <a:spcAft>
                <a:spcPts val="0"/>
              </a:spcAft>
              <a:buNone/>
            </a:pPr>
            <a:r>
              <a:rPr lang="en-US" altLang="zh-CN" sz="1600" dirty="0" smtClean="0">
                <a:latin typeface="+mn-lt"/>
                <a:ea typeface="Verdana" panose="020B0604030504040204" pitchFamily="34" charset="0"/>
                <a:cs typeface="+mn-lt"/>
                <a:sym typeface="+mn-ea"/>
              </a:rPr>
              <a:t>  /* </a:t>
            </a:r>
            <a:r>
              <a:rPr lang="zh-CN" altLang="zh-CN" sz="1600" dirty="0" smtClean="0">
                <a:latin typeface="+mn-lt"/>
                <a:cs typeface="+mn-lt"/>
                <a:sym typeface="+mn-ea"/>
              </a:rPr>
              <a:t>定义不同关键帧的样式 </a:t>
            </a:r>
            <a:r>
              <a:rPr lang="en-US" altLang="zh-CN" sz="1600" dirty="0" smtClean="0">
                <a:latin typeface="+mn-lt"/>
                <a:ea typeface="Verdana" panose="020B0604030504040204" pitchFamily="34" charset="0"/>
                <a:cs typeface="+mn-lt"/>
                <a:sym typeface="+mn-ea"/>
              </a:rPr>
              <a:t>*/</a:t>
            </a:r>
            <a:endParaRPr lang="zh-CN" altLang="zh-CN" sz="1600" b="0" dirty="0" smtClean="0">
              <a:latin typeface="+mn-lt"/>
              <a:cs typeface="+mn-lt"/>
            </a:endParaRPr>
          </a:p>
          <a:p>
            <a:pPr>
              <a:lnSpc>
                <a:spcPct val="100000"/>
              </a:lnSpc>
              <a:spcBef>
                <a:spcPts val="0"/>
              </a:spcBef>
              <a:spcAft>
                <a:spcPts val="0"/>
              </a:spcAft>
              <a:buNone/>
            </a:pPr>
            <a:r>
              <a:rPr lang="en-US" altLang="zh-CN" sz="1600" dirty="0" smtClean="0">
                <a:latin typeface="+mn-lt"/>
                <a:ea typeface="Verdana" panose="020B0604030504040204" pitchFamily="34" charset="0"/>
                <a:cs typeface="+mn-lt"/>
                <a:sym typeface="+mn-ea"/>
              </a:rPr>
              <a:t>  0%  {</a:t>
            </a:r>
            <a:r>
              <a:rPr lang="en-US" altLang="zh-CN" sz="1600" dirty="0" err="1" smtClean="0">
                <a:latin typeface="+mn-lt"/>
                <a:ea typeface="Verdana" panose="020B0604030504040204" pitchFamily="34" charset="0"/>
                <a:cs typeface="+mn-lt"/>
                <a:sym typeface="+mn-ea"/>
              </a:rPr>
              <a:t>background:red</a:t>
            </a:r>
            <a:r>
              <a:rPr lang="en-US" altLang="zh-CN" sz="1600" dirty="0" smtClean="0">
                <a:latin typeface="+mn-lt"/>
                <a:ea typeface="Verdana" panose="020B0604030504040204" pitchFamily="34" charset="0"/>
                <a:cs typeface="+mn-lt"/>
                <a:sym typeface="+mn-ea"/>
              </a:rPr>
              <a:t>; left:0px; top:0px;}</a:t>
            </a:r>
            <a:endParaRPr lang="zh-CN" altLang="zh-CN" sz="1600" b="0" dirty="0" smtClean="0">
              <a:latin typeface="+mn-lt"/>
              <a:cs typeface="+mn-lt"/>
            </a:endParaRPr>
          </a:p>
          <a:p>
            <a:pPr>
              <a:lnSpc>
                <a:spcPct val="100000"/>
              </a:lnSpc>
              <a:spcBef>
                <a:spcPts val="0"/>
              </a:spcBef>
              <a:spcAft>
                <a:spcPts val="0"/>
              </a:spcAft>
              <a:buNone/>
            </a:pPr>
            <a:r>
              <a:rPr lang="en-US" altLang="zh-CN" sz="1600" dirty="0" smtClean="0">
                <a:latin typeface="+mn-lt"/>
                <a:ea typeface="Verdana" panose="020B0604030504040204" pitchFamily="34" charset="0"/>
                <a:cs typeface="+mn-lt"/>
                <a:sym typeface="+mn-ea"/>
              </a:rPr>
              <a:t>  25% {</a:t>
            </a:r>
            <a:r>
              <a:rPr lang="en-US" altLang="zh-CN" sz="1600" dirty="0" err="1" smtClean="0">
                <a:latin typeface="+mn-lt"/>
                <a:ea typeface="Verdana" panose="020B0604030504040204" pitchFamily="34" charset="0"/>
                <a:cs typeface="+mn-lt"/>
                <a:sym typeface="+mn-ea"/>
              </a:rPr>
              <a:t>background:yellow</a:t>
            </a:r>
            <a:r>
              <a:rPr lang="en-US" altLang="zh-CN" sz="1600" dirty="0" smtClean="0">
                <a:latin typeface="+mn-lt"/>
                <a:ea typeface="Verdana" panose="020B0604030504040204" pitchFamily="34" charset="0"/>
                <a:cs typeface="+mn-lt"/>
                <a:sym typeface="+mn-ea"/>
              </a:rPr>
              <a:t>; left:200px; top:0px;}</a:t>
            </a:r>
            <a:endParaRPr lang="zh-CN" altLang="zh-CN" sz="1600" b="0" dirty="0" smtClean="0">
              <a:latin typeface="+mn-lt"/>
              <a:cs typeface="+mn-lt"/>
            </a:endParaRPr>
          </a:p>
          <a:p>
            <a:pPr>
              <a:lnSpc>
                <a:spcPct val="100000"/>
              </a:lnSpc>
              <a:spcBef>
                <a:spcPts val="0"/>
              </a:spcBef>
              <a:spcAft>
                <a:spcPts val="0"/>
              </a:spcAft>
              <a:buNone/>
            </a:pPr>
            <a:r>
              <a:rPr lang="en-US" altLang="zh-CN" sz="1600" dirty="0" smtClean="0">
                <a:latin typeface="+mn-lt"/>
                <a:ea typeface="Verdana" panose="020B0604030504040204" pitchFamily="34" charset="0"/>
                <a:cs typeface="+mn-lt"/>
                <a:sym typeface="+mn-ea"/>
              </a:rPr>
              <a:t>  50% {</a:t>
            </a:r>
            <a:r>
              <a:rPr lang="en-US" altLang="zh-CN" sz="1600" dirty="0" err="1" smtClean="0">
                <a:latin typeface="+mn-lt"/>
                <a:ea typeface="Verdana" panose="020B0604030504040204" pitchFamily="34" charset="0"/>
                <a:cs typeface="+mn-lt"/>
                <a:sym typeface="+mn-ea"/>
              </a:rPr>
              <a:t>background:blue</a:t>
            </a:r>
            <a:r>
              <a:rPr lang="en-US" altLang="zh-CN" sz="1600" dirty="0" smtClean="0">
                <a:latin typeface="+mn-lt"/>
                <a:ea typeface="Verdana" panose="020B0604030504040204" pitchFamily="34" charset="0"/>
                <a:cs typeface="+mn-lt"/>
                <a:sym typeface="+mn-ea"/>
              </a:rPr>
              <a:t>; left:200px; top:200px;}</a:t>
            </a:r>
            <a:endParaRPr lang="zh-CN" altLang="zh-CN" sz="1600" b="0" dirty="0" smtClean="0">
              <a:latin typeface="+mn-lt"/>
              <a:cs typeface="+mn-lt"/>
            </a:endParaRPr>
          </a:p>
          <a:p>
            <a:pPr>
              <a:lnSpc>
                <a:spcPct val="100000"/>
              </a:lnSpc>
              <a:spcBef>
                <a:spcPts val="0"/>
              </a:spcBef>
              <a:spcAft>
                <a:spcPts val="0"/>
              </a:spcAft>
              <a:buNone/>
            </a:pPr>
            <a:r>
              <a:rPr lang="en-US" altLang="zh-CN" sz="1600" dirty="0" smtClean="0">
                <a:latin typeface="+mn-lt"/>
                <a:ea typeface="Verdana" panose="020B0604030504040204" pitchFamily="34" charset="0"/>
                <a:cs typeface="+mn-lt"/>
                <a:sym typeface="+mn-ea"/>
              </a:rPr>
              <a:t>  75% {</a:t>
            </a:r>
            <a:r>
              <a:rPr lang="en-US" altLang="zh-CN" sz="1600" dirty="0" err="1" smtClean="0">
                <a:latin typeface="+mn-lt"/>
                <a:ea typeface="Verdana" panose="020B0604030504040204" pitchFamily="34" charset="0"/>
                <a:cs typeface="+mn-lt"/>
                <a:sym typeface="+mn-ea"/>
              </a:rPr>
              <a:t>background:green</a:t>
            </a:r>
            <a:r>
              <a:rPr lang="en-US" altLang="zh-CN" sz="1600" dirty="0" smtClean="0">
                <a:latin typeface="+mn-lt"/>
                <a:ea typeface="Verdana" panose="020B0604030504040204" pitchFamily="34" charset="0"/>
                <a:cs typeface="+mn-lt"/>
                <a:sym typeface="+mn-ea"/>
              </a:rPr>
              <a:t>; left:0px; top:200px;}</a:t>
            </a:r>
            <a:endParaRPr lang="zh-CN" altLang="zh-CN" sz="1600" b="0" dirty="0" smtClean="0">
              <a:latin typeface="+mn-lt"/>
              <a:cs typeface="+mn-lt"/>
            </a:endParaRPr>
          </a:p>
          <a:p>
            <a:pPr>
              <a:lnSpc>
                <a:spcPct val="100000"/>
              </a:lnSpc>
              <a:spcBef>
                <a:spcPts val="0"/>
              </a:spcBef>
              <a:spcAft>
                <a:spcPts val="0"/>
              </a:spcAft>
              <a:buNone/>
            </a:pPr>
            <a:r>
              <a:rPr lang="en-US" altLang="zh-CN" sz="1600" dirty="0" smtClean="0">
                <a:latin typeface="+mn-lt"/>
                <a:ea typeface="Verdana" panose="020B0604030504040204" pitchFamily="34" charset="0"/>
                <a:cs typeface="+mn-lt"/>
                <a:sym typeface="+mn-ea"/>
              </a:rPr>
              <a:t>  100% {</a:t>
            </a:r>
            <a:r>
              <a:rPr lang="en-US" altLang="zh-CN" sz="1600" dirty="0" err="1" smtClean="0">
                <a:latin typeface="+mn-lt"/>
                <a:ea typeface="Verdana" panose="020B0604030504040204" pitchFamily="34" charset="0"/>
                <a:cs typeface="+mn-lt"/>
                <a:sym typeface="+mn-ea"/>
              </a:rPr>
              <a:t>background:red</a:t>
            </a:r>
            <a:r>
              <a:rPr lang="en-US" altLang="zh-CN" sz="1600" dirty="0" smtClean="0">
                <a:latin typeface="+mn-lt"/>
                <a:ea typeface="Verdana" panose="020B0604030504040204" pitchFamily="34" charset="0"/>
                <a:cs typeface="+mn-lt"/>
                <a:sym typeface="+mn-ea"/>
              </a:rPr>
              <a:t>; left:0px; top:0px;}</a:t>
            </a:r>
            <a:endParaRPr lang="zh-CN" altLang="zh-CN" sz="1600" b="0" dirty="0" smtClean="0">
              <a:latin typeface="+mn-lt"/>
              <a:cs typeface="+mn-lt"/>
            </a:endParaRPr>
          </a:p>
          <a:p>
            <a:pPr>
              <a:lnSpc>
                <a:spcPct val="100000"/>
              </a:lnSpc>
              <a:spcBef>
                <a:spcPts val="0"/>
              </a:spcBef>
              <a:spcAft>
                <a:spcPts val="0"/>
              </a:spcAft>
              <a:buNone/>
            </a:pPr>
            <a:r>
              <a:rPr lang="en-US" altLang="zh-CN" sz="1600" dirty="0" smtClean="0">
                <a:latin typeface="+mn-lt"/>
                <a:ea typeface="Verdana" panose="020B0604030504040204" pitchFamily="34" charset="0"/>
                <a:cs typeface="+mn-lt"/>
                <a:sym typeface="+mn-ea"/>
              </a:rPr>
              <a:t>}</a:t>
            </a:r>
            <a:endParaRPr lang="zh-CN" altLang="zh-CN" sz="1600" b="0" dirty="0">
              <a:latin typeface="+mn-lt"/>
              <a:cs typeface="+mn-lt"/>
            </a:endParaRPr>
          </a:p>
          <a:p>
            <a:pPr>
              <a:lnSpc>
                <a:spcPct val="100000"/>
              </a:lnSpc>
              <a:spcBef>
                <a:spcPts val="0"/>
              </a:spcBef>
              <a:spcAft>
                <a:spcPts val="0"/>
              </a:spcAft>
              <a:buNone/>
            </a:pPr>
            <a:endParaRPr lang="zh-CN" altLang="zh-CN" sz="1600" dirty="0">
              <a:solidFill>
                <a:schemeClr val="tx1">
                  <a:lumMod val="85000"/>
                  <a:lumOff val="15000"/>
                </a:schemeClr>
              </a:solidFill>
              <a:latin typeface="+mn-lt"/>
              <a:cs typeface="+mn-lt"/>
            </a:endParaRPr>
          </a:p>
        </p:txBody>
      </p:sp>
      <p:sp>
        <p:nvSpPr>
          <p:cNvPr id="4" name="矩形 3"/>
          <p:cNvSpPr/>
          <p:nvPr/>
        </p:nvSpPr>
        <p:spPr>
          <a:xfrm>
            <a:off x="4048760" y="5086350"/>
            <a:ext cx="4857115" cy="270510"/>
          </a:xfrm>
          <a:prstGeom prst="rect">
            <a:avLst/>
          </a:prstGeom>
        </p:spPr>
        <p:txBody>
          <a:bodyPr wrap="square">
            <a:spAutoFit/>
          </a:bodyPr>
          <a:lstStyle/>
          <a:p>
            <a:pPr>
              <a:lnSpc>
                <a:spcPts val="1400"/>
              </a:lnSpc>
              <a:spcBef>
                <a:spcPts val="0"/>
              </a:spcBef>
              <a:spcAft>
                <a:spcPts val="0"/>
              </a:spcAft>
              <a:buNone/>
            </a:pPr>
            <a:endParaRPr lang="zh-CN" altLang="zh-CN" sz="1400" b="0" dirty="0">
              <a:latin typeface="Verdana" panose="020B0604030504040204" pitchFamily="34" charset="0"/>
              <a:cs typeface="Verdana" panose="020B060403050404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a:t>
            </a:r>
            <a:endParaRPr lang="zh-CN" altLang="en-US" dirty="0"/>
          </a:p>
        </p:txBody>
      </p:sp>
      <p:sp>
        <p:nvSpPr>
          <p:cNvPr id="3" name="内容占位符 2"/>
          <p:cNvSpPr>
            <a:spLocks noGrp="1"/>
          </p:cNvSpPr>
          <p:nvPr>
            <p:ph idx="1"/>
          </p:nvPr>
        </p:nvSpPr>
        <p:spPr>
          <a:xfrm>
            <a:off x="533400" y="1676401"/>
            <a:ext cx="8509000" cy="3810000"/>
          </a:xfrm>
        </p:spPr>
        <p:txBody>
          <a:bodyPr>
            <a:normAutofit/>
          </a:bodyPr>
          <a:lstStyle/>
          <a:p>
            <a:pPr>
              <a:buNone/>
            </a:pPr>
            <a:r>
              <a:rPr lang="en-US" altLang="zh-CN" sz="1800" dirty="0"/>
              <a:t>header </a:t>
            </a:r>
            <a:r>
              <a:rPr lang="zh-CN" altLang="en-US" sz="1800" dirty="0"/>
              <a:t>标记</a:t>
            </a:r>
            <a:endParaRPr lang="zh-CN" altLang="en-US" sz="1800" dirty="0"/>
          </a:p>
          <a:p>
            <a:pPr marL="0" indent="0">
              <a:buNone/>
            </a:pPr>
            <a:r>
              <a:rPr lang="en-US" altLang="zh-CN" sz="1800" dirty="0" smtClean="0"/>
              <a:t>       </a:t>
            </a:r>
            <a:r>
              <a:rPr lang="en-US" altLang="zh-CN" sz="1800" dirty="0" smtClean="0">
                <a:solidFill>
                  <a:srgbClr val="FF0000"/>
                </a:solidFill>
                <a:effectLst>
                  <a:outerShdw blurRad="38100" dist="38100" dir="2700000" algn="tl">
                    <a:srgbClr val="000000">
                      <a:alpha val="43137"/>
                    </a:srgbClr>
                  </a:outerShdw>
                </a:effectLst>
              </a:rPr>
              <a:t>header </a:t>
            </a:r>
            <a:r>
              <a:rPr lang="zh-CN" altLang="en-US" sz="1800" dirty="0">
                <a:solidFill>
                  <a:srgbClr val="FF0000"/>
                </a:solidFill>
                <a:effectLst>
                  <a:outerShdw blurRad="38100" dist="38100" dir="2700000" algn="tl">
                    <a:srgbClr val="000000">
                      <a:alpha val="43137"/>
                    </a:srgbClr>
                  </a:outerShdw>
                </a:effectLst>
              </a:rPr>
              <a:t>标记</a:t>
            </a:r>
            <a:r>
              <a:rPr lang="zh-CN" altLang="en-US" sz="1800" dirty="0"/>
              <a:t>定义文档和区域的页眉，通常是一些</a:t>
            </a:r>
            <a:r>
              <a:rPr lang="zh-CN" altLang="en-US" sz="1800" dirty="0">
                <a:solidFill>
                  <a:srgbClr val="FF0000"/>
                </a:solidFill>
              </a:rPr>
              <a:t>引导和导航信息</a:t>
            </a:r>
            <a:r>
              <a:rPr lang="zh-CN" altLang="en-US" sz="1800" dirty="0"/>
              <a:t>。它不局限于写在</a:t>
            </a:r>
            <a:r>
              <a:rPr lang="zh-CN" altLang="en-US" sz="1800" dirty="0" smtClean="0"/>
              <a:t>网页</a:t>
            </a:r>
            <a:r>
              <a:rPr lang="zh-CN" altLang="en-US" sz="1800" dirty="0"/>
              <a:t>头部，也可以写在网页内容里。</a:t>
            </a:r>
            <a:endParaRPr lang="zh-CN" altLang="en-US" sz="1800" dirty="0"/>
          </a:p>
          <a:p>
            <a:pPr marL="0" indent="0">
              <a:buNone/>
            </a:pPr>
            <a:endParaRPr lang="zh-CN" altLang="en-US" sz="1800" dirty="0"/>
          </a:p>
          <a:p>
            <a:pPr marL="0" indent="0">
              <a:buNone/>
            </a:pPr>
            <a:r>
              <a:rPr lang="zh-CN" altLang="en-US" sz="1800" dirty="0"/>
              <a:t>    通常</a:t>
            </a:r>
            <a:r>
              <a:rPr lang="en-US" altLang="zh-CN" sz="1800" dirty="0"/>
              <a:t>&lt;header&gt;</a:t>
            </a:r>
            <a:r>
              <a:rPr lang="zh-CN" altLang="en-US" sz="1800" dirty="0"/>
              <a:t>标记至少包含（但不局限于）一个标</a:t>
            </a:r>
            <a:r>
              <a:rPr lang="zh-CN" altLang="en-US" sz="1800" dirty="0" smtClean="0"/>
              <a:t>题标</a:t>
            </a:r>
            <a:r>
              <a:rPr lang="zh-CN" altLang="en-US" sz="1800" dirty="0"/>
              <a:t>记（</a:t>
            </a:r>
            <a:r>
              <a:rPr lang="en-US" altLang="zh-CN" sz="1800" dirty="0"/>
              <a:t>h1</a:t>
            </a:r>
            <a:r>
              <a:rPr lang="zh-CN" altLang="en-US" sz="1800" dirty="0"/>
              <a:t>～</a:t>
            </a:r>
            <a:r>
              <a:rPr lang="en-US" altLang="zh-CN" sz="1800" dirty="0"/>
              <a:t>h6</a:t>
            </a:r>
            <a:r>
              <a:rPr lang="zh-CN" altLang="en-US" sz="1800" dirty="0"/>
              <a:t>），也可以包括</a:t>
            </a:r>
            <a:r>
              <a:rPr lang="en-US" altLang="zh-CN" sz="1800" dirty="0" err="1"/>
              <a:t>hgroup</a:t>
            </a:r>
            <a:r>
              <a:rPr lang="zh-CN" altLang="en-US" sz="1800" dirty="0"/>
              <a:t>（标题组合）标记、表格标识、搜索表单、导航等</a:t>
            </a:r>
            <a:r>
              <a:rPr lang="zh-CN" altLang="en-US" sz="1800" dirty="0" smtClean="0"/>
              <a:t>。</a:t>
            </a:r>
            <a:endParaRPr lang="en-US" altLang="zh-CN" sz="1800" dirty="0" smtClean="0"/>
          </a:p>
          <a:p>
            <a:pPr marL="0" indent="0">
              <a:buNone/>
            </a:pPr>
            <a:endParaRPr lang="en-US" altLang="zh-CN" sz="1800" dirty="0"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动画的应</a:t>
            </a:r>
            <a:r>
              <a:rPr lang="zh-CN" altLang="en-US" dirty="0" smtClean="0"/>
              <a:t>用</a:t>
            </a:r>
            <a:endParaRPr lang="zh-CN" altLang="en-US" dirty="0"/>
          </a:p>
        </p:txBody>
      </p:sp>
      <p:sp>
        <p:nvSpPr>
          <p:cNvPr id="7" name="矩形 6"/>
          <p:cNvSpPr/>
          <p:nvPr/>
        </p:nvSpPr>
        <p:spPr>
          <a:xfrm>
            <a:off x="415925" y="1250950"/>
            <a:ext cx="8465820" cy="4974590"/>
          </a:xfrm>
          <a:prstGeom prst="rect">
            <a:avLst/>
          </a:prstGeom>
        </p:spPr>
        <p:txBody>
          <a:bodyPr wrap="square">
            <a:spAutoFit/>
          </a:bodyPr>
          <a:lstStyle/>
          <a:p>
            <a:pPr>
              <a:lnSpc>
                <a:spcPts val="14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&lt;style&gt;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div{width:100px;height:100px;background:red;position:relative;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color:white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animation:mymove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5s ;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moz-animation:mymove</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5s infinite;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webkit-animation:mymove</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5s infinite;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-o-</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animation:mymove</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5s infinite;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keyframes</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mymove</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from,0% {left:0px;background:red;top:0px;}</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50%   {left:100px;background:green;top:100px;}</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to,100%{left:200px;background:blue;top:200px;}</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webkit-keyframes</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mymove</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 Safari </a:t>
            </a:r>
            <a:r>
              <a:rPr lang="zh-CN" altLang="en-US" sz="1400" dirty="0" smtClean="0">
                <a:latin typeface="Verdana" panose="020B0604030504040204" pitchFamily="34" charset="0"/>
                <a:cs typeface="Verdana" panose="020B0604030504040204" pitchFamily="34" charset="0"/>
                <a:sym typeface="+mn-ea"/>
              </a:rPr>
              <a:t>与 </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Chrome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from,0% {left:0px;background:red;top:0px;}</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50%   {left:100px;background:green;top:100px;}</a:t>
            </a:r>
            <a:endPar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to,100</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%{left:200px;background:blue;top:200px;}</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cs typeface="Verdana" panose="020B0604030504040204" pitchFamily="34" charset="0"/>
                <a:sym typeface="+mn-ea"/>
              </a:rPr>
              <a:t>@-</a:t>
            </a:r>
            <a:r>
              <a:rPr lang="en-US" altLang="zh-CN" sz="1400" dirty="0" err="1">
                <a:latin typeface="Verdana" panose="020B0604030504040204" pitchFamily="34" charset="0"/>
                <a:cs typeface="Verdana" panose="020B0604030504040204" pitchFamily="34" charset="0"/>
                <a:sym typeface="+mn-ea"/>
              </a:rPr>
              <a:t>moz-keyframes</a:t>
            </a:r>
            <a:r>
              <a:rPr lang="en-US" altLang="zh-CN" sz="1400" dirty="0">
                <a:latin typeface="Verdana" panose="020B0604030504040204" pitchFamily="34" charset="0"/>
                <a:cs typeface="Verdana" panose="020B0604030504040204" pitchFamily="34" charset="0"/>
                <a:sym typeface="+mn-ea"/>
              </a:rPr>
              <a:t> </a:t>
            </a:r>
            <a:r>
              <a:rPr lang="en-US" altLang="zh-CN" sz="1400" dirty="0" err="1">
                <a:latin typeface="Verdana" panose="020B0604030504040204" pitchFamily="34" charset="0"/>
                <a:cs typeface="Verdana" panose="020B0604030504040204" pitchFamily="34" charset="0"/>
                <a:sym typeface="+mn-ea"/>
              </a:rPr>
              <a:t>……</a:t>
            </a:r>
            <a:endParaRPr lang="en-US" altLang="zh-CN" sz="1400" dirty="0">
              <a:latin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cs typeface="Verdana" panose="020B0604030504040204" pitchFamily="34" charset="0"/>
                <a:sym typeface="+mn-ea"/>
              </a:rPr>
              <a:t>}</a:t>
            </a:r>
            <a:endParaRPr lang="en-US" altLang="zh-CN" sz="1400" dirty="0">
              <a:latin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cs typeface="Verdana" panose="020B0604030504040204" pitchFamily="34" charset="0"/>
                <a:sym typeface="+mn-ea"/>
              </a:rPr>
              <a:t>&lt;/style&gt;</a:t>
            </a:r>
            <a:endParaRPr lang="en-US" altLang="zh-CN" sz="1400" dirty="0">
              <a:latin typeface="Verdana" panose="020B0604030504040204" pitchFamily="34" charset="0"/>
              <a:cs typeface="Verdana" panose="020B0604030504040204" pitchFamily="34" charset="0"/>
            </a:endParaRPr>
          </a:p>
          <a:p>
            <a:pPr>
              <a:lnSpc>
                <a:spcPts val="1400"/>
              </a:lnSpc>
              <a:spcBef>
                <a:spcPts val="0"/>
              </a:spcBef>
              <a:spcAft>
                <a:spcPts val="0"/>
              </a:spcAft>
              <a:buNone/>
            </a:pPr>
            <a:endParaRPr lang="en-US" altLang="zh-CN" sz="1400" dirty="0">
              <a:latin typeface="Verdana" panose="020B0604030504040204" pitchFamily="34" charset="0"/>
              <a:cs typeface="Verdana" panose="020B0604030504040204" pitchFamily="34" charset="0"/>
              <a:sym typeface="+mn-ea"/>
            </a:endParaRPr>
          </a:p>
          <a:p>
            <a:pPr>
              <a:lnSpc>
                <a:spcPts val="1400"/>
              </a:lnSpc>
              <a:spcBef>
                <a:spcPts val="0"/>
              </a:spcBef>
              <a:spcAft>
                <a:spcPts val="0"/>
              </a:spcAft>
              <a:buNone/>
            </a:pPr>
            <a:r>
              <a:rPr lang="en-US" altLang="zh-CN" sz="1400" dirty="0">
                <a:latin typeface="Verdana" panose="020B0604030504040204" pitchFamily="34" charset="0"/>
                <a:cs typeface="Verdana" panose="020B0604030504040204" pitchFamily="34" charset="0"/>
                <a:sym typeface="+mn-ea"/>
              </a:rPr>
              <a:t>&lt;body&gt;​</a:t>
            </a:r>
            <a:endParaRPr lang="en-US" altLang="zh-CN" sz="1400" dirty="0">
              <a:latin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cs typeface="Verdana" panose="020B0604030504040204" pitchFamily="34" charset="0"/>
                <a:sym typeface="+mn-ea"/>
              </a:rPr>
              <a:t>h3&gt;CSS3</a:t>
            </a:r>
            <a:r>
              <a:rPr lang="zh-CN" altLang="en-US" sz="1400" dirty="0">
                <a:latin typeface="Verdana" panose="020B0604030504040204" pitchFamily="34" charset="0"/>
                <a:cs typeface="Verdana" panose="020B0604030504040204" pitchFamily="34" charset="0"/>
                <a:sym typeface="+mn-ea"/>
              </a:rPr>
              <a:t>动画</a:t>
            </a:r>
            <a:r>
              <a:rPr lang="en-US" altLang="zh-CN" sz="1400" dirty="0">
                <a:latin typeface="Verdana" panose="020B0604030504040204" pitchFamily="34" charset="0"/>
                <a:cs typeface="Verdana" panose="020B0604030504040204" pitchFamily="34" charset="0"/>
                <a:sym typeface="+mn-ea"/>
              </a:rPr>
              <a:t>-</a:t>
            </a:r>
            <a:r>
              <a:rPr lang="zh-CN" altLang="en-US" sz="1400" dirty="0">
                <a:latin typeface="Verdana" panose="020B0604030504040204" pitchFamily="34" charset="0"/>
                <a:cs typeface="Verdana" panose="020B0604030504040204" pitchFamily="34" charset="0"/>
                <a:sym typeface="+mn-ea"/>
              </a:rPr>
              <a:t>沿矩形对角线运动</a:t>
            </a:r>
            <a:r>
              <a:rPr lang="en-US" altLang="zh-CN" sz="1400" dirty="0">
                <a:latin typeface="Verdana" panose="020B0604030504040204" pitchFamily="34" charset="0"/>
                <a:cs typeface="Verdana" panose="020B0604030504040204" pitchFamily="34" charset="0"/>
                <a:sym typeface="+mn-ea"/>
              </a:rPr>
              <a:t>&lt;/h3&gt;&lt;hr&gt;</a:t>
            </a:r>
            <a:endParaRPr lang="en-US" altLang="zh-CN" sz="1400" dirty="0">
              <a:latin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cs typeface="Verdana" panose="020B0604030504040204" pitchFamily="34" charset="0"/>
                <a:sym typeface="+mn-ea"/>
              </a:rPr>
              <a:t>div&gt;</a:t>
            </a:r>
            <a:r>
              <a:rPr lang="zh-CN" altLang="en-US" sz="1400" dirty="0">
                <a:latin typeface="Verdana" panose="020B0604030504040204" pitchFamily="34" charset="0"/>
                <a:cs typeface="Verdana" panose="020B0604030504040204" pitchFamily="34" charset="0"/>
                <a:sym typeface="+mn-ea"/>
              </a:rPr>
              <a:t>我在运动！</a:t>
            </a:r>
            <a:r>
              <a:rPr lang="en-US" altLang="zh-CN" sz="1400" dirty="0">
                <a:latin typeface="Verdana" panose="020B0604030504040204" pitchFamily="34" charset="0"/>
                <a:cs typeface="Verdana" panose="020B0604030504040204" pitchFamily="34" charset="0"/>
                <a:sym typeface="+mn-ea"/>
              </a:rPr>
              <a:t>&lt;/div&gt;​</a:t>
            </a:r>
            <a:endParaRPr lang="en-US" altLang="zh-CN" sz="1400" dirty="0">
              <a:latin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cs typeface="Verdana" panose="020B0604030504040204" pitchFamily="34" charset="0"/>
                <a:sym typeface="+mn-ea"/>
              </a:rPr>
              <a:t>&lt;/</a:t>
            </a:r>
            <a:r>
              <a:rPr lang="en-US" altLang="zh-CN" sz="1400" dirty="0">
                <a:latin typeface="Verdana" panose="020B0604030504040204" pitchFamily="34" charset="0"/>
                <a:cs typeface="Verdana" panose="020B0604030504040204" pitchFamily="34" charset="0"/>
                <a:sym typeface="+mn-ea"/>
              </a:rPr>
              <a:t>body&gt;</a:t>
            </a:r>
            <a:endParaRPr lang="en-US" altLang="zh-CN" sz="1400" dirty="0">
              <a:latin typeface="Verdana" panose="020B0604030504040204" pitchFamily="34" charset="0"/>
              <a:cs typeface="Verdana" panose="020B0604030504040204" pitchFamily="34" charset="0"/>
            </a:endParaRPr>
          </a:p>
          <a:p>
            <a:pPr>
              <a:spcAft>
                <a:spcPts val="0"/>
              </a:spcAft>
              <a:buNone/>
            </a:pPr>
            <a:endParaRPr lang="zh-CN" altLang="en-US" sz="1400" b="0" dirty="0">
              <a:latin typeface="Verdana" panose="020B0604030504040204" pitchFamily="34" charset="0"/>
              <a:cs typeface="Verdana" panose="020B0604030504040204" pitchFamily="34" charset="0"/>
            </a:endParaRPr>
          </a:p>
        </p:txBody>
      </p:sp>
      <p:graphicFrame>
        <p:nvGraphicFramePr>
          <p:cNvPr id="4" name="对象 3">
            <a:hlinkClick r:id="" action="ppaction://ole?verb="/>
          </p:cNvPr>
          <p:cNvGraphicFramePr>
            <a:graphicFrameLocks noChangeAspect="1"/>
          </p:cNvGraphicFramePr>
          <p:nvPr/>
        </p:nvGraphicFramePr>
        <p:xfrm>
          <a:off x="6438900" y="3976370"/>
          <a:ext cx="1123950" cy="542925"/>
        </p:xfrm>
        <a:graphic>
          <a:graphicData uri="http://schemas.openxmlformats.org/presentationml/2006/ole">
            <mc:AlternateContent xmlns:mc="http://schemas.openxmlformats.org/markup-compatibility/2006">
              <mc:Choice xmlns:v="urn:schemas-microsoft-com:vml" Requires="v">
                <p:oleObj spid="_x0000_s11265" name="" r:id="rId1" imgW="1123950" imgH="542925" progId="Package">
                  <p:embed/>
                </p:oleObj>
              </mc:Choice>
              <mc:Fallback>
                <p:oleObj name="" r:id="rId1" imgW="1123950" imgH="542925" progId="Package">
                  <p:embed/>
                  <p:pic>
                    <p:nvPicPr>
                      <p:cNvPr id="0" name="图片 11264"/>
                      <p:cNvPicPr/>
                      <p:nvPr/>
                    </p:nvPicPr>
                    <p:blipFill>
                      <a:blip r:embed="rId2"/>
                      <a:stretch>
                        <a:fillRect/>
                      </a:stretch>
                    </p:blipFill>
                    <p:spPr>
                      <a:xfrm>
                        <a:off x="6438900" y="3976370"/>
                        <a:ext cx="1123950" cy="542925"/>
                      </a:xfrm>
                      <a:prstGeom prst="rect">
                        <a:avLst/>
                      </a:prstGeom>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zh-CN" dirty="0"/>
              <a:t>CSS3 </a:t>
            </a:r>
            <a:r>
              <a:rPr lang="zh-CN" altLang="en-US" dirty="0"/>
              <a:t>多列属性</a:t>
            </a:r>
            <a:endParaRPr lang="zh-CN" altLang="en-US" dirty="0"/>
          </a:p>
        </p:txBody>
      </p:sp>
      <p:sp>
        <p:nvSpPr>
          <p:cNvPr id="8" name="矩形 7"/>
          <p:cNvSpPr/>
          <p:nvPr/>
        </p:nvSpPr>
        <p:spPr>
          <a:xfrm>
            <a:off x="533400" y="1676400"/>
            <a:ext cx="8534400" cy="860425"/>
          </a:xfrm>
          <a:prstGeom prst="rect">
            <a:avLst/>
          </a:prstGeom>
        </p:spPr>
        <p:txBody>
          <a:bodyPr wrap="square">
            <a:spAutoFit/>
          </a:bodyPr>
          <a:lstStyle/>
          <a:p>
            <a:r>
              <a:rPr lang="zh-CN" altLang="en-US" dirty="0" smtClean="0"/>
              <a:t>    </a:t>
            </a:r>
            <a:r>
              <a:rPr lang="zh-CN" altLang="en-US" b="0" dirty="0" smtClean="0">
                <a:latin typeface="微软雅黑" panose="020B0503020204020204" charset="-122"/>
                <a:ea typeface="微软雅黑" panose="020B0503020204020204" charset="-122"/>
              </a:rPr>
              <a:t>使用</a:t>
            </a:r>
            <a:r>
              <a:rPr lang="en-US" altLang="zh-CN" b="0" dirty="0" smtClean="0">
                <a:latin typeface="微软雅黑" panose="020B0503020204020204" charset="-122"/>
                <a:ea typeface="微软雅黑" panose="020B0503020204020204" charset="-122"/>
              </a:rPr>
              <a:t>CSS3 </a:t>
            </a:r>
            <a:r>
              <a:rPr lang="zh-CN" altLang="en-US" b="0" dirty="0" smtClean="0">
                <a:latin typeface="微软雅黑" panose="020B0503020204020204" charset="-122"/>
                <a:ea typeface="微软雅黑" panose="020B0503020204020204" charset="-122"/>
              </a:rPr>
              <a:t>多列属性可以创建多个列来对文本进行布局，如同编辑报纸和杂志一样。常用的</a:t>
            </a:r>
            <a:r>
              <a:rPr lang="en-US" altLang="zh-CN" b="0" dirty="0" smtClean="0">
                <a:latin typeface="微软雅黑" panose="020B0503020204020204" charset="-122"/>
                <a:ea typeface="微软雅黑" panose="020B0503020204020204" charset="-122"/>
              </a:rPr>
              <a:t>CSS3 </a:t>
            </a:r>
            <a:r>
              <a:rPr lang="zh-CN" altLang="en-US" b="0" dirty="0" smtClean="0">
                <a:latin typeface="微软雅黑" panose="020B0503020204020204" charset="-122"/>
                <a:ea typeface="微软雅黑" panose="020B0503020204020204" charset="-122"/>
              </a:rPr>
              <a:t>多列属性主要有</a:t>
            </a:r>
            <a:r>
              <a:rPr lang="en-US" altLang="zh-CN" b="0" dirty="0" smtClean="0">
                <a:latin typeface="微软雅黑" panose="020B0503020204020204" charset="-122"/>
                <a:ea typeface="微软雅黑" panose="020B0503020204020204" charset="-122"/>
              </a:rPr>
              <a:t>column-count</a:t>
            </a:r>
            <a:r>
              <a:rPr lang="zh-CN" altLang="en-US"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column-gap</a:t>
            </a:r>
            <a:r>
              <a:rPr lang="zh-CN" altLang="en-US" b="0" dirty="0" smtClean="0">
                <a:latin typeface="微软雅黑" panose="020B0503020204020204" charset="-122"/>
                <a:ea typeface="微软雅黑" panose="020B0503020204020204" charset="-122"/>
              </a:rPr>
              <a:t>、</a:t>
            </a:r>
            <a:r>
              <a:rPr lang="en-US" altLang="zh-CN" b="0" dirty="0" smtClean="0">
                <a:latin typeface="微软雅黑" panose="020B0503020204020204" charset="-122"/>
                <a:ea typeface="微软雅黑" panose="020B0503020204020204" charset="-122"/>
              </a:rPr>
              <a:t>column-rule </a:t>
            </a:r>
            <a:r>
              <a:rPr lang="zh-CN" altLang="en-US" b="0" dirty="0" smtClean="0">
                <a:latin typeface="微软雅黑" panose="020B0503020204020204" charset="-122"/>
                <a:ea typeface="微软雅黑" panose="020B0503020204020204" charset="-122"/>
              </a:rPr>
              <a:t>等。</a:t>
            </a:r>
            <a:endParaRPr lang="zh-CN" altLang="en-US" b="0" dirty="0" smtClean="0">
              <a:latin typeface="微软雅黑" panose="020B0503020204020204" charset="-122"/>
              <a:ea typeface="微软雅黑" panose="020B0503020204020204" charset="-122"/>
            </a:endParaRPr>
          </a:p>
          <a:p>
            <a:pPr algn="ctr"/>
            <a:endParaRPr lang="zh-CN" altLang="en-US" sz="1400" dirty="0"/>
          </a:p>
        </p:txBody>
      </p:sp>
      <p:graphicFrame>
        <p:nvGraphicFramePr>
          <p:cNvPr id="9" name="表格 8"/>
          <p:cNvGraphicFramePr>
            <a:graphicFrameLocks noGrp="1"/>
          </p:cNvGraphicFramePr>
          <p:nvPr>
            <p:custDataLst>
              <p:tags r:id="rId1"/>
            </p:custDataLst>
          </p:nvPr>
        </p:nvGraphicFramePr>
        <p:xfrm>
          <a:off x="1066800" y="2971796"/>
          <a:ext cx="7239000" cy="2514600"/>
        </p:xfrm>
        <a:graphic>
          <a:graphicData uri="http://schemas.openxmlformats.org/drawingml/2006/table">
            <a:tbl>
              <a:tblPr>
                <a:tableStyleId>{5DA37D80-6434-44D0-A028-1B22A696006F}</a:tableStyleId>
              </a:tblPr>
              <a:tblGrid>
                <a:gridCol w="1993900"/>
                <a:gridCol w="5245100"/>
              </a:tblGrid>
              <a:tr h="228600">
                <a:tc>
                  <a:txBody>
                    <a:bodyPr/>
                    <a:lstStyle/>
                    <a:p>
                      <a:pPr algn="ctr">
                        <a:lnSpc>
                          <a:spcPct val="100000"/>
                        </a:lnSpc>
                        <a:spcAft>
                          <a:spcPts val="0"/>
                        </a:spcAft>
                      </a:pPr>
                      <a:r>
                        <a:rPr lang="zh-CN" sz="1600" kern="100" dirty="0"/>
                        <a:t>属性</a:t>
                      </a:r>
                      <a:endParaRPr lang="zh-CN" sz="1600" kern="100" dirty="0">
                        <a:latin typeface="微软雅黑" panose="020B0503020204020204" charset="-122"/>
                        <a:ea typeface="微软雅黑" panose="020B0503020204020204" charset="-122"/>
                      </a:endParaRPr>
                    </a:p>
                  </a:txBody>
                  <a:tcPr marL="68580" marR="68580" marT="0" marB="0" anchor="ctr"/>
                </a:tc>
                <a:tc>
                  <a:txBody>
                    <a:bodyPr/>
                    <a:lstStyle/>
                    <a:p>
                      <a:pPr algn="ctr">
                        <a:lnSpc>
                          <a:spcPct val="100000"/>
                        </a:lnSpc>
                        <a:spcAft>
                          <a:spcPts val="0"/>
                        </a:spcAft>
                      </a:pPr>
                      <a:r>
                        <a:rPr lang="zh-CN" sz="1600" kern="100" dirty="0"/>
                        <a:t>描述</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dirty="0"/>
                        <a:t>columns</a:t>
                      </a:r>
                      <a:endParaRPr lang="en-US" sz="1600" kern="100" dirty="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规定设置</a:t>
                      </a:r>
                      <a:r>
                        <a:rPr lang="en-US" sz="1600" kern="100" dirty="0"/>
                        <a:t>column-width</a:t>
                      </a:r>
                      <a:r>
                        <a:rPr lang="zh-CN" sz="1600" kern="100" dirty="0"/>
                        <a:t>和</a:t>
                      </a:r>
                      <a:r>
                        <a:rPr lang="en-US" sz="1600" kern="100" dirty="0"/>
                        <a:t>column-count</a:t>
                      </a:r>
                      <a:r>
                        <a:rPr lang="zh-CN" sz="1600" kern="100" dirty="0"/>
                        <a:t>的复合属性。</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a:t>column-count</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规定元素应该被分隔的列数。</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a:t>column-width</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规定列的宽度。</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a:t>column-fill</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规定如何填充列。</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a:t>column-gap</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规定列之间的间隔。</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a:t>column-rule</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设置所有</a:t>
                      </a:r>
                      <a:r>
                        <a:rPr lang="en-US" sz="1600" kern="100" dirty="0"/>
                        <a:t>column-rule-*</a:t>
                      </a:r>
                      <a:r>
                        <a:rPr lang="zh-CN" sz="1600" kern="100" dirty="0"/>
                        <a:t>属性的复合属性。</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a:t>column-rule-width</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规定列之间规则的宽度。</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a:t>column-rule-style</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规定列之间规则的样式。</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a:t>column-rule-color</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规定列之间规则的颜色。</a:t>
                      </a:r>
                      <a:endParaRPr lang="zh-CN" sz="1600" kern="100" dirty="0">
                        <a:latin typeface="微软雅黑" panose="020B0503020204020204" charset="-122"/>
                        <a:ea typeface="微软雅黑" panose="020B0503020204020204" charset="-122"/>
                      </a:endParaRPr>
                    </a:p>
                  </a:txBody>
                  <a:tcPr marL="68580" marR="68580" marT="0" marB="0" anchor="ctr"/>
                </a:tc>
              </a:tr>
              <a:tr h="228600">
                <a:tc>
                  <a:txBody>
                    <a:bodyPr/>
                    <a:lstStyle/>
                    <a:p>
                      <a:pPr indent="111760" algn="just">
                        <a:lnSpc>
                          <a:spcPct val="100000"/>
                        </a:lnSpc>
                        <a:spcAft>
                          <a:spcPts val="0"/>
                        </a:spcAft>
                      </a:pPr>
                      <a:r>
                        <a:rPr lang="en-US" sz="1600" kern="100"/>
                        <a:t>column-span</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133985" algn="just">
                        <a:lnSpc>
                          <a:spcPct val="100000"/>
                        </a:lnSpc>
                        <a:spcAft>
                          <a:spcPts val="0"/>
                        </a:spcAft>
                      </a:pPr>
                      <a:r>
                        <a:rPr lang="zh-CN" sz="1600" kern="100" dirty="0"/>
                        <a:t>规定元素应该横跨的列数。</a:t>
                      </a:r>
                      <a:endParaRPr lang="zh-CN" sz="1600" kern="100" dirty="0">
                        <a:latin typeface="微软雅黑" panose="020B0503020204020204" charset="-122"/>
                        <a:ea typeface="微软雅黑" panose="020B0503020204020204" charset="-122"/>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多列属性</a:t>
            </a:r>
            <a:endParaRPr lang="zh-CN" altLang="en-US" dirty="0"/>
          </a:p>
        </p:txBody>
      </p:sp>
      <p:sp>
        <p:nvSpPr>
          <p:cNvPr id="3" name="内容占位符 2"/>
          <p:cNvSpPr>
            <a:spLocks noGrp="1"/>
          </p:cNvSpPr>
          <p:nvPr>
            <p:ph idx="1"/>
          </p:nvPr>
        </p:nvSpPr>
        <p:spPr>
          <a:xfrm>
            <a:off x="381000" y="1343026"/>
            <a:ext cx="8509000" cy="3810000"/>
          </a:xfrm>
        </p:spPr>
        <p:txBody>
          <a:bodyPr>
            <a:noAutofit/>
          </a:bodyPr>
          <a:lstStyle/>
          <a:p>
            <a:pPr>
              <a:spcBef>
                <a:spcPts val="0"/>
              </a:spcBef>
              <a:spcAft>
                <a:spcPts val="0"/>
              </a:spcAft>
              <a:buNone/>
            </a:pPr>
            <a:r>
              <a:rPr lang="zh-CN" altLang="en-US" sz="1800" dirty="0">
                <a:solidFill>
                  <a:schemeClr val="tx1">
                    <a:lumMod val="85000"/>
                    <a:lumOff val="15000"/>
                  </a:schemeClr>
                </a:solidFill>
              </a:rPr>
              <a:t>基本语法</a:t>
            </a:r>
            <a:endParaRPr lang="zh-CN" altLang="en-US"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columns</a:t>
            </a:r>
            <a:r>
              <a:rPr lang="en-US" altLang="zh-CN" sz="1800" dirty="0">
                <a:solidFill>
                  <a:schemeClr val="tx1">
                    <a:lumMod val="85000"/>
                    <a:lumOff val="15000"/>
                  </a:schemeClr>
                </a:solidFill>
              </a:rPr>
              <a:t>: column-width column-count; /* </a:t>
            </a:r>
            <a:r>
              <a:rPr lang="zh-CN" altLang="en-US" sz="1800" dirty="0">
                <a:solidFill>
                  <a:schemeClr val="tx1">
                    <a:lumMod val="85000"/>
                    <a:lumOff val="15000"/>
                  </a:schemeClr>
                </a:solidFill>
              </a:rPr>
              <a:t>复合属性*</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column-count</a:t>
            </a:r>
            <a:r>
              <a:rPr lang="en-US" altLang="zh-CN" sz="1800" dirty="0">
                <a:solidFill>
                  <a:schemeClr val="tx1">
                    <a:lumMod val="85000"/>
                    <a:lumOff val="15000"/>
                  </a:schemeClr>
                </a:solidFill>
              </a:rPr>
              <a:t>: number|auto</a:t>
            </a:r>
            <a:endParaRPr lang="en-US" altLang="zh-CN"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column-width</a:t>
            </a:r>
            <a:r>
              <a:rPr lang="en-US" altLang="zh-CN" sz="1800" dirty="0">
                <a:solidFill>
                  <a:schemeClr val="tx1">
                    <a:lumMod val="85000"/>
                    <a:lumOff val="15000"/>
                  </a:schemeClr>
                </a:solidFill>
              </a:rPr>
              <a:t>: auto|length;</a:t>
            </a:r>
            <a:endParaRPr lang="en-US" altLang="zh-CN"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column-rule</a:t>
            </a:r>
            <a:r>
              <a:rPr lang="en-US" altLang="zh-CN" sz="1800" dirty="0">
                <a:solidFill>
                  <a:schemeClr val="tx1">
                    <a:lumMod val="85000"/>
                    <a:lumOff val="15000"/>
                  </a:schemeClr>
                </a:solidFill>
              </a:rPr>
              <a:t>: column-rule-width column-rule-style column-rule-color</a:t>
            </a:r>
            <a:r>
              <a:rPr lang="en-US" altLang="zh-CN"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spcBef>
                <a:spcPts val="0"/>
              </a:spcBef>
              <a:spcAft>
                <a:spcPts val="0"/>
              </a:spcAft>
              <a:buNone/>
            </a:pPr>
            <a:r>
              <a:rPr lang="en-US" altLang="zh-CN" sz="1800" dirty="0">
                <a:solidFill>
                  <a:schemeClr val="tx1">
                    <a:lumMod val="85000"/>
                    <a:lumOff val="15000"/>
                  </a:schemeClr>
                </a:solidFill>
              </a:rPr>
              <a:t> </a:t>
            </a:r>
            <a:r>
              <a:rPr lang="en-US" altLang="zh-CN" sz="1800" dirty="0" smtClean="0">
                <a:solidFill>
                  <a:schemeClr val="tx1">
                    <a:lumMod val="85000"/>
                    <a:lumOff val="15000"/>
                  </a:schemeClr>
                </a:solidFill>
              </a:rPr>
              <a:t>     /* </a:t>
            </a:r>
            <a:r>
              <a:rPr lang="zh-CN" altLang="en-US" sz="1800" dirty="0">
                <a:solidFill>
                  <a:schemeClr val="tx1">
                    <a:lumMod val="85000"/>
                    <a:lumOff val="15000"/>
                  </a:schemeClr>
                </a:solidFill>
              </a:rPr>
              <a:t>复合属性*</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column-rule-width</a:t>
            </a:r>
            <a:r>
              <a:rPr lang="en-US" altLang="zh-CN" sz="1800" dirty="0">
                <a:solidFill>
                  <a:schemeClr val="tx1">
                    <a:lumMod val="85000"/>
                    <a:lumOff val="15000"/>
                  </a:schemeClr>
                </a:solidFill>
              </a:rPr>
              <a:t>: thin|medium|thick|length;</a:t>
            </a:r>
            <a:endParaRPr lang="en-US" altLang="zh-CN"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column-rule-style</a:t>
            </a:r>
            <a:r>
              <a:rPr lang="en-US" altLang="zh-CN" sz="1800" dirty="0">
                <a:solidFill>
                  <a:schemeClr val="tx1">
                    <a:lumMod val="85000"/>
                    <a:lumOff val="15000"/>
                  </a:schemeClr>
                </a:solidFill>
              </a:rPr>
              <a:t>: none|hidden|dotted|dashed|solid|double|groove| ridge|</a:t>
            </a:r>
            <a:endParaRPr lang="en-US" altLang="zh-CN" sz="1800" dirty="0">
              <a:solidFill>
                <a:schemeClr val="tx1">
                  <a:lumMod val="85000"/>
                  <a:lumOff val="15000"/>
                </a:schemeClr>
              </a:solidFill>
            </a:endParaRPr>
          </a:p>
          <a:p>
            <a:pPr>
              <a:spcBef>
                <a:spcPts val="0"/>
              </a:spcBef>
              <a:spcAft>
                <a:spcPts val="0"/>
              </a:spcAft>
              <a:buNone/>
            </a:pPr>
            <a:r>
              <a:rPr lang="en-US" altLang="zh-CN" sz="1800" dirty="0">
                <a:solidFill>
                  <a:schemeClr val="tx1">
                    <a:lumMod val="85000"/>
                    <a:lumOff val="15000"/>
                  </a:schemeClr>
                </a:solidFill>
              </a:rPr>
              <a:t>inset|outset;</a:t>
            </a:r>
            <a:endParaRPr lang="en-US" altLang="zh-CN"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column-rule-color</a:t>
            </a:r>
            <a:r>
              <a:rPr lang="en-US" altLang="zh-CN" sz="1800" dirty="0">
                <a:solidFill>
                  <a:schemeClr val="tx1">
                    <a:lumMod val="85000"/>
                    <a:lumOff val="15000"/>
                  </a:schemeClr>
                </a:solidFill>
              </a:rPr>
              <a:t>: color;</a:t>
            </a:r>
            <a:endParaRPr lang="en-US" altLang="zh-CN"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column-gap</a:t>
            </a:r>
            <a:r>
              <a:rPr lang="en-US" altLang="zh-CN" sz="1800" dirty="0">
                <a:solidFill>
                  <a:schemeClr val="tx1">
                    <a:lumMod val="85000"/>
                    <a:lumOff val="15000"/>
                  </a:schemeClr>
                </a:solidFill>
              </a:rPr>
              <a:t>: length|normal;</a:t>
            </a:r>
            <a:endParaRPr lang="en-US" altLang="zh-CN" sz="1800" dirty="0">
              <a:solidFill>
                <a:schemeClr val="tx1">
                  <a:lumMod val="85000"/>
                  <a:lumOff val="15000"/>
                </a:schemeClr>
              </a:solidFill>
            </a:endParaRPr>
          </a:p>
          <a:p>
            <a:pPr>
              <a:spcBef>
                <a:spcPts val="0"/>
              </a:spcBef>
              <a:spcAft>
                <a:spcPts val="0"/>
              </a:spcAft>
              <a:buNone/>
            </a:pPr>
            <a:r>
              <a:rPr lang="en-US" altLang="zh-CN" sz="1800" dirty="0" smtClean="0">
                <a:solidFill>
                  <a:schemeClr val="tx1">
                    <a:lumMod val="85000"/>
                    <a:lumOff val="15000"/>
                  </a:schemeClr>
                </a:solidFill>
              </a:rPr>
              <a:t>   column-fill</a:t>
            </a:r>
            <a:r>
              <a:rPr lang="en-US" altLang="zh-CN" sz="1800" dirty="0">
                <a:solidFill>
                  <a:schemeClr val="tx1">
                    <a:lumMod val="85000"/>
                    <a:lumOff val="15000"/>
                  </a:schemeClr>
                </a:solidFill>
              </a:rPr>
              <a:t>: </a:t>
            </a:r>
            <a:r>
              <a:rPr lang="en-US" altLang="zh-CN" sz="1800" dirty="0" err="1">
                <a:solidFill>
                  <a:schemeClr val="tx1">
                    <a:lumMod val="85000"/>
                    <a:lumOff val="15000"/>
                  </a:schemeClr>
                </a:solidFill>
              </a:rPr>
              <a:t>balance|auto</a:t>
            </a:r>
            <a:r>
              <a:rPr lang="en-US" altLang="zh-CN" sz="1800" dirty="0" smtClean="0">
                <a:solidFill>
                  <a:schemeClr val="tx1">
                    <a:lumMod val="85000"/>
                    <a:lumOff val="15000"/>
                  </a:schemeClr>
                </a:solidFill>
              </a:rPr>
              <a:t>;   </a:t>
            </a:r>
            <a:r>
              <a:rPr lang="en-US" altLang="zh-CN" sz="1800" dirty="0">
                <a:solidFill>
                  <a:schemeClr val="tx1">
                    <a:lumMod val="85000"/>
                    <a:lumOff val="15000"/>
                  </a:schemeClr>
                </a:solidFill>
              </a:rPr>
              <a:t>/* balance</a:t>
            </a:r>
            <a:r>
              <a:rPr lang="zh-CN" altLang="en-US" sz="1800" dirty="0">
                <a:solidFill>
                  <a:schemeClr val="tx1">
                    <a:lumMod val="85000"/>
                    <a:lumOff val="15000"/>
                  </a:schemeClr>
                </a:solidFill>
              </a:rPr>
              <a:t>列长短平衡</a:t>
            </a:r>
            <a:r>
              <a:rPr lang="en-US" altLang="zh-CN" sz="1800" dirty="0">
                <a:solidFill>
                  <a:schemeClr val="tx1">
                    <a:lumMod val="85000"/>
                    <a:lumOff val="15000"/>
                  </a:schemeClr>
                </a:solidFill>
              </a:rPr>
              <a:t>; auto</a:t>
            </a:r>
            <a:r>
              <a:rPr lang="zh-CN" altLang="en-US" sz="1800" dirty="0">
                <a:solidFill>
                  <a:schemeClr val="tx1">
                    <a:lumMod val="85000"/>
                    <a:lumOff val="15000"/>
                  </a:schemeClr>
                </a:solidFill>
              </a:rPr>
              <a:t>列顺序填充*</a:t>
            </a:r>
            <a:r>
              <a:rPr lang="en-US" altLang="zh-CN" sz="1800" dirty="0">
                <a:solidFill>
                  <a:schemeClr val="tx1">
                    <a:lumMod val="85000"/>
                    <a:lumOff val="15000"/>
                  </a:schemeClr>
                </a:solidFill>
              </a:rPr>
              <a:t>/</a:t>
            </a:r>
            <a:endParaRPr lang="en-US" altLang="zh-CN" sz="1800" dirty="0">
              <a:solidFill>
                <a:schemeClr val="tx1">
                  <a:lumMod val="85000"/>
                  <a:lumOff val="15000"/>
                </a:schemeClr>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a:t>
            </a:r>
            <a:r>
              <a:rPr lang="zh-CN" altLang="zh-CN" dirty="0"/>
              <a:t>多列属性的应</a:t>
            </a:r>
            <a:r>
              <a:rPr lang="zh-CN" altLang="zh-CN" dirty="0" smtClean="0"/>
              <a:t>用</a:t>
            </a:r>
            <a:endParaRPr lang="zh-CN" altLang="en-US" dirty="0"/>
          </a:p>
        </p:txBody>
      </p:sp>
      <p:sp>
        <p:nvSpPr>
          <p:cNvPr id="3" name="内容占位符 2"/>
          <p:cNvSpPr>
            <a:spLocks noGrp="1"/>
          </p:cNvSpPr>
          <p:nvPr>
            <p:ph idx="1"/>
          </p:nvPr>
        </p:nvSpPr>
        <p:spPr>
          <a:xfrm>
            <a:off x="371475" y="1190625"/>
            <a:ext cx="8001635" cy="3886200"/>
          </a:xfrm>
        </p:spPr>
        <p:txBody>
          <a:bodyPr/>
          <a:lstStyle/>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400" dirty="0">
                <a:latin typeface="Verdana" panose="020B0604030504040204" pitchFamily="34" charset="0"/>
                <a:ea typeface="Verdana" panose="020B0604030504040204" pitchFamily="34" charset="0"/>
                <a:cs typeface="Verdana" panose="020B0604030504040204" pitchFamily="34" charset="0"/>
              </a:rPr>
              <a:t>style&gt; </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a:t>
            </a:r>
            <a:r>
              <a:rPr lang="en-US" altLang="zh-CN" sz="1400" dirty="0" smtClean="0">
                <a:latin typeface="Verdana" panose="020B0604030504040204" pitchFamily="34" charset="0"/>
                <a:ea typeface="Verdana" panose="020B0604030504040204" pitchFamily="34" charset="0"/>
                <a:cs typeface="Verdana" panose="020B0604030504040204" pitchFamily="34" charset="0"/>
              </a:rPr>
              <a:t>p{text-indent:2em</a:t>
            </a:r>
            <a:r>
              <a:rPr lang="en-US" altLang="zh-CN" sz="1400" dirty="0">
                <a:latin typeface="Verdana" panose="020B0604030504040204" pitchFamily="34" charset="0"/>
                <a:ea typeface="Verdana" panose="020B0604030504040204" pitchFamily="34" charset="0"/>
                <a:cs typeface="Verdana" panose="020B0604030504040204" pitchFamily="34" charset="0"/>
              </a:rPr>
              <a: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a:t>
            </a:r>
            <a:r>
              <a:rPr lang="en-US" altLang="zh-CN" sz="1400" dirty="0" smtClean="0">
                <a:latin typeface="Verdana" panose="020B0604030504040204" pitchFamily="34" charset="0"/>
                <a:ea typeface="Verdana" panose="020B0604030504040204" pitchFamily="34" charset="0"/>
                <a:cs typeface="Verdana" panose="020B0604030504040204" pitchFamily="34" charset="0"/>
              </a:rPr>
              <a:t>column-count:3</a:t>
            </a:r>
            <a:r>
              <a:rPr lang="en-US" altLang="zh-CN" sz="1400" dirty="0">
                <a:latin typeface="Verdana" panose="020B0604030504040204" pitchFamily="34" charset="0"/>
                <a:ea typeface="Verdana" panose="020B0604030504040204" pitchFamily="34" charset="0"/>
                <a:cs typeface="Verdana" panose="020B0604030504040204" pitchFamily="34" charset="0"/>
              </a:rPr>
              <a:t>; /* </a:t>
            </a:r>
            <a:r>
              <a:rPr lang="zh-CN" altLang="en-US" sz="1400" dirty="0">
                <a:latin typeface="Verdana" panose="020B0604030504040204" pitchFamily="34" charset="0"/>
                <a:cs typeface="Verdana" panose="020B0604030504040204" pitchFamily="34" charset="0"/>
              </a:rPr>
              <a:t>设置列数 *</a:t>
            </a:r>
            <a:r>
              <a:rPr lang="en-US" altLang="zh-CN" sz="1400" dirty="0">
                <a:latin typeface="Verdana" panose="020B0604030504040204" pitchFamily="34" charset="0"/>
                <a:ea typeface="Verdana" panose="020B0604030504040204" pitchFamily="34" charset="0"/>
                <a:cs typeface="Verdana" panose="020B0604030504040204" pitchFamily="34" charset="0"/>
              </a:rPr>
              <a: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a:t>
            </a:r>
            <a:r>
              <a:rPr lang="en-US" altLang="zh-CN" sz="1400" dirty="0" smtClean="0">
                <a:latin typeface="Verdana" panose="020B0604030504040204" pitchFamily="34" charset="0"/>
                <a:ea typeface="Verdana" panose="020B0604030504040204" pitchFamily="34" charset="0"/>
                <a:cs typeface="Verdana" panose="020B0604030504040204" pitchFamily="34" charset="0"/>
              </a:rPr>
              <a:t>column-gap:50px</a:t>
            </a:r>
            <a:r>
              <a:rPr lang="en-US" altLang="zh-CN" sz="1400" dirty="0">
                <a:latin typeface="Verdana" panose="020B0604030504040204" pitchFamily="34" charset="0"/>
                <a:ea typeface="Verdana" panose="020B0604030504040204" pitchFamily="34" charset="0"/>
                <a:cs typeface="Verdana" panose="020B0604030504040204" pitchFamily="34" charset="0"/>
              </a:rPr>
              <a:t>; /* </a:t>
            </a:r>
            <a:r>
              <a:rPr lang="zh-CN" altLang="en-US" sz="1400" dirty="0">
                <a:latin typeface="Verdana" panose="020B0604030504040204" pitchFamily="34" charset="0"/>
                <a:cs typeface="Verdana" panose="020B0604030504040204" pitchFamily="34" charset="0"/>
              </a:rPr>
              <a:t>设置列间隙 *</a:t>
            </a:r>
            <a:r>
              <a:rPr lang="en-US" altLang="zh-CN" sz="1400" dirty="0">
                <a:latin typeface="Verdana" panose="020B0604030504040204" pitchFamily="34" charset="0"/>
                <a:ea typeface="Verdana" panose="020B0604030504040204" pitchFamily="34" charset="0"/>
                <a:cs typeface="Verdana" panose="020B0604030504040204" pitchFamily="34" charset="0"/>
              </a:rPr>
              <a: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a:t>
            </a:r>
            <a:r>
              <a:rPr lang="en-US" altLang="zh-CN" sz="1400" dirty="0" smtClean="0">
                <a:latin typeface="Verdana" panose="020B0604030504040204" pitchFamily="34" charset="0"/>
                <a:ea typeface="Verdana" panose="020B0604030504040204" pitchFamily="34" charset="0"/>
                <a:cs typeface="Verdana" panose="020B0604030504040204" pitchFamily="34" charset="0"/>
              </a:rPr>
              <a:t>column-rule:4px </a:t>
            </a:r>
            <a:r>
              <a:rPr lang="en-US" altLang="zh-CN" sz="1400" dirty="0">
                <a:latin typeface="Verdana" panose="020B0604030504040204" pitchFamily="34" charset="0"/>
                <a:ea typeface="Verdana" panose="020B0604030504040204" pitchFamily="34" charset="0"/>
                <a:cs typeface="Verdana" panose="020B0604030504040204" pitchFamily="34" charset="0"/>
              </a:rPr>
              <a:t>outset #ff0000; /* </a:t>
            </a:r>
            <a:r>
              <a:rPr lang="zh-CN" altLang="en-US" sz="1400" dirty="0">
                <a:latin typeface="Verdana" panose="020B0604030504040204" pitchFamily="34" charset="0"/>
                <a:cs typeface="Verdana" panose="020B0604030504040204" pitchFamily="34" charset="0"/>
              </a:rPr>
              <a:t>设置列宽度、线型、颜色 *</a:t>
            </a:r>
            <a:r>
              <a:rPr lang="en-US" altLang="zh-CN" sz="1400" dirty="0">
                <a:latin typeface="Verdana" panose="020B0604030504040204" pitchFamily="34" charset="0"/>
                <a:ea typeface="Verdana" panose="020B0604030504040204" pitchFamily="34" charset="0"/>
                <a:cs typeface="Verdana" panose="020B0604030504040204" pitchFamily="34" charset="0"/>
              </a:rPr>
              <a:t>/</a:t>
            </a:r>
            <a:r>
              <a:rPr lang="en-US" altLang="zh-CN" sz="140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a:t>
            </a:r>
            <a:r>
              <a:rPr lang="en-US" altLang="zh-CN" sz="1400" dirty="0" smtClean="0">
                <a:latin typeface="Verdana" panose="020B0604030504040204" pitchFamily="34" charset="0"/>
                <a:ea typeface="Verdana" panose="020B0604030504040204" pitchFamily="34" charset="0"/>
                <a:cs typeface="Verdana" panose="020B0604030504040204" pitchFamily="34" charset="0"/>
              </a:rPr>
              <a:t>h2</a:t>
            </a:r>
            <a:r>
              <a:rPr lang="en-US" altLang="zh-CN" sz="1400" dirty="0">
                <a:latin typeface="Verdana" panose="020B0604030504040204" pitchFamily="34" charset="0"/>
                <a:ea typeface="Verdana" panose="020B0604030504040204" pitchFamily="34" charset="0"/>
                <a:cs typeface="Verdana" panose="020B0604030504040204" pitchFamily="34" charset="0"/>
              </a:rPr>
              <a: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a:t>
            </a:r>
            <a:r>
              <a:rPr lang="en-US" altLang="zh-CN" sz="1400" dirty="0" smtClean="0">
                <a:latin typeface="Verdana" panose="020B0604030504040204" pitchFamily="34" charset="0"/>
                <a:ea typeface="Verdana" panose="020B0604030504040204" pitchFamily="34" charset="0"/>
                <a:cs typeface="Verdana" panose="020B0604030504040204" pitchFamily="34" charset="0"/>
              </a:rPr>
              <a:t>column-</a:t>
            </a:r>
            <a:r>
              <a:rPr lang="en-US" altLang="zh-CN" sz="1400" dirty="0" err="1" smtClean="0">
                <a:latin typeface="Verdana" panose="020B0604030504040204" pitchFamily="34" charset="0"/>
                <a:ea typeface="Verdana" panose="020B0604030504040204" pitchFamily="34" charset="0"/>
                <a:cs typeface="Verdana" panose="020B0604030504040204" pitchFamily="34" charset="0"/>
              </a:rPr>
              <a:t>span:all</a:t>
            </a:r>
            <a:r>
              <a:rPr lang="en-US" altLang="zh-CN" sz="1400" dirty="0">
                <a:latin typeface="Verdana" panose="020B0604030504040204" pitchFamily="34" charset="0"/>
                <a:ea typeface="Verdana" panose="020B0604030504040204" pitchFamily="34" charset="0"/>
                <a:cs typeface="Verdana" panose="020B0604030504040204" pitchFamily="34" charset="0"/>
              </a:rPr>
              <a:t>; /* </a:t>
            </a:r>
            <a:r>
              <a:rPr lang="zh-CN" altLang="en-US" sz="1400" dirty="0">
                <a:latin typeface="Verdana" panose="020B0604030504040204" pitchFamily="34" charset="0"/>
                <a:cs typeface="Verdana" panose="020B0604030504040204" pitchFamily="34" charset="0"/>
              </a:rPr>
              <a:t>设置标题跨所有列 *</a:t>
            </a:r>
            <a:r>
              <a:rPr lang="en-US" altLang="zh-CN" sz="1400" dirty="0">
                <a:latin typeface="Verdana" panose="020B0604030504040204" pitchFamily="34" charset="0"/>
                <a:ea typeface="Verdana" panose="020B0604030504040204" pitchFamily="34" charset="0"/>
                <a:cs typeface="Verdana" panose="020B0604030504040204" pitchFamily="34" charset="0"/>
              </a:rPr>
              <a: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a:t>
            </a:r>
            <a:r>
              <a:rPr lang="en-US" altLang="zh-CN" sz="1400" dirty="0" smtClean="0">
                <a:latin typeface="Verdana" panose="020B0604030504040204" pitchFamily="34" charset="0"/>
                <a:ea typeface="Verdana" panose="020B0604030504040204" pitchFamily="34" charset="0"/>
                <a:cs typeface="Verdana" panose="020B0604030504040204" pitchFamily="34" charset="0"/>
              </a:rPr>
              <a:t>text-align:center;background</a:t>
            </a:r>
            <a:r>
              <a:rPr lang="en-US" altLang="zh-CN" sz="1400" dirty="0">
                <a:latin typeface="Verdana" panose="020B0604030504040204" pitchFamily="34" charset="0"/>
                <a:ea typeface="Verdana" panose="020B0604030504040204" pitchFamily="34" charset="0"/>
                <a:cs typeface="Verdana" panose="020B0604030504040204" pitchFamily="34" charset="0"/>
              </a:rPr>
              <a:t>:#99ff99;</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a:t>
            </a:r>
            <a:r>
              <a:rPr lang="en-US" altLang="zh-CN" sz="1400" dirty="0" smtClean="0">
                <a:latin typeface="Verdana" panose="020B0604030504040204" pitchFamily="34" charset="0"/>
                <a:ea typeface="Verdana" panose="020B0604030504040204" pitchFamily="34" charset="0"/>
                <a:cs typeface="Verdana" panose="020B0604030504040204" pitchFamily="34" charset="0"/>
              </a:rPr>
              <a:t>height:40px;font-size:28px;padding:6px </a:t>
            </a:r>
            <a:r>
              <a:rPr lang="en-US" altLang="zh-CN" sz="1400" dirty="0">
                <a:latin typeface="Verdana" panose="020B0604030504040204" pitchFamily="34" charset="0"/>
                <a:ea typeface="Verdana" panose="020B0604030504040204" pitchFamily="34" charset="0"/>
                <a:cs typeface="Verdana" panose="020B0604030504040204" pitchFamily="34" charset="0"/>
              </a:rPr>
              <a:t>auto;}</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400" dirty="0">
                <a:latin typeface="Verdana" panose="020B0604030504040204" pitchFamily="34" charset="0"/>
                <a:ea typeface="Verdana" panose="020B0604030504040204" pitchFamily="34" charset="0"/>
                <a:cs typeface="Verdana" panose="020B0604030504040204" pitchFamily="34" charset="0"/>
              </a:rPr>
              <a:t>style&gt;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&lt;body</a:t>
            </a:r>
            <a:r>
              <a:rPr lang="en-US" altLang="zh-CN" sz="140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rPr>
              <a:t>  &lt;h2&gt;HTML 5 </a:t>
            </a:r>
            <a:r>
              <a:rPr lang="zh-CN" altLang="en-US" sz="1400" dirty="0">
                <a:latin typeface="Verdana" panose="020B0604030504040204" pitchFamily="34" charset="0"/>
                <a:cs typeface="Verdana" panose="020B0604030504040204" pitchFamily="34" charset="0"/>
              </a:rPr>
              <a:t>简介</a:t>
            </a:r>
            <a:r>
              <a:rPr lang="en-US" altLang="zh-CN" sz="1400" dirty="0">
                <a:latin typeface="Verdana" panose="020B0604030504040204" pitchFamily="34" charset="0"/>
                <a:ea typeface="Verdana" panose="020B0604030504040204" pitchFamily="34" charset="0"/>
                <a:cs typeface="Verdana" panose="020B0604030504040204" pitchFamily="34" charset="0"/>
              </a:rPr>
              <a:t>&lt;/h2&gt;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p&gt;HTML</a:t>
            </a:r>
            <a:r>
              <a:rPr lang="zh-CN" altLang="en-US" sz="1400" dirty="0">
                <a:latin typeface="Verdana" panose="020B0604030504040204" pitchFamily="34" charset="0"/>
                <a:cs typeface="Verdana" panose="020B0604030504040204" pitchFamily="34" charset="0"/>
                <a:sym typeface="+mn-ea"/>
              </a:rPr>
              <a:t>标准自</a:t>
            </a:r>
            <a:r>
              <a:rPr lang="en-US" altLang="zh-CN" sz="1400" dirty="0">
                <a:latin typeface="Verdana" panose="020B0604030504040204" pitchFamily="34" charset="0"/>
                <a:cs typeface="Verdana" panose="020B0604030504040204" pitchFamily="34" charset="0"/>
                <a:sym typeface="+mn-ea"/>
              </a:rPr>
              <a:t>………………</a:t>
            </a:r>
            <a:endParaRPr lang="en-US" altLang="zh-CN" sz="1400" dirty="0">
              <a:latin typeface="Verdana" panose="020B0604030504040204" pitchFamily="34" charset="0"/>
              <a:cs typeface="Verdana" panose="020B0604030504040204" pitchFamily="34" charset="0"/>
              <a:sym typeface="+mn-ea"/>
            </a:endParaRPr>
          </a:p>
          <a:p>
            <a:pPr>
              <a:lnSpc>
                <a:spcPts val="1400"/>
              </a:lnSpc>
              <a:spcBef>
                <a:spcPts val="0"/>
              </a:spcBef>
              <a:spcAft>
                <a:spcPts val="0"/>
              </a:spcAft>
              <a:buNone/>
            </a:pPr>
            <a:endParaRPr lang="en-US" altLang="zh-CN" sz="1400" dirty="0">
              <a:latin typeface="Verdana" panose="020B0604030504040204" pitchFamily="34" charset="0"/>
              <a:cs typeface="Verdana" panose="020B0604030504040204" pitchFamily="34" charset="0"/>
              <a:sym typeface="+mn-ea"/>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&lt;/p&gt;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&lt;/body</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spcAft>
                <a:spcPts val="0"/>
              </a:spcAft>
              <a:buNone/>
            </a:pPr>
            <a:endParaRPr lang="zh-CN" altLang="en-US" sz="1400" dirty="0"/>
          </a:p>
        </p:txBody>
      </p:sp>
      <p:pic>
        <p:nvPicPr>
          <p:cNvPr id="48130" name="Picture 2"/>
          <p:cNvPicPr>
            <a:picLocks noChangeAspect="1" noChangeArrowheads="1"/>
          </p:cNvPicPr>
          <p:nvPr/>
        </p:nvPicPr>
        <p:blipFill>
          <a:blip r:embed="rId1" cstate="print"/>
          <a:srcRect t="15562"/>
          <a:stretch>
            <a:fillRect/>
          </a:stretch>
        </p:blipFill>
        <p:spPr bwMode="auto">
          <a:xfrm>
            <a:off x="3552190" y="3281680"/>
            <a:ext cx="5353685" cy="344678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ltLang="zh-CN" dirty="0"/>
              <a:t>CSS3 </a:t>
            </a:r>
            <a:r>
              <a:rPr lang="zh-CN" altLang="en-US" dirty="0"/>
              <a:t>文本效果</a:t>
            </a:r>
            <a:endParaRPr lang="zh-CN" altLang="en-US" sz="2800" dirty="0"/>
          </a:p>
        </p:txBody>
      </p:sp>
      <p:sp>
        <p:nvSpPr>
          <p:cNvPr id="5" name="矩形 4"/>
          <p:cNvSpPr/>
          <p:nvPr/>
        </p:nvSpPr>
        <p:spPr>
          <a:xfrm>
            <a:off x="533400" y="1676400"/>
            <a:ext cx="8534400" cy="2861310"/>
          </a:xfrm>
          <a:prstGeom prst="rect">
            <a:avLst/>
          </a:prstGeom>
        </p:spPr>
        <p:txBody>
          <a:bodyPr wrap="square">
            <a:spAutoFit/>
          </a:bodyPr>
          <a:lstStyle/>
          <a:p>
            <a:r>
              <a:rPr lang="en-US" altLang="zh-CN" b="0" dirty="0" smtClean="0">
                <a:solidFill>
                  <a:schemeClr val="tx1">
                    <a:lumMod val="85000"/>
                    <a:lumOff val="15000"/>
                  </a:schemeClr>
                </a:solidFill>
                <a:latin typeface="微软雅黑" panose="020B0503020204020204" charset="-122"/>
                <a:ea typeface="微软雅黑" panose="020B0503020204020204" charset="-122"/>
              </a:rPr>
              <a:t>1</a:t>
            </a:r>
            <a:r>
              <a:rPr lang="zh-CN" altLang="en-US" b="0" dirty="0" smtClean="0">
                <a:solidFill>
                  <a:schemeClr val="tx1">
                    <a:lumMod val="85000"/>
                    <a:lumOff val="15000"/>
                  </a:schemeClr>
                </a:solidFill>
                <a:latin typeface="微软雅黑" panose="020B0503020204020204" charset="-122"/>
                <a:ea typeface="微软雅黑" panose="020B0503020204020204" charset="-122"/>
              </a:rPr>
              <a:t>．文本阴影</a:t>
            </a:r>
            <a:r>
              <a:rPr lang="en-US" altLang="zh-CN" b="0" dirty="0" smtClean="0">
                <a:solidFill>
                  <a:schemeClr val="tx1">
                    <a:lumMod val="85000"/>
                    <a:lumOff val="15000"/>
                  </a:schemeClr>
                </a:solidFill>
                <a:latin typeface="微软雅黑" panose="020B0503020204020204" charset="-122"/>
                <a:ea typeface="微软雅黑" panose="020B0503020204020204" charset="-122"/>
              </a:rPr>
              <a:t>text-shadow </a:t>
            </a:r>
            <a:r>
              <a:rPr lang="zh-CN" altLang="en-US" b="0" dirty="0" smtClean="0">
                <a:solidFill>
                  <a:schemeClr val="tx1">
                    <a:lumMod val="85000"/>
                    <a:lumOff val="15000"/>
                  </a:schemeClr>
                </a:solidFill>
                <a:latin typeface="微软雅黑" panose="020B0503020204020204" charset="-122"/>
                <a:ea typeface="微软雅黑" panose="020B0503020204020204" charset="-122"/>
              </a:rPr>
              <a:t>属性</a:t>
            </a:r>
            <a:endParaRPr lang="zh-CN" altLang="en-US" b="0" dirty="0" smtClean="0">
              <a:solidFill>
                <a:schemeClr val="tx1">
                  <a:lumMod val="85000"/>
                  <a:lumOff val="15000"/>
                </a:schemeClr>
              </a:solidFill>
              <a:latin typeface="微软雅黑" panose="020B0503020204020204" charset="-122"/>
              <a:ea typeface="微软雅黑" panose="020B0503020204020204" charset="-122"/>
            </a:endParaRPr>
          </a:p>
          <a:p>
            <a:r>
              <a:rPr lang="en-US" altLang="zh-CN" b="0" dirty="0" smtClean="0">
                <a:solidFill>
                  <a:schemeClr val="tx1">
                    <a:lumMod val="85000"/>
                    <a:lumOff val="15000"/>
                  </a:schemeClr>
                </a:solidFill>
                <a:latin typeface="微软雅黑" panose="020B0503020204020204" charset="-122"/>
                <a:ea typeface="微软雅黑" panose="020B0503020204020204" charset="-122"/>
              </a:rPr>
              <a:t>    1</a:t>
            </a:r>
            <a:r>
              <a:rPr lang="zh-CN" altLang="en-US" b="0" dirty="0" smtClean="0">
                <a:solidFill>
                  <a:schemeClr val="tx1">
                    <a:lumMod val="85000"/>
                    <a:lumOff val="15000"/>
                  </a:schemeClr>
                </a:solidFill>
                <a:latin typeface="微软雅黑" panose="020B0503020204020204" charset="-122"/>
                <a:ea typeface="微软雅黑" panose="020B0503020204020204" charset="-122"/>
              </a:rPr>
              <a:t>）基本语法</a:t>
            </a:r>
            <a:endParaRPr lang="zh-CN" altLang="en-US" b="0" dirty="0" smtClean="0">
              <a:solidFill>
                <a:schemeClr val="tx1">
                  <a:lumMod val="85000"/>
                  <a:lumOff val="15000"/>
                </a:schemeClr>
              </a:solidFill>
              <a:latin typeface="微软雅黑" panose="020B0503020204020204" charset="-122"/>
              <a:ea typeface="微软雅黑" panose="020B0503020204020204" charset="-122"/>
            </a:endParaRPr>
          </a:p>
          <a:p>
            <a:r>
              <a:rPr lang="en-US" altLang="zh-CN" sz="1800" b="0" dirty="0" smtClean="0">
                <a:solidFill>
                  <a:schemeClr val="tx1">
                    <a:lumMod val="85000"/>
                    <a:lumOff val="15000"/>
                  </a:schemeClr>
                </a:solidFill>
                <a:latin typeface="微软雅黑" panose="020B0503020204020204" charset="-122"/>
                <a:ea typeface="微软雅黑" panose="020B0503020204020204" charset="-122"/>
              </a:rPr>
              <a:t>     text-shadow: h-shadow v-shadow blur color;  //</a:t>
            </a:r>
            <a:r>
              <a:rPr lang="zh-CN" altLang="en-US" sz="1800" b="0" dirty="0" smtClean="0">
                <a:solidFill>
                  <a:schemeClr val="tx1">
                    <a:lumMod val="85000"/>
                    <a:lumOff val="15000"/>
                  </a:schemeClr>
                </a:solidFill>
                <a:latin typeface="微软雅黑" panose="020B0503020204020204" charset="-122"/>
                <a:ea typeface="微软雅黑" panose="020B0503020204020204" charset="-122"/>
              </a:rPr>
              <a:t>语法</a:t>
            </a:r>
            <a:endParaRPr lang="en-US" altLang="zh-CN" sz="1800" b="0" dirty="0" smtClean="0">
              <a:solidFill>
                <a:schemeClr val="tx1">
                  <a:lumMod val="85000"/>
                  <a:lumOff val="15000"/>
                </a:schemeClr>
              </a:solidFill>
              <a:latin typeface="微软雅黑" panose="020B0503020204020204" charset="-122"/>
              <a:ea typeface="微软雅黑" panose="020B0503020204020204" charset="-122"/>
            </a:endParaRPr>
          </a:p>
          <a:p>
            <a:r>
              <a:rPr lang="en-US" altLang="zh-CN" sz="1800" b="0" dirty="0" smtClean="0">
                <a:solidFill>
                  <a:schemeClr val="tx1">
                    <a:lumMod val="85000"/>
                    <a:lumOff val="15000"/>
                  </a:schemeClr>
                </a:solidFill>
                <a:latin typeface="微软雅黑" panose="020B0503020204020204" charset="-122"/>
                <a:ea typeface="微软雅黑" panose="020B0503020204020204" charset="-122"/>
              </a:rPr>
              <a:t>     text-shadow:2px 2px 8px #FF0000;//</a:t>
            </a:r>
            <a:r>
              <a:rPr lang="zh-CN" altLang="en-US" sz="1800" b="0" dirty="0" smtClean="0">
                <a:solidFill>
                  <a:schemeClr val="tx1">
                    <a:lumMod val="85000"/>
                    <a:lumOff val="15000"/>
                  </a:schemeClr>
                </a:solidFill>
                <a:latin typeface="微软雅黑" panose="020B0503020204020204" charset="-122"/>
                <a:ea typeface="微软雅黑" panose="020B0503020204020204" charset="-122"/>
              </a:rPr>
              <a:t>示例</a:t>
            </a:r>
            <a:endParaRPr lang="en-US" altLang="zh-CN" sz="1800" b="0" dirty="0" smtClean="0">
              <a:solidFill>
                <a:schemeClr val="tx1">
                  <a:lumMod val="85000"/>
                  <a:lumOff val="15000"/>
                </a:schemeClr>
              </a:solidFill>
              <a:latin typeface="微软雅黑" panose="020B0503020204020204" charset="-122"/>
              <a:ea typeface="微软雅黑" panose="020B0503020204020204" charset="-122"/>
            </a:endParaRPr>
          </a:p>
          <a:p>
            <a:r>
              <a:rPr lang="en-US" altLang="zh-CN" b="0" dirty="0" smtClean="0">
                <a:solidFill>
                  <a:schemeClr val="tx1">
                    <a:lumMod val="85000"/>
                    <a:lumOff val="15000"/>
                  </a:schemeClr>
                </a:solidFill>
                <a:latin typeface="微软雅黑" panose="020B0503020204020204" charset="-122"/>
                <a:ea typeface="微软雅黑" panose="020B0503020204020204" charset="-122"/>
              </a:rPr>
              <a:t>2</a:t>
            </a:r>
            <a:r>
              <a:rPr lang="zh-CN" altLang="en-US" b="0" dirty="0" smtClean="0">
                <a:solidFill>
                  <a:schemeClr val="tx1">
                    <a:lumMod val="85000"/>
                    <a:lumOff val="15000"/>
                  </a:schemeClr>
                </a:solidFill>
                <a:latin typeface="微软雅黑" panose="020B0503020204020204" charset="-122"/>
                <a:ea typeface="微软雅黑" panose="020B0503020204020204" charset="-122"/>
              </a:rPr>
              <a:t>）语法说明</a:t>
            </a:r>
            <a:endParaRPr lang="zh-CN" altLang="en-US" b="0" dirty="0" smtClean="0">
              <a:solidFill>
                <a:schemeClr val="tx1">
                  <a:lumMod val="85000"/>
                  <a:lumOff val="15000"/>
                </a:schemeClr>
              </a:solidFill>
              <a:latin typeface="微软雅黑" panose="020B0503020204020204" charset="-122"/>
              <a:ea typeface="微软雅黑" panose="020B0503020204020204" charset="-122"/>
            </a:endParaRPr>
          </a:p>
          <a:p>
            <a:r>
              <a:rPr lang="en-US" altLang="zh-CN" b="0" dirty="0" smtClean="0">
                <a:solidFill>
                  <a:schemeClr val="tx1">
                    <a:lumMod val="85000"/>
                    <a:lumOff val="15000"/>
                  </a:schemeClr>
                </a:solidFill>
                <a:latin typeface="微软雅黑" panose="020B0503020204020204" charset="-122"/>
                <a:ea typeface="微软雅黑" panose="020B0503020204020204" charset="-122"/>
              </a:rPr>
              <a:t>    text-shadow </a:t>
            </a:r>
            <a:r>
              <a:rPr lang="zh-CN" altLang="en-US" b="0" dirty="0" smtClean="0">
                <a:solidFill>
                  <a:schemeClr val="tx1">
                    <a:lumMod val="85000"/>
                    <a:lumOff val="15000"/>
                  </a:schemeClr>
                </a:solidFill>
                <a:latin typeface="微软雅黑" panose="020B0503020204020204" charset="-122"/>
                <a:ea typeface="微软雅黑" panose="020B0503020204020204" charset="-122"/>
              </a:rPr>
              <a:t>属性向文本添加一个或多个阴影。该属性是空格分隔的阴影列表，其中</a:t>
            </a:r>
            <a:r>
              <a:rPr lang="en-US" altLang="zh-CN" b="0" dirty="0" smtClean="0">
                <a:solidFill>
                  <a:schemeClr val="tx1">
                    <a:lumMod val="85000"/>
                    <a:lumOff val="15000"/>
                  </a:schemeClr>
                </a:solidFill>
                <a:latin typeface="微软雅黑" panose="020B0503020204020204" charset="-122"/>
                <a:ea typeface="微软雅黑" panose="020B0503020204020204" charset="-122"/>
              </a:rPr>
              <a:t>h-shadow </a:t>
            </a:r>
            <a:r>
              <a:rPr lang="zh-CN" altLang="en-US" b="0" dirty="0" smtClean="0">
                <a:solidFill>
                  <a:schemeClr val="tx1">
                    <a:lumMod val="85000"/>
                    <a:lumOff val="15000"/>
                  </a:schemeClr>
                </a:solidFill>
                <a:latin typeface="微软雅黑" panose="020B0503020204020204" charset="-122"/>
                <a:ea typeface="微软雅黑" panose="020B0503020204020204" charset="-122"/>
              </a:rPr>
              <a:t>定义水平阴影，允许负值，必需；</a:t>
            </a:r>
            <a:r>
              <a:rPr lang="en-US" altLang="zh-CN" b="0" dirty="0" smtClean="0">
                <a:solidFill>
                  <a:schemeClr val="tx1">
                    <a:lumMod val="85000"/>
                    <a:lumOff val="15000"/>
                  </a:schemeClr>
                </a:solidFill>
                <a:latin typeface="微软雅黑" panose="020B0503020204020204" charset="-122"/>
                <a:ea typeface="微软雅黑" panose="020B0503020204020204" charset="-122"/>
              </a:rPr>
              <a:t>v-shadow </a:t>
            </a:r>
            <a:r>
              <a:rPr lang="zh-CN" altLang="en-US" b="0" dirty="0" smtClean="0">
                <a:solidFill>
                  <a:schemeClr val="tx1">
                    <a:lumMod val="85000"/>
                    <a:lumOff val="15000"/>
                  </a:schemeClr>
                </a:solidFill>
                <a:latin typeface="微软雅黑" panose="020B0503020204020204" charset="-122"/>
                <a:ea typeface="微软雅黑" panose="020B0503020204020204" charset="-122"/>
              </a:rPr>
              <a:t>定义垂直阴影，允许负值，必需；</a:t>
            </a:r>
            <a:endParaRPr lang="zh-CN" altLang="en-US" b="0" dirty="0" smtClean="0">
              <a:solidFill>
                <a:schemeClr val="tx1">
                  <a:lumMod val="85000"/>
                  <a:lumOff val="15000"/>
                </a:schemeClr>
              </a:solidFill>
              <a:latin typeface="微软雅黑" panose="020B0503020204020204" charset="-122"/>
              <a:ea typeface="微软雅黑" panose="020B0503020204020204" charset="-122"/>
            </a:endParaRPr>
          </a:p>
          <a:p>
            <a:r>
              <a:rPr lang="en-US" altLang="zh-CN" b="0" dirty="0" smtClean="0">
                <a:solidFill>
                  <a:schemeClr val="tx1">
                    <a:lumMod val="85000"/>
                    <a:lumOff val="15000"/>
                  </a:schemeClr>
                </a:solidFill>
                <a:latin typeface="微软雅黑" panose="020B0503020204020204" charset="-122"/>
                <a:ea typeface="微软雅黑" panose="020B0503020204020204" charset="-122"/>
              </a:rPr>
              <a:t>    blur </a:t>
            </a:r>
            <a:r>
              <a:rPr lang="zh-CN" altLang="en-US" b="0" dirty="0" smtClean="0">
                <a:solidFill>
                  <a:schemeClr val="tx1">
                    <a:lumMod val="85000"/>
                    <a:lumOff val="15000"/>
                  </a:schemeClr>
                </a:solidFill>
                <a:latin typeface="微软雅黑" panose="020B0503020204020204" charset="-122"/>
                <a:ea typeface="微软雅黑" panose="020B0503020204020204" charset="-122"/>
              </a:rPr>
              <a:t>可选。模糊的距离。</a:t>
            </a:r>
            <a:r>
              <a:rPr lang="en-US" altLang="zh-CN" b="0" dirty="0" smtClean="0">
                <a:solidFill>
                  <a:schemeClr val="tx1">
                    <a:lumMod val="85000"/>
                    <a:lumOff val="15000"/>
                  </a:schemeClr>
                </a:solidFill>
                <a:latin typeface="微软雅黑" panose="020B0503020204020204" charset="-122"/>
                <a:ea typeface="微软雅黑" panose="020B0503020204020204" charset="-122"/>
              </a:rPr>
              <a:t>color </a:t>
            </a:r>
            <a:r>
              <a:rPr lang="zh-CN" altLang="en-US" b="0" dirty="0" smtClean="0">
                <a:solidFill>
                  <a:schemeClr val="tx1">
                    <a:lumMod val="85000"/>
                    <a:lumOff val="15000"/>
                  </a:schemeClr>
                </a:solidFill>
                <a:latin typeface="微软雅黑" panose="020B0503020204020204" charset="-122"/>
                <a:ea typeface="微软雅黑" panose="020B0503020204020204" charset="-122"/>
              </a:rPr>
              <a:t>可选。阴影的颜色。省略的长度是</a:t>
            </a:r>
            <a:r>
              <a:rPr lang="en-US" altLang="zh-CN" b="0" dirty="0" smtClean="0">
                <a:solidFill>
                  <a:schemeClr val="tx1">
                    <a:lumMod val="85000"/>
                    <a:lumOff val="15000"/>
                  </a:schemeClr>
                </a:solidFill>
                <a:latin typeface="微软雅黑" panose="020B0503020204020204" charset="-122"/>
                <a:ea typeface="微软雅黑" panose="020B0503020204020204" charset="-122"/>
              </a:rPr>
              <a:t>0</a:t>
            </a:r>
            <a:r>
              <a:rPr lang="zh-CN" altLang="en-US" b="0" dirty="0" smtClean="0">
                <a:solidFill>
                  <a:schemeClr val="tx1">
                    <a:lumMod val="85000"/>
                    <a:lumOff val="15000"/>
                  </a:schemeClr>
                </a:solidFill>
                <a:latin typeface="微软雅黑" panose="020B0503020204020204" charset="-122"/>
                <a:ea typeface="微软雅黑" panose="020B0503020204020204" charset="-122"/>
              </a:rPr>
              <a:t>。</a:t>
            </a:r>
            <a:endParaRPr lang="en-US" altLang="zh-CN" b="0" dirty="0" smtClean="0">
              <a:solidFill>
                <a:schemeClr val="tx1">
                  <a:lumMod val="85000"/>
                  <a:lumOff val="15000"/>
                </a:schemeClr>
              </a:solidFill>
              <a:latin typeface="微软雅黑" panose="020B0503020204020204" charset="-122"/>
              <a:ea typeface="微软雅黑" panose="020B0503020204020204" charset="-122"/>
            </a:endParaRPr>
          </a:p>
          <a:p>
            <a:endParaRPr lang="zh-CN" altLang="en-US" b="0" dirty="0" smtClean="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文本效果</a:t>
            </a:r>
            <a:endParaRPr lang="zh-CN" altLang="en-US" dirty="0"/>
          </a:p>
        </p:txBody>
      </p:sp>
      <p:sp>
        <p:nvSpPr>
          <p:cNvPr id="3" name="内容占位符 2"/>
          <p:cNvSpPr>
            <a:spLocks noGrp="1"/>
          </p:cNvSpPr>
          <p:nvPr>
            <p:ph idx="1"/>
          </p:nvPr>
        </p:nvSpPr>
        <p:spPr>
          <a:xfrm>
            <a:off x="407670" y="1419225"/>
            <a:ext cx="8328660" cy="4705350"/>
          </a:xfrm>
        </p:spPr>
        <p:txBody>
          <a:bodyPr>
            <a:noAutofit/>
          </a:bodyPr>
          <a:lstStyle/>
          <a:p>
            <a:pPr>
              <a:spcBef>
                <a:spcPts val="0"/>
              </a:spcBef>
              <a:spcAft>
                <a:spcPts val="0"/>
              </a:spcAft>
              <a:buNone/>
            </a:pPr>
            <a:r>
              <a:rPr lang="en-US" altLang="zh-CN" sz="1700" dirty="0" smtClean="0">
                <a:solidFill>
                  <a:schemeClr val="tx1">
                    <a:lumMod val="85000"/>
                    <a:lumOff val="15000"/>
                  </a:schemeClr>
                </a:solidFill>
                <a:sym typeface="+mn-ea"/>
              </a:rPr>
              <a:t>2</a:t>
            </a:r>
            <a:r>
              <a:rPr lang="zh-CN" altLang="en-US" sz="1700" dirty="0" smtClean="0">
                <a:solidFill>
                  <a:schemeClr val="tx1">
                    <a:lumMod val="85000"/>
                    <a:lumOff val="15000"/>
                  </a:schemeClr>
                </a:solidFill>
                <a:sym typeface="+mn-ea"/>
              </a:rPr>
              <a:t>．文本换行</a:t>
            </a:r>
            <a:r>
              <a:rPr lang="en-US" altLang="zh-CN" sz="1700" dirty="0" smtClean="0">
                <a:solidFill>
                  <a:schemeClr val="tx1">
                    <a:lumMod val="85000"/>
                    <a:lumOff val="15000"/>
                  </a:schemeClr>
                </a:solidFill>
                <a:sym typeface="+mn-ea"/>
              </a:rPr>
              <a:t>text-wrap </a:t>
            </a:r>
            <a:r>
              <a:rPr lang="zh-CN" altLang="en-US" sz="1700" dirty="0" smtClean="0">
                <a:solidFill>
                  <a:schemeClr val="tx1">
                    <a:lumMod val="85000"/>
                    <a:lumOff val="15000"/>
                  </a:schemeClr>
                </a:solidFill>
                <a:sym typeface="+mn-ea"/>
              </a:rPr>
              <a:t>属性</a:t>
            </a:r>
            <a:endParaRPr lang="zh-CN" altLang="en-US" sz="1700" b="0" dirty="0" smtClean="0">
              <a:solidFill>
                <a:schemeClr val="tx1">
                  <a:lumMod val="85000"/>
                  <a:lumOff val="15000"/>
                </a:schemeClr>
              </a:solidFill>
              <a:latin typeface="微软雅黑" panose="020B0503020204020204" charset="-122"/>
              <a:ea typeface="微软雅黑" panose="020B0503020204020204" charset="-122"/>
            </a:endParaRPr>
          </a:p>
          <a:p>
            <a:pPr>
              <a:spcBef>
                <a:spcPts val="0"/>
              </a:spcBef>
              <a:spcAft>
                <a:spcPts val="0"/>
              </a:spcAft>
              <a:buNone/>
            </a:pPr>
            <a:r>
              <a:rPr lang="en-US" altLang="zh-CN" sz="1700" dirty="0" smtClean="0"/>
              <a:t>1</a:t>
            </a:r>
            <a:r>
              <a:rPr lang="zh-CN" altLang="en-US" sz="1700" dirty="0"/>
              <a:t>）基本语法</a:t>
            </a:r>
            <a:endParaRPr lang="zh-CN" altLang="en-US" sz="1700" dirty="0"/>
          </a:p>
          <a:p>
            <a:pPr>
              <a:spcBef>
                <a:spcPts val="0"/>
              </a:spcBef>
              <a:spcAft>
                <a:spcPts val="0"/>
              </a:spcAft>
              <a:buNone/>
            </a:pPr>
            <a:r>
              <a:rPr lang="en-US" altLang="zh-CN" sz="1700" dirty="0" smtClean="0">
                <a:solidFill>
                  <a:srgbClr val="FF0000"/>
                </a:solidFill>
              </a:rPr>
              <a:t>       text-wrap</a:t>
            </a:r>
            <a:r>
              <a:rPr lang="en-US" altLang="zh-CN" sz="1700" dirty="0">
                <a:solidFill>
                  <a:srgbClr val="FF0000"/>
                </a:solidFill>
              </a:rPr>
              <a:t>: normal|none|unrestricted|suppress;</a:t>
            </a:r>
            <a:endParaRPr lang="en-US" altLang="zh-CN" sz="1700" dirty="0">
              <a:solidFill>
                <a:srgbClr val="FF0000"/>
              </a:solidFill>
            </a:endParaRPr>
          </a:p>
          <a:p>
            <a:pPr>
              <a:spcBef>
                <a:spcPts val="0"/>
              </a:spcBef>
              <a:spcAft>
                <a:spcPts val="0"/>
              </a:spcAft>
              <a:buNone/>
            </a:pPr>
            <a:r>
              <a:rPr lang="en-US" altLang="zh-CN" sz="1700" dirty="0"/>
              <a:t>2</a:t>
            </a:r>
            <a:r>
              <a:rPr lang="zh-CN" altLang="en-US" sz="1700" dirty="0"/>
              <a:t>）语法说明</a:t>
            </a:r>
            <a:endParaRPr lang="zh-CN" altLang="en-US" sz="1700" dirty="0"/>
          </a:p>
          <a:p>
            <a:pPr>
              <a:spcBef>
                <a:spcPts val="0"/>
              </a:spcBef>
              <a:spcAft>
                <a:spcPts val="0"/>
              </a:spcAft>
              <a:buNone/>
            </a:pPr>
            <a:r>
              <a:rPr lang="en-US" altLang="zh-CN" sz="1700" dirty="0" smtClean="0"/>
              <a:t>     text-wrap</a:t>
            </a:r>
            <a:r>
              <a:rPr lang="zh-CN" altLang="en-US" sz="1700" dirty="0" smtClean="0"/>
              <a:t>：文</a:t>
            </a:r>
            <a:r>
              <a:rPr lang="zh-CN" altLang="en-US" sz="1700" dirty="0"/>
              <a:t>本换行规则。所有浏览器目前均不支持此属性。</a:t>
            </a:r>
            <a:endParaRPr lang="zh-CN" altLang="en-US" sz="1700" dirty="0"/>
          </a:p>
          <a:p>
            <a:pPr>
              <a:spcBef>
                <a:spcPts val="0"/>
              </a:spcBef>
              <a:spcAft>
                <a:spcPts val="0"/>
              </a:spcAft>
              <a:buNone/>
            </a:pPr>
            <a:endParaRPr lang="en-US" altLang="zh-CN" sz="1700" b="1" dirty="0"/>
          </a:p>
          <a:p>
            <a:pPr>
              <a:spcBef>
                <a:spcPts val="0"/>
              </a:spcBef>
              <a:spcAft>
                <a:spcPts val="0"/>
              </a:spcAft>
              <a:buNone/>
            </a:pPr>
            <a:r>
              <a:rPr lang="en-US" altLang="zh-CN" sz="1700" dirty="0"/>
              <a:t>3</a:t>
            </a:r>
            <a:r>
              <a:rPr lang="zh-CN" altLang="en-US" sz="1700" dirty="0"/>
              <a:t>．控制换行</a:t>
            </a:r>
            <a:r>
              <a:rPr lang="en-US" altLang="zh-CN" sz="1700" dirty="0"/>
              <a:t>word-wrap </a:t>
            </a:r>
            <a:r>
              <a:rPr lang="zh-CN" altLang="en-US" sz="1700" dirty="0"/>
              <a:t>属性</a:t>
            </a:r>
            <a:endParaRPr lang="zh-CN" altLang="en-US" sz="1700" dirty="0"/>
          </a:p>
          <a:p>
            <a:pPr>
              <a:spcBef>
                <a:spcPts val="0"/>
              </a:spcBef>
              <a:spcAft>
                <a:spcPts val="0"/>
              </a:spcAft>
              <a:buNone/>
            </a:pPr>
            <a:r>
              <a:rPr lang="en-US" altLang="zh-CN" sz="1700" dirty="0"/>
              <a:t>1</a:t>
            </a:r>
            <a:r>
              <a:rPr lang="zh-CN" altLang="en-US" sz="1700" dirty="0"/>
              <a:t>）基本语法</a:t>
            </a:r>
            <a:endParaRPr lang="zh-CN" altLang="en-US" sz="1700" dirty="0"/>
          </a:p>
          <a:p>
            <a:pPr>
              <a:spcBef>
                <a:spcPts val="0"/>
              </a:spcBef>
              <a:spcAft>
                <a:spcPts val="0"/>
              </a:spcAft>
              <a:buNone/>
            </a:pPr>
            <a:r>
              <a:rPr lang="en-US" altLang="zh-CN" sz="1700" dirty="0" smtClean="0">
                <a:solidFill>
                  <a:srgbClr val="FF0000"/>
                </a:solidFill>
              </a:rPr>
              <a:t>      word-wrap</a:t>
            </a:r>
            <a:r>
              <a:rPr lang="en-US" altLang="zh-CN" sz="1700" dirty="0">
                <a:solidFill>
                  <a:srgbClr val="FF0000"/>
                </a:solidFill>
              </a:rPr>
              <a:t>: normal|break-word;</a:t>
            </a:r>
            <a:endParaRPr lang="en-US" altLang="zh-CN" sz="1700" dirty="0">
              <a:solidFill>
                <a:srgbClr val="FF0000"/>
              </a:solidFill>
            </a:endParaRPr>
          </a:p>
          <a:p>
            <a:pPr>
              <a:spcBef>
                <a:spcPts val="0"/>
              </a:spcBef>
              <a:spcAft>
                <a:spcPts val="0"/>
              </a:spcAft>
              <a:buNone/>
            </a:pPr>
            <a:r>
              <a:rPr lang="en-US" altLang="zh-CN" sz="1700" dirty="0"/>
              <a:t>2</a:t>
            </a:r>
            <a:r>
              <a:rPr lang="zh-CN" altLang="en-US" sz="1700" dirty="0"/>
              <a:t>）语法说明</a:t>
            </a:r>
            <a:endParaRPr lang="zh-CN" altLang="en-US" sz="1700" dirty="0"/>
          </a:p>
          <a:p>
            <a:pPr>
              <a:spcBef>
                <a:spcPts val="0"/>
              </a:spcBef>
              <a:spcAft>
                <a:spcPts val="0"/>
              </a:spcAft>
              <a:buNone/>
            </a:pPr>
            <a:r>
              <a:rPr lang="en-US" altLang="zh-CN" sz="1700" dirty="0" smtClean="0"/>
              <a:t>     word-wrap </a:t>
            </a:r>
            <a:r>
              <a:rPr lang="zh-CN" altLang="en-US" sz="1700" dirty="0"/>
              <a:t>自动换行属性允许强制文本进行换行</a:t>
            </a:r>
            <a:r>
              <a:rPr lang="zh-CN" altLang="en-US" sz="1700" dirty="0" smtClean="0"/>
              <a:t>，会</a:t>
            </a:r>
            <a:r>
              <a:rPr lang="zh-CN" altLang="en-US" sz="1700" dirty="0"/>
              <a:t>对单词进行拆分</a:t>
            </a:r>
            <a:r>
              <a:rPr lang="zh-CN" altLang="en-US" sz="1700" dirty="0" smtClean="0"/>
              <a:t>。该</a:t>
            </a:r>
            <a:r>
              <a:rPr lang="zh-CN" altLang="en-US" sz="1700" dirty="0"/>
              <a:t>属性有两个</a:t>
            </a:r>
            <a:r>
              <a:rPr lang="zh-CN" altLang="en-US" sz="1700" dirty="0" smtClean="0"/>
              <a:t>值：</a:t>
            </a:r>
            <a:r>
              <a:rPr lang="en-US" altLang="zh-CN" sz="1700" dirty="0" smtClean="0"/>
              <a:t>normal</a:t>
            </a:r>
            <a:r>
              <a:rPr lang="zh-CN" altLang="en-US" sz="1700" dirty="0"/>
              <a:t>、</a:t>
            </a:r>
            <a:r>
              <a:rPr lang="en-US" altLang="zh-CN" sz="1700" dirty="0"/>
              <a:t>break-word</a:t>
            </a:r>
            <a:r>
              <a:rPr lang="zh-CN" altLang="en-US" sz="1700" dirty="0"/>
              <a:t>。其中</a:t>
            </a:r>
            <a:r>
              <a:rPr lang="en-US" altLang="zh-CN" sz="1700" dirty="0"/>
              <a:t>normal </a:t>
            </a:r>
            <a:r>
              <a:rPr lang="zh-CN" altLang="en-US" sz="1700" dirty="0"/>
              <a:t>表示只在允许的断字点换行（</a:t>
            </a:r>
            <a:r>
              <a:rPr lang="zh-CN" altLang="en-US" sz="1700" dirty="0" smtClean="0"/>
              <a:t>浏览</a:t>
            </a:r>
            <a:r>
              <a:rPr lang="zh-CN" altLang="en-US" sz="1700" dirty="0"/>
              <a:t>器保持默认处理）；</a:t>
            </a:r>
            <a:r>
              <a:rPr lang="en-US" altLang="zh-CN" sz="1700" dirty="0"/>
              <a:t>break-word </a:t>
            </a:r>
            <a:r>
              <a:rPr lang="zh-CN" altLang="en-US" sz="1700" dirty="0"/>
              <a:t>表示在长单词或 </a:t>
            </a:r>
            <a:r>
              <a:rPr lang="en-US" altLang="zh-CN" sz="1700" dirty="0"/>
              <a:t>URL </a:t>
            </a:r>
            <a:r>
              <a:rPr lang="zh-CN" altLang="en-US" sz="1700" dirty="0"/>
              <a:t>地址内部进行换行。</a:t>
            </a:r>
            <a:endParaRPr lang="zh-CN" altLang="en-US" sz="17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CSS3 </a:t>
            </a:r>
            <a:r>
              <a:rPr lang="zh-CN" altLang="en-US" dirty="0"/>
              <a:t>文本效果</a:t>
            </a:r>
            <a:endParaRPr lang="zh-CN" altLang="en-US" dirty="0"/>
          </a:p>
        </p:txBody>
      </p:sp>
      <p:sp>
        <p:nvSpPr>
          <p:cNvPr id="3" name="内容占位符 2"/>
          <p:cNvSpPr>
            <a:spLocks noGrp="1"/>
          </p:cNvSpPr>
          <p:nvPr>
            <p:ph idx="1"/>
          </p:nvPr>
        </p:nvSpPr>
        <p:spPr>
          <a:xfrm>
            <a:off x="533400" y="1676401"/>
            <a:ext cx="8509000" cy="3810000"/>
          </a:xfrm>
        </p:spPr>
        <p:txBody>
          <a:bodyPr/>
          <a:lstStyle/>
          <a:p>
            <a:pPr>
              <a:spcBef>
                <a:spcPts val="0"/>
              </a:spcBef>
              <a:spcAft>
                <a:spcPts val="0"/>
              </a:spcAft>
              <a:buNone/>
            </a:pPr>
            <a:r>
              <a:rPr lang="en-US" altLang="zh-CN" sz="1800" dirty="0"/>
              <a:t>4</a:t>
            </a:r>
            <a:r>
              <a:rPr lang="zh-CN" altLang="en-US" sz="1800" dirty="0"/>
              <a:t>．文本溢出</a:t>
            </a:r>
            <a:r>
              <a:rPr lang="en-US" altLang="zh-CN" sz="1800" dirty="0"/>
              <a:t>text-overflow </a:t>
            </a:r>
            <a:r>
              <a:rPr lang="zh-CN" altLang="en-US" sz="1800" dirty="0"/>
              <a:t>属性</a:t>
            </a:r>
            <a:endParaRPr lang="zh-CN" altLang="en-US" sz="1800" dirty="0"/>
          </a:p>
          <a:p>
            <a:pPr>
              <a:spcBef>
                <a:spcPts val="0"/>
              </a:spcBef>
              <a:spcAft>
                <a:spcPts val="0"/>
              </a:spcAft>
              <a:buNone/>
            </a:pPr>
            <a:r>
              <a:rPr lang="en-US" altLang="zh-CN" sz="1800" dirty="0" smtClean="0"/>
              <a:t>    1</a:t>
            </a:r>
            <a:r>
              <a:rPr lang="zh-CN" altLang="en-US" sz="1800" dirty="0"/>
              <a:t>）基本语法</a:t>
            </a:r>
            <a:endParaRPr lang="zh-CN" altLang="en-US" sz="1800" dirty="0"/>
          </a:p>
          <a:p>
            <a:pPr>
              <a:spcBef>
                <a:spcPts val="0"/>
              </a:spcBef>
              <a:spcAft>
                <a:spcPts val="0"/>
              </a:spcAft>
              <a:buNone/>
            </a:pPr>
            <a:r>
              <a:rPr lang="en-US" altLang="zh-CN" sz="1800" dirty="0" smtClean="0">
                <a:solidFill>
                  <a:srgbClr val="FF0000"/>
                </a:solidFill>
              </a:rPr>
              <a:t>         text-overflow</a:t>
            </a:r>
            <a:r>
              <a:rPr lang="en-US" altLang="zh-CN" sz="1800" dirty="0">
                <a:solidFill>
                  <a:srgbClr val="FF0000"/>
                </a:solidFill>
              </a:rPr>
              <a:t>: clip|ellipsis|string;</a:t>
            </a:r>
            <a:endParaRPr lang="en-US" altLang="zh-CN" sz="1800" dirty="0">
              <a:solidFill>
                <a:srgbClr val="FF0000"/>
              </a:solidFill>
            </a:endParaRPr>
          </a:p>
          <a:p>
            <a:pPr>
              <a:spcBef>
                <a:spcPts val="0"/>
              </a:spcBef>
              <a:spcAft>
                <a:spcPts val="0"/>
              </a:spcAft>
              <a:buNone/>
            </a:pPr>
            <a:r>
              <a:rPr lang="en-US" altLang="zh-CN" sz="1800" dirty="0" smtClean="0"/>
              <a:t>    2</a:t>
            </a:r>
            <a:r>
              <a:rPr lang="zh-CN" altLang="en-US" sz="1800" dirty="0"/>
              <a:t>）语法说明</a:t>
            </a:r>
            <a:endParaRPr lang="zh-CN" altLang="en-US" sz="1800" dirty="0"/>
          </a:p>
          <a:p>
            <a:pPr>
              <a:spcBef>
                <a:spcPts val="0"/>
              </a:spcBef>
              <a:spcAft>
                <a:spcPts val="0"/>
              </a:spcAft>
              <a:buNone/>
            </a:pPr>
            <a:r>
              <a:rPr lang="en-US" altLang="zh-CN" sz="1800" dirty="0" smtClean="0"/>
              <a:t>    text-overflow</a:t>
            </a:r>
            <a:r>
              <a:rPr lang="en-US" altLang="zh-CN" sz="1800" dirty="0"/>
              <a:t>: </a:t>
            </a:r>
            <a:r>
              <a:rPr lang="zh-CN" altLang="en-US" sz="1800" dirty="0"/>
              <a:t>属性规定当文本溢出包含元素时发生的事情。该属性有三个属性值，</a:t>
            </a:r>
            <a:r>
              <a:rPr lang="zh-CN" altLang="en-US" sz="1800" dirty="0" smtClean="0"/>
              <a:t>分别</a:t>
            </a:r>
            <a:r>
              <a:rPr lang="zh-CN" altLang="en-US" sz="1800" dirty="0"/>
              <a:t>为</a:t>
            </a:r>
            <a:r>
              <a:rPr lang="en-US" altLang="zh-CN" sz="1800" dirty="0"/>
              <a:t>clip</a:t>
            </a:r>
            <a:r>
              <a:rPr lang="zh-CN" altLang="en-US" sz="1800" dirty="0"/>
              <a:t>、</a:t>
            </a:r>
            <a:r>
              <a:rPr lang="en-US" altLang="zh-CN" sz="1800" dirty="0"/>
              <a:t>ellipsis</a:t>
            </a:r>
            <a:r>
              <a:rPr lang="zh-CN" altLang="en-US" sz="1800" dirty="0"/>
              <a:t>、</a:t>
            </a:r>
            <a:r>
              <a:rPr lang="en-US" altLang="zh-CN" sz="1800" dirty="0"/>
              <a:t>string</a:t>
            </a:r>
            <a:r>
              <a:rPr lang="zh-CN" altLang="en-US" sz="1800" dirty="0"/>
              <a:t>。其中</a:t>
            </a:r>
            <a:r>
              <a:rPr lang="en-US" altLang="zh-CN" sz="1800" dirty="0"/>
              <a:t>clip </a:t>
            </a:r>
            <a:r>
              <a:rPr lang="zh-CN" altLang="en-US" sz="1800" dirty="0"/>
              <a:t>表示修剪文本；</a:t>
            </a:r>
            <a:r>
              <a:rPr lang="en-US" altLang="zh-CN" sz="1800" dirty="0"/>
              <a:t>ellipsis </a:t>
            </a:r>
            <a:r>
              <a:rPr lang="zh-CN" altLang="en-US" sz="1800" dirty="0"/>
              <a:t>表示显示省略符号来代表被</a:t>
            </a:r>
            <a:r>
              <a:rPr lang="zh-CN" altLang="en-US" sz="1800" dirty="0" smtClean="0"/>
              <a:t>修剪</a:t>
            </a:r>
            <a:r>
              <a:rPr lang="zh-CN" altLang="en-US" sz="1800" dirty="0"/>
              <a:t>的文本</a:t>
            </a:r>
            <a:r>
              <a:rPr lang="zh-CN" altLang="en-US" sz="1800" dirty="0" smtClean="0"/>
              <a:t>；  </a:t>
            </a:r>
            <a:r>
              <a:rPr lang="en-US" altLang="zh-CN" sz="1800" dirty="0" smtClean="0"/>
              <a:t>string </a:t>
            </a:r>
            <a:r>
              <a:rPr lang="zh-CN" altLang="en-US" sz="1800" dirty="0"/>
              <a:t>表示使用给定的字符串来代表被修剪的文本。</a:t>
            </a:r>
            <a:endParaRPr lang="zh-CN" altLang="en-US" sz="18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CSS3 </a:t>
            </a:r>
            <a:r>
              <a:rPr lang="zh-CN" altLang="en-US" dirty="0"/>
              <a:t>文本效果属性的应用</a:t>
            </a:r>
            <a:endParaRPr lang="zh-CN" altLang="en-US" dirty="0"/>
          </a:p>
        </p:txBody>
      </p:sp>
      <p:pic>
        <p:nvPicPr>
          <p:cNvPr id="2050" name="Picture 2"/>
          <p:cNvPicPr>
            <a:picLocks noGrp="1" noChangeAspect="1" noChangeArrowheads="1"/>
          </p:cNvPicPr>
          <p:nvPr>
            <p:ph idx="1"/>
          </p:nvPr>
        </p:nvPicPr>
        <p:blipFill>
          <a:blip r:embed="rId1" cstate="print"/>
          <a:srcRect t="19847"/>
          <a:stretch>
            <a:fillRect/>
          </a:stretch>
        </p:blipFill>
        <p:spPr bwMode="auto">
          <a:xfrm>
            <a:off x="4997450" y="4659630"/>
            <a:ext cx="3565525" cy="2119630"/>
          </a:xfrm>
          <a:prstGeom prst="rect">
            <a:avLst/>
          </a:prstGeom>
          <a:noFill/>
          <a:ln w="9525">
            <a:noFill/>
            <a:miter lim="800000"/>
            <a:headEnd/>
            <a:tailEnd/>
          </a:ln>
        </p:spPr>
      </p:pic>
      <p:sp>
        <p:nvSpPr>
          <p:cNvPr id="5" name="矩形 4"/>
          <p:cNvSpPr/>
          <p:nvPr/>
        </p:nvSpPr>
        <p:spPr>
          <a:xfrm>
            <a:off x="173990" y="1007745"/>
            <a:ext cx="8467725" cy="4194810"/>
          </a:xfrm>
          <a:prstGeom prst="rect">
            <a:avLst/>
          </a:prstGeom>
        </p:spPr>
        <p:txBody>
          <a:bodyPr wrap="square">
            <a:spAutoFit/>
          </a:bodyPr>
          <a:lstStyle/>
          <a:p>
            <a:pPr>
              <a:lnSpc>
                <a:spcPts val="14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&lt;style&gt;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h2{text-align:center;background:#99ccff;padding:5px auto;}</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h1 {text-shadow:2px 2px 8px #FF0000;/* </a:t>
            </a:r>
            <a:r>
              <a:rPr lang="zh-CN" altLang="en-US" sz="1400" b="0" dirty="0" smtClean="0">
                <a:latin typeface="Verdana" panose="020B0604030504040204" pitchFamily="34" charset="0"/>
                <a:cs typeface="Verdana" panose="020B0604030504040204" pitchFamily="34" charset="0"/>
              </a:rPr>
              <a:t>设置文本阴影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  p.test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{width:15em; border:1px solid #000000;word-</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wrap:break</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-word;/* </a:t>
            </a:r>
            <a:r>
              <a:rPr lang="zh-CN" altLang="en-US" sz="1400" b="0" dirty="0" smtClean="0">
                <a:latin typeface="Verdana" panose="020B0604030504040204" pitchFamily="34" charset="0"/>
                <a:cs typeface="Verdana" panose="020B0604030504040204" pitchFamily="34" charset="0"/>
              </a:rPr>
              <a:t>设置自动换行*</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  div.test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{white-</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space:nowrap</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zh-CN" altLang="en-US" sz="1400" b="0" dirty="0" smtClean="0">
                <a:latin typeface="Verdana" panose="020B0604030504040204" pitchFamily="34" charset="0"/>
                <a:cs typeface="Verdana" panose="020B0604030504040204" pitchFamily="34" charset="0"/>
              </a:rPr>
              <a:t>规定文本不进行换行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width:12em;overflow:hidden;  border:1px solid #000000;}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&lt;/style&gt;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&lt;body&gt;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&lt;h1&gt;</a:t>
            </a:r>
            <a:r>
              <a:rPr lang="zh-CN" altLang="en-US" sz="1400" dirty="0">
                <a:latin typeface="Verdana" panose="020B0604030504040204" pitchFamily="34" charset="0"/>
                <a:cs typeface="Verdana" panose="020B0604030504040204" pitchFamily="34" charset="0"/>
                <a:sym typeface="+mn-ea"/>
              </a:rPr>
              <a:t>具有模糊效果的文本阴影</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&lt;/h1&gt;</a:t>
            </a:r>
            <a:endParaRPr lang="zh-CN" altLang="en-US" sz="1400" dirty="0">
              <a:latin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p&gt;【</a:t>
            </a:r>
            <a:r>
              <a:rPr lang="zh-CN" altLang="en-US" sz="1400" dirty="0">
                <a:latin typeface="Verdana" panose="020B0604030504040204" pitchFamily="34" charset="0"/>
                <a:cs typeface="Verdana" panose="020B0604030504040204" pitchFamily="34" charset="0"/>
                <a:sym typeface="+mn-ea"/>
              </a:rPr>
              <a:t>未设置换行和宽度的段落</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】This ……&lt;/p&gt;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p class="test"&gt;【</a:t>
            </a:r>
            <a:r>
              <a:rPr lang="zh-CN" altLang="en-US" sz="1400" dirty="0">
                <a:latin typeface="Verdana" panose="020B0604030504040204" pitchFamily="34" charset="0"/>
                <a:cs typeface="Verdana" panose="020B0604030504040204" pitchFamily="34" charset="0"/>
                <a:sym typeface="+mn-ea"/>
              </a:rPr>
              <a:t>设置强制换行和宽度的段落</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】This paragraph ……&lt;/p</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&lt;h3&gt;</a:t>
            </a:r>
            <a:r>
              <a:rPr lang="zh-CN" altLang="en-US" sz="1400" dirty="0">
                <a:latin typeface="Verdana" panose="020B0604030504040204" pitchFamily="34" charset="0"/>
                <a:cs typeface="Verdana" panose="020B0604030504040204" pitchFamily="34" charset="0"/>
                <a:sym typeface="+mn-ea"/>
              </a:rPr>
              <a:t>下列</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 </a:t>
            </a:r>
            <a:r>
              <a:rPr lang="zh-CN" altLang="en-US" sz="1400" dirty="0">
                <a:latin typeface="Verdana" panose="020B0604030504040204" pitchFamily="34" charset="0"/>
                <a:cs typeface="Verdana" panose="020B0604030504040204" pitchFamily="34" charset="0"/>
                <a:sym typeface="+mn-ea"/>
              </a:rPr>
              <a:t>包含长文本，都能正常显示</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&lt;/h3&gt;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 id</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class</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=““&gt;HTML </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5 </a:t>
            </a:r>
            <a:r>
              <a:rPr lang="zh-CN" altLang="en-US" sz="1400" dirty="0">
                <a:latin typeface="Verdana" panose="020B0604030504040204" pitchFamily="34" charset="0"/>
                <a:cs typeface="Verdana" panose="020B0604030504040204" pitchFamily="34" charset="0"/>
                <a:sym typeface="+mn-ea"/>
              </a:rPr>
              <a:t>的第一份正式草案已于</a:t>
            </a:r>
            <a:r>
              <a:rPr lang="en-US" sz="1400" dirty="0">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h3&gt;</a:t>
            </a:r>
            <a:r>
              <a:rPr lang="zh-CN" altLang="en-US" sz="1400" dirty="0">
                <a:latin typeface="Verdana" panose="020B0604030504040204" pitchFamily="34" charset="0"/>
                <a:cs typeface="Verdana" panose="020B0604030504040204" pitchFamily="34" charset="0"/>
                <a:sym typeface="+mn-ea"/>
              </a:rPr>
              <a:t>下面两个</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a:t>
            </a:r>
            <a:r>
              <a:rPr lang="zh-CN" altLang="en-US" sz="1400" dirty="0">
                <a:latin typeface="Verdana" panose="020B0604030504040204" pitchFamily="34" charset="0"/>
                <a:cs typeface="Verdana" panose="020B0604030504040204" pitchFamily="34" charset="0"/>
                <a:sym typeface="+mn-ea"/>
              </a:rPr>
              <a:t>包含无法在框中容纳的长文本。不能完全显示，文本被修剪了。</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&lt;/h3&gt;&lt;hr&gt;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p&gt;</a:t>
            </a:r>
            <a:r>
              <a:rPr lang="zh-CN" altLang="en-US" sz="1400" dirty="0">
                <a:latin typeface="Verdana" panose="020B0604030504040204" pitchFamily="34" charset="0"/>
                <a:cs typeface="Verdana" panose="020B0604030504040204" pitchFamily="34" charset="0"/>
                <a:sym typeface="+mn-ea"/>
              </a:rPr>
              <a:t>下列</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a:t>
            </a:r>
            <a:r>
              <a:rPr lang="zh-CN" altLang="en-US" sz="1400" dirty="0">
                <a:latin typeface="Verdana" panose="020B0604030504040204" pitchFamily="34" charset="0"/>
                <a:cs typeface="Verdana" panose="020B0604030504040204" pitchFamily="34" charset="0"/>
                <a:sym typeface="+mn-ea"/>
              </a:rPr>
              <a:t>使用 </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"text-</a:t>
            </a:r>
            <a:r>
              <a:rPr lang="en-US" altLang="zh-CN" sz="1400" dirty="0" err="1">
                <a:latin typeface="Verdana" panose="020B0604030504040204" pitchFamily="34" charset="0"/>
                <a:ea typeface="Verdana" panose="020B0604030504040204" pitchFamily="34" charset="0"/>
                <a:cs typeface="Verdana" panose="020B0604030504040204" pitchFamily="34" charset="0"/>
                <a:sym typeface="+mn-ea"/>
              </a:rPr>
              <a:t>overflow:ellipsis</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a:t>
            </a:r>
            <a:r>
              <a:rPr lang="zh-CN" altLang="en-US" sz="1400" dirty="0">
                <a:latin typeface="Verdana" panose="020B0604030504040204" pitchFamily="34" charset="0"/>
                <a:cs typeface="Verdana" panose="020B0604030504040204" pitchFamily="34" charset="0"/>
                <a:sym typeface="+mn-ea"/>
              </a:rPr>
              <a: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&lt;/p&gt;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 class="test" style="text-</a:t>
            </a:r>
            <a:r>
              <a:rPr lang="en-US" altLang="zh-CN" sz="1400" dirty="0" err="1">
                <a:latin typeface="Verdana" panose="020B0604030504040204" pitchFamily="34" charset="0"/>
                <a:ea typeface="Verdana" panose="020B0604030504040204" pitchFamily="34" charset="0"/>
                <a:cs typeface="Verdana" panose="020B0604030504040204" pitchFamily="34" charset="0"/>
                <a:sym typeface="+mn-ea"/>
              </a:rPr>
              <a:t>overflow:ellipsis</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;"&gt;HTML 5 </a:t>
            </a:r>
            <a:r>
              <a:rPr lang="zh-CN" altLang="en-US" sz="1400" dirty="0">
                <a:latin typeface="Verdana" panose="020B0604030504040204" pitchFamily="34" charset="0"/>
                <a:cs typeface="Verdana" panose="020B0604030504040204" pitchFamily="34" charset="0"/>
                <a:sym typeface="+mn-ea"/>
              </a:rPr>
              <a:t>的第一份正</a:t>
            </a:r>
            <a:r>
              <a:rPr lang="en-US" sz="1400" dirty="0">
                <a:latin typeface="Verdana" panose="020B0604030504040204" pitchFamily="34" charset="0"/>
                <a:cs typeface="Verdana" panose="020B0604030504040204" pitchFamily="34" charset="0"/>
                <a:sym typeface="+mn-ea"/>
              </a:rPr>
              <a: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h3&gt;</a:t>
            </a:r>
            <a:r>
              <a:rPr lang="zh-CN" altLang="en-US" sz="1400" dirty="0">
                <a:latin typeface="Verdana" panose="020B0604030504040204" pitchFamily="34" charset="0"/>
                <a:cs typeface="Verdana" panose="020B0604030504040204" pitchFamily="34" charset="0"/>
                <a:sym typeface="+mn-ea"/>
              </a:rPr>
              <a:t>下列</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a:t>
            </a:r>
            <a:r>
              <a:rPr lang="zh-CN" altLang="en-US" sz="1400" dirty="0">
                <a:latin typeface="Verdana" panose="020B0604030504040204" pitchFamily="34" charset="0"/>
                <a:cs typeface="Verdana" panose="020B0604030504040204" pitchFamily="34" charset="0"/>
                <a:sym typeface="+mn-ea"/>
              </a:rPr>
              <a:t>使用 </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"text-</a:t>
            </a:r>
            <a:r>
              <a:rPr lang="en-US" altLang="zh-CN" sz="1400" dirty="0" err="1">
                <a:latin typeface="Verdana" panose="020B0604030504040204" pitchFamily="34" charset="0"/>
                <a:ea typeface="Verdana" panose="020B0604030504040204" pitchFamily="34" charset="0"/>
                <a:cs typeface="Verdana" panose="020B0604030504040204" pitchFamily="34" charset="0"/>
                <a:sym typeface="+mn-ea"/>
              </a:rPr>
              <a:t>overflow:clip</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a:t>
            </a:r>
            <a:r>
              <a:rPr lang="zh-CN" altLang="en-US" sz="1400" dirty="0">
                <a:latin typeface="Verdana" panose="020B0604030504040204" pitchFamily="34" charset="0"/>
                <a:cs typeface="Verdana" panose="020B0604030504040204" pitchFamily="34" charset="0"/>
                <a:sym typeface="+mn-ea"/>
              </a:rPr>
              <a: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&lt;/h3&gt;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div class="test" style="text-</a:t>
            </a:r>
            <a:r>
              <a:rPr lang="en-US" altLang="zh-CN" sz="1400" dirty="0" err="1">
                <a:latin typeface="Verdana" panose="020B0604030504040204" pitchFamily="34" charset="0"/>
                <a:ea typeface="Verdana" panose="020B0604030504040204" pitchFamily="34" charset="0"/>
                <a:cs typeface="Verdana" panose="020B0604030504040204" pitchFamily="34" charset="0"/>
                <a:sym typeface="+mn-ea"/>
              </a:rPr>
              <a:t>overflow:clip</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;"&gt;HTML 5 </a:t>
            </a:r>
            <a:r>
              <a:rPr lang="zh-CN" altLang="en-US" sz="1400" dirty="0">
                <a:latin typeface="Verdana" panose="020B0604030504040204" pitchFamily="34" charset="0"/>
                <a:cs typeface="Verdana" panose="020B0604030504040204" pitchFamily="34" charset="0"/>
                <a:sym typeface="+mn-ea"/>
              </a:rPr>
              <a:t>的第一份正</a:t>
            </a:r>
            <a:r>
              <a:rPr lang="en-US" sz="1400" dirty="0">
                <a:latin typeface="Verdana" panose="020B0604030504040204" pitchFamily="34" charset="0"/>
                <a:cs typeface="Verdana" panose="020B0604030504040204" pitchFamily="34" charset="0"/>
                <a:sym typeface="+mn-ea"/>
              </a:rPr>
              <a: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&lt;/div&gt;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body&gt;</a:t>
            </a:r>
            <a:endParaRPr lang="en-US" altLang="zh-CN" sz="1400" dirty="0">
              <a:latin typeface="Verdana" panose="020B0604030504040204" pitchFamily="34" charset="0"/>
              <a:ea typeface="Verdana" panose="020B0604030504040204" pitchFamily="34" charset="0"/>
              <a:cs typeface="Verdana" panose="020B0604030504040204" pitchFamily="34" charset="0"/>
            </a:endParaRPr>
          </a:p>
          <a:p>
            <a:pPr marL="0" indent="0">
              <a:lnSpc>
                <a:spcPts val="1500"/>
              </a:lnSpc>
              <a:spcBef>
                <a:spcPts val="0"/>
              </a:spcBef>
              <a:spcAft>
                <a:spcPts val="0"/>
              </a:spcAft>
              <a:buNone/>
            </a:pPr>
            <a:endParaRPr lang="zh-CN" altLang="en-US" sz="1400" dirty="0">
              <a:latin typeface="Verdana" panose="020B0604030504040204" pitchFamily="34" charset="0"/>
              <a:cs typeface="Verdana" panose="020B0604030504040204" pitchFamily="34" charset="0"/>
            </a:endParaRPr>
          </a:p>
          <a:p>
            <a:pPr>
              <a:lnSpc>
                <a:spcPts val="1400"/>
              </a:lnSpc>
              <a:spcBef>
                <a:spcPts val="0"/>
              </a:spcBef>
            </a:pP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对象 2">
            <a:hlinkClick r:id="" action="ppaction://ole?verb="/>
          </p:cNvPr>
          <p:cNvGraphicFramePr>
            <a:graphicFrameLocks noChangeAspect="1"/>
          </p:cNvGraphicFramePr>
          <p:nvPr/>
        </p:nvGraphicFramePr>
        <p:xfrm>
          <a:off x="2099945" y="5757545"/>
          <a:ext cx="1209675" cy="542925"/>
        </p:xfrm>
        <a:graphic>
          <a:graphicData uri="http://schemas.openxmlformats.org/presentationml/2006/ole">
            <mc:AlternateContent xmlns:mc="http://schemas.openxmlformats.org/markup-compatibility/2006">
              <mc:Choice xmlns:v="urn:schemas-microsoft-com:vml" Requires="v">
                <p:oleObj spid="_x0000_s12289" name="" r:id="rId2" imgW="1209675" imgH="542925" progId="Package">
                  <p:embed/>
                </p:oleObj>
              </mc:Choice>
              <mc:Fallback>
                <p:oleObj name="" r:id="rId2" imgW="1209675" imgH="542925" progId="Package">
                  <p:embed/>
                  <p:pic>
                    <p:nvPicPr>
                      <p:cNvPr id="0" name="图片 12288"/>
                      <p:cNvPicPr/>
                      <p:nvPr/>
                    </p:nvPicPr>
                    <p:blipFill>
                      <a:blip r:embed="rId3"/>
                      <a:stretch>
                        <a:fillRect/>
                      </a:stretch>
                    </p:blipFill>
                    <p:spPr>
                      <a:xfrm>
                        <a:off x="2099945" y="5757545"/>
                        <a:ext cx="1209675" cy="54292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 </a:t>
            </a:r>
            <a:r>
              <a:rPr lang="zh-CN" altLang="en-US" dirty="0"/>
              <a:t>新增结构元素</a:t>
            </a:r>
            <a:endParaRPr lang="zh-CN" altLang="en-US" dirty="0"/>
          </a:p>
        </p:txBody>
      </p:sp>
      <p:sp>
        <p:nvSpPr>
          <p:cNvPr id="3" name="内容占位符 2"/>
          <p:cNvSpPr>
            <a:spLocks noGrp="1"/>
          </p:cNvSpPr>
          <p:nvPr>
            <p:ph idx="1"/>
          </p:nvPr>
        </p:nvSpPr>
        <p:spPr>
          <a:xfrm>
            <a:off x="502285" y="1485900"/>
            <a:ext cx="7837805" cy="3886200"/>
          </a:xfrm>
        </p:spPr>
        <p:txBody>
          <a:bodyPr/>
          <a:lstStyle/>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&lt;body&gt;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dirty="0">
                <a:latin typeface="Verdana" panose="020B0604030504040204" pitchFamily="34" charset="0"/>
                <a:ea typeface="Verdana" panose="020B0604030504040204" pitchFamily="34" charset="0"/>
                <a:cs typeface="Verdana" panose="020B0604030504040204" pitchFamily="34" charset="0"/>
              </a:rPr>
              <a:t>header&gt;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dirty="0" err="1">
                <a:latin typeface="Verdana" panose="020B0604030504040204" pitchFamily="34" charset="0"/>
                <a:ea typeface="Verdana" panose="020B0604030504040204" pitchFamily="34" charset="0"/>
                <a:cs typeface="Verdana" panose="020B0604030504040204" pitchFamily="34" charset="0"/>
              </a:rPr>
              <a:t>hgroup</a:t>
            </a:r>
            <a:r>
              <a:rPr lang="en-US" altLang="zh-CN" sz="1600" dirty="0">
                <a:latin typeface="Verdana" panose="020B0604030504040204" pitchFamily="34" charset="0"/>
                <a:ea typeface="Verdana" panose="020B0604030504040204" pitchFamily="34" charset="0"/>
                <a:cs typeface="Verdana" panose="020B0604030504040204" pitchFamily="34" charset="0"/>
              </a:rPr>
              <a:t>&gt;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dirty="0">
                <a:latin typeface="Verdana" panose="020B0604030504040204" pitchFamily="34" charset="0"/>
                <a:ea typeface="Verdana" panose="020B0604030504040204" pitchFamily="34" charset="0"/>
                <a:cs typeface="Verdana" panose="020B0604030504040204" pitchFamily="34" charset="0"/>
              </a:rPr>
              <a:t>h1&gt;HTML5 </a:t>
            </a:r>
            <a:r>
              <a:rPr lang="zh-CN" altLang="en-US" sz="1600" dirty="0">
                <a:latin typeface="Verdana" panose="020B0604030504040204" pitchFamily="34" charset="0"/>
                <a:cs typeface="Verdana" panose="020B0604030504040204" pitchFamily="34" charset="0"/>
              </a:rPr>
              <a:t>是下一代的 </a:t>
            </a:r>
            <a:r>
              <a:rPr lang="en-US" altLang="zh-CN" sz="1600" dirty="0">
                <a:latin typeface="Verdana" panose="020B0604030504040204" pitchFamily="34" charset="0"/>
                <a:ea typeface="Verdana" panose="020B0604030504040204" pitchFamily="34" charset="0"/>
                <a:cs typeface="Verdana" panose="020B0604030504040204" pitchFamily="34" charset="0"/>
              </a:rPr>
              <a:t>HTML</a:t>
            </a:r>
            <a:r>
              <a:rPr lang="zh-CN" altLang="en-US" sz="1600" dirty="0" smtClean="0">
                <a:latin typeface="Verdana" panose="020B0604030504040204" pitchFamily="34" charset="0"/>
                <a:cs typeface="Verdana" panose="020B0604030504040204" pitchFamily="34" charset="0"/>
              </a:rPr>
              <a:t>。</a:t>
            </a:r>
            <a:r>
              <a:rPr lang="en-US" altLang="zh-CN" sz="1600" dirty="0">
                <a:latin typeface="Verdana" panose="020B0604030504040204" pitchFamily="34" charset="0"/>
                <a:ea typeface="Verdana" panose="020B0604030504040204" pitchFamily="34" charset="0"/>
                <a:cs typeface="Verdana" panose="020B0604030504040204" pitchFamily="34" charset="0"/>
              </a:rPr>
              <a:t>&lt;/h1&gt;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dirty="0">
                <a:latin typeface="Verdana" panose="020B0604030504040204" pitchFamily="34" charset="0"/>
                <a:ea typeface="Verdana" panose="020B0604030504040204" pitchFamily="34" charset="0"/>
                <a:cs typeface="Verdana" panose="020B0604030504040204" pitchFamily="34" charset="0"/>
              </a:rPr>
              <a:t>h3&gt;</a:t>
            </a:r>
            <a:r>
              <a:rPr lang="zh-CN" altLang="en-US" sz="1600" dirty="0">
                <a:latin typeface="Verdana" panose="020B0604030504040204" pitchFamily="34" charset="0"/>
                <a:cs typeface="Verdana" panose="020B0604030504040204" pitchFamily="34" charset="0"/>
              </a:rPr>
              <a:t>什么是 </a:t>
            </a:r>
            <a:r>
              <a:rPr lang="en-US" altLang="zh-CN" sz="1600" dirty="0">
                <a:latin typeface="Verdana" panose="020B0604030504040204" pitchFamily="34" charset="0"/>
                <a:ea typeface="Verdana" panose="020B0604030504040204" pitchFamily="34" charset="0"/>
                <a:cs typeface="Verdana" panose="020B0604030504040204" pitchFamily="34" charset="0"/>
              </a:rPr>
              <a:t>HTML5</a:t>
            </a:r>
            <a:r>
              <a:rPr lang="zh-CN" altLang="en-US" sz="1600" dirty="0">
                <a:latin typeface="Verdana" panose="020B0604030504040204" pitchFamily="34" charset="0"/>
                <a:cs typeface="Verdana" panose="020B0604030504040204" pitchFamily="34" charset="0"/>
              </a:rPr>
              <a:t>？</a:t>
            </a:r>
            <a:r>
              <a:rPr lang="en-US" altLang="zh-CN" sz="1600" dirty="0">
                <a:latin typeface="Verdana" panose="020B0604030504040204" pitchFamily="34" charset="0"/>
                <a:ea typeface="Verdana" panose="020B0604030504040204" pitchFamily="34" charset="0"/>
                <a:cs typeface="Verdana" panose="020B0604030504040204" pitchFamily="34" charset="0"/>
              </a:rPr>
              <a:t>&lt;/h3&gt;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dirty="0">
                <a:latin typeface="Verdana" panose="020B0604030504040204" pitchFamily="34" charset="0"/>
                <a:ea typeface="Verdana" panose="020B0604030504040204" pitchFamily="34" charset="0"/>
                <a:cs typeface="Verdana" panose="020B0604030504040204" pitchFamily="34" charset="0"/>
              </a:rPr>
              <a:t>h5&gt;HTML5 </a:t>
            </a:r>
            <a:r>
              <a:rPr lang="zh-CN" altLang="en-US" sz="1600" dirty="0">
                <a:latin typeface="Verdana" panose="020B0604030504040204" pitchFamily="34" charset="0"/>
                <a:cs typeface="Verdana" panose="020B0604030504040204" pitchFamily="34" charset="0"/>
              </a:rPr>
              <a:t>将成为 </a:t>
            </a:r>
            <a:r>
              <a:rPr lang="en-US" altLang="zh-CN" sz="1600" dirty="0">
                <a:latin typeface="Verdana" panose="020B0604030504040204" pitchFamily="34" charset="0"/>
                <a:ea typeface="Verdana" panose="020B0604030504040204" pitchFamily="34" charset="0"/>
                <a:cs typeface="Verdana" panose="020B0604030504040204" pitchFamily="34" charset="0"/>
              </a:rPr>
              <a:t>HTML</a:t>
            </a:r>
            <a:r>
              <a:rPr lang="zh-CN" altLang="en-US" sz="1600" dirty="0">
                <a:latin typeface="Verdana" panose="020B0604030504040204" pitchFamily="34" charset="0"/>
                <a:cs typeface="Verdana" panose="020B0604030504040204" pitchFamily="34" charset="0"/>
              </a:rPr>
              <a:t>、</a:t>
            </a:r>
            <a:r>
              <a:rPr lang="en-US" altLang="zh-CN" sz="1600" dirty="0">
                <a:latin typeface="Verdana" panose="020B0604030504040204" pitchFamily="34" charset="0"/>
                <a:ea typeface="Verdana" panose="020B0604030504040204" pitchFamily="34" charset="0"/>
                <a:cs typeface="Verdana" panose="020B0604030504040204" pitchFamily="34" charset="0"/>
              </a:rPr>
              <a:t>XHTML </a:t>
            </a:r>
            <a:r>
              <a:rPr lang="zh-CN" altLang="en-US" sz="1600" dirty="0">
                <a:latin typeface="Verdana" panose="020B0604030504040204" pitchFamily="34" charset="0"/>
                <a:cs typeface="Verdana" panose="020B0604030504040204" pitchFamily="34" charset="0"/>
              </a:rPr>
              <a:t>以及 </a:t>
            </a:r>
            <a:r>
              <a:rPr lang="en-US" altLang="zh-CN" sz="1600" dirty="0">
                <a:latin typeface="Verdana" panose="020B0604030504040204" pitchFamily="34" charset="0"/>
                <a:ea typeface="Verdana" panose="020B0604030504040204" pitchFamily="34" charset="0"/>
                <a:cs typeface="Verdana" panose="020B0604030504040204" pitchFamily="34" charset="0"/>
              </a:rPr>
              <a:t>HTML DOM </a:t>
            </a:r>
            <a:r>
              <a:rPr lang="zh-CN" altLang="en-US" sz="1600" dirty="0">
                <a:latin typeface="Verdana" panose="020B0604030504040204" pitchFamily="34" charset="0"/>
                <a:cs typeface="Verdana" panose="020B0604030504040204" pitchFamily="34" charset="0"/>
              </a:rPr>
              <a:t>的新标准。</a:t>
            </a:r>
            <a:r>
              <a:rPr lang="en-US" altLang="zh-CN" sz="1600" dirty="0">
                <a:latin typeface="Verdana" panose="020B0604030504040204" pitchFamily="34" charset="0"/>
                <a:ea typeface="Verdana" panose="020B0604030504040204" pitchFamily="34" charset="0"/>
                <a:cs typeface="Verdana" panose="020B0604030504040204" pitchFamily="34" charset="0"/>
              </a:rPr>
              <a:t>&lt;/h5&gt;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dirty="0" err="1">
                <a:latin typeface="Verdana" panose="020B0604030504040204" pitchFamily="34" charset="0"/>
                <a:ea typeface="Verdana" panose="020B0604030504040204" pitchFamily="34" charset="0"/>
                <a:cs typeface="Verdana" panose="020B0604030504040204" pitchFamily="34" charset="0"/>
              </a:rPr>
              <a:t>hgroup</a:t>
            </a:r>
            <a:r>
              <a:rPr lang="en-US" altLang="zh-CN" sz="1600" dirty="0">
                <a:latin typeface="Verdana" panose="020B0604030504040204" pitchFamily="34" charset="0"/>
                <a:ea typeface="Verdana" panose="020B0604030504040204" pitchFamily="34" charset="0"/>
                <a:cs typeface="Verdana" panose="020B0604030504040204" pitchFamily="34" charset="0"/>
              </a:rPr>
              <a:t>&gt;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dirty="0">
                <a:latin typeface="Verdana" panose="020B0604030504040204" pitchFamily="34" charset="0"/>
                <a:ea typeface="Verdana" panose="020B0604030504040204" pitchFamily="34" charset="0"/>
                <a:cs typeface="Verdana" panose="020B0604030504040204" pitchFamily="34" charset="0"/>
              </a:rPr>
              <a:t>header&gt;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&lt;/body&gt;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fontAlgn="auto">
              <a:lnSpc>
                <a:spcPct val="100000"/>
              </a:lnSpc>
              <a:spcBef>
                <a:spcPts val="0"/>
              </a:spcBef>
              <a:spcAft>
                <a:spcPts val="0"/>
              </a:spcAft>
              <a:buNone/>
            </a:pPr>
            <a:endParaRPr lang="en-US" altLang="zh-CN" sz="1600" dirty="0">
              <a:latin typeface="Verdana" panose="020B0604030504040204" pitchFamily="34" charset="0"/>
              <a:ea typeface="Verdana" panose="020B0604030504040204" pitchFamily="34" charset="0"/>
              <a:cs typeface="Verdana" panose="020B0604030504040204" pitchFamily="34" charset="0"/>
            </a:endParaRPr>
          </a:p>
        </p:txBody>
      </p:sp>
      <p:pic>
        <p:nvPicPr>
          <p:cNvPr id="116739" name="Picture 3"/>
          <p:cNvPicPr>
            <a:picLocks noChangeAspect="1" noChangeArrowheads="1"/>
          </p:cNvPicPr>
          <p:nvPr/>
        </p:nvPicPr>
        <p:blipFill>
          <a:blip r:embed="rId1" cstate="print"/>
          <a:srcRect t="32674"/>
          <a:stretch>
            <a:fillRect/>
          </a:stretch>
        </p:blipFill>
        <p:spPr bwMode="auto">
          <a:xfrm>
            <a:off x="674370" y="4154805"/>
            <a:ext cx="7795895" cy="2303780"/>
          </a:xfrm>
          <a:prstGeom prst="rect">
            <a:avLst/>
          </a:prstGeom>
          <a:noFill/>
          <a:ln w="9525">
            <a:noFill/>
            <a:miter lim="800000"/>
            <a:headEnd/>
            <a:tailEnd/>
          </a:ln>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145.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4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2601"/>
  <p:tag name="KSO_WM_SLIDE_LAYOUT" val="a_b"/>
  <p:tag name="KSO_WM_SLIDE_LAYOUT_CNT" val="1_1"/>
  <p:tag name="KSO_WM_SLIDE_MODEL_TYPE" val="cover"/>
</p:tagLst>
</file>

<file path=ppt/tags/tag147.xml><?xml version="1.0" encoding="utf-8"?>
<p:tagLst xmlns:p="http://schemas.openxmlformats.org/presentationml/2006/main">
  <p:tag name="KSO_WM_TEMPLATE_CATEGORY" val="custom"/>
  <p:tag name="KSO_WM_TEMPLATE_INDEX" val="20202601"/>
</p:tagLst>
</file>

<file path=ppt/tags/tag148.xml><?xml version="1.0" encoding="utf-8"?>
<p:tagLst xmlns:p="http://schemas.openxmlformats.org/presentationml/2006/main">
  <p:tag name="KSO_WM_UNIT_PLACING_PICTURE_USER_VIEWPORT" val="{&quot;height&quot;:7263,&quot;width&quot;:4950}"/>
</p:tagLst>
</file>

<file path=ppt/tags/tag149.xml><?xml version="1.0" encoding="utf-8"?>
<p:tagLst xmlns:p="http://schemas.openxmlformats.org/presentationml/2006/main">
  <p:tag name="KSO_WM_UNIT_TABLE_BEAUTIFY" val="smartTable{29747d54-6164-49b3-868b-8390d05ba288}"/>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TABLE_BEAUTIFY" val="smartTable{2dc4a632-4dae-437f-8486-f62b5d506a83}"/>
</p:tagLst>
</file>

<file path=ppt/tags/tag151.xml><?xml version="1.0" encoding="utf-8"?>
<p:tagLst xmlns:p="http://schemas.openxmlformats.org/presentationml/2006/main">
  <p:tag name="KSO_WM_UNIT_TABLE_BEAUTIFY" val="smartTable{c16ef421-8a58-4404-b69a-90b535207757}"/>
</p:tagLst>
</file>

<file path=ppt/tags/tag152.xml><?xml version="1.0" encoding="utf-8"?>
<p:tagLst xmlns:p="http://schemas.openxmlformats.org/presentationml/2006/main">
  <p:tag name="KSO_WM_UNIT_TABLE_BEAUTIFY" val="smartTable{56b06397-090d-41e8-bfb4-1556820def9c}"/>
</p:tagLst>
</file>

<file path=ppt/tags/tag153.xml><?xml version="1.0" encoding="utf-8"?>
<p:tagLst xmlns:p="http://schemas.openxmlformats.org/presentationml/2006/main">
  <p:tag name="KSO_WM_UNIT_TABLE_BEAUTIFY" val="smartTable{22d201b3-94f1-4aa3-9713-a36a836b3451}"/>
</p:tagLst>
</file>

<file path=ppt/tags/tag154.xml><?xml version="1.0" encoding="utf-8"?>
<p:tagLst xmlns:p="http://schemas.openxmlformats.org/presentationml/2006/main">
  <p:tag name="KSO_WM_UNIT_TABLE_BEAUTIFY" val="smartTable{565eeb80-f484-4665-bb7d-78c879a289dd}"/>
</p:tagLst>
</file>

<file path=ppt/tags/tag155.xml><?xml version="1.0" encoding="utf-8"?>
<p:tagLst xmlns:p="http://schemas.openxmlformats.org/presentationml/2006/main">
  <p:tag name="KSO_WM_UNIT_TABLE_BEAUTIFY" val="smartTable{6a4f6eb7-4627-4a82-aa8d-8b5703346155}"/>
</p:tagLst>
</file>

<file path=ppt/tags/tag156.xml><?xml version="1.0" encoding="utf-8"?>
<p:tagLst xmlns:p="http://schemas.openxmlformats.org/presentationml/2006/main">
  <p:tag name="KSO_WM_UNIT_TABLE_BEAUTIFY" val="smartTable{281b186e-cbce-4066-8dda-ec794e64300b}"/>
</p:tagLst>
</file>

<file path=ppt/tags/tag157.xml><?xml version="1.0" encoding="utf-8"?>
<p:tagLst xmlns:p="http://schemas.openxmlformats.org/presentationml/2006/main">
  <p:tag name="KSO_WM_UNIT_TABLE_BEAUTIFY" val="smartTable{19f1774a-a2f0-4c67-b990-c605eec246e5}"/>
</p:tagLst>
</file>

<file path=ppt/tags/tag158.xml><?xml version="1.0" encoding="utf-8"?>
<p:tagLst xmlns:p="http://schemas.openxmlformats.org/presentationml/2006/main">
  <p:tag name="KSO_WM_UNIT_TABLE_BEAUTIFY" val="smartTable{dd32d666-1f2b-40a6-8e4a-7d3f10b24bad}"/>
</p:tagLst>
</file>

<file path=ppt/tags/tag159.xml><?xml version="1.0" encoding="utf-8"?>
<p:tagLst xmlns:p="http://schemas.openxmlformats.org/presentationml/2006/main">
  <p:tag name="KSO_WPP_MARK_KEY" val="6a91ad24-7c31-409d-b706-f0c03cffe414"/>
  <p:tag name="COMMONDATA" val="eyJoZGlkIjoiYmJlMDhmOTMyN2U4NjE0NTBlNjcxZDdkODQxMTY3MzgifQ=="/>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33481</Words>
  <Application>WPS 演示</Application>
  <PresentationFormat>宽屏</PresentationFormat>
  <Paragraphs>1444</Paragraphs>
  <Slides>87</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14</vt:i4>
      </vt:variant>
      <vt:variant>
        <vt:lpstr>幻灯片标题</vt:lpstr>
      </vt:variant>
      <vt:variant>
        <vt:i4>87</vt:i4>
      </vt:variant>
    </vt:vector>
  </HeadingPairs>
  <TitlesOfParts>
    <vt:vector size="113" baseType="lpstr">
      <vt:lpstr>Arial</vt:lpstr>
      <vt:lpstr>宋体</vt:lpstr>
      <vt:lpstr>Wingdings</vt:lpstr>
      <vt:lpstr>微软雅黑</vt:lpstr>
      <vt:lpstr>汉仪旗黑-85S</vt:lpstr>
      <vt:lpstr>黑体</vt:lpstr>
      <vt:lpstr>Viner Hand ITC</vt:lpstr>
      <vt:lpstr>Times New Roman</vt:lpstr>
      <vt:lpstr>Times New Roman</vt:lpstr>
      <vt:lpstr>Verdana</vt:lpstr>
      <vt:lpstr>Arial Unicode MS</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Web编程</vt:lpstr>
      <vt:lpstr>H5+CSS3</vt:lpstr>
      <vt:lpstr>HTML5的特性</vt:lpstr>
      <vt:lpstr>HTML5 新增结构元素及页面元素</vt:lpstr>
      <vt:lpstr>HTML5 废除的元素与属性</vt:lpstr>
      <vt:lpstr>HTML5 文档结构</vt:lpstr>
      <vt:lpstr>HTML5 文档结构</vt:lpstr>
      <vt:lpstr>HTML5 新增结构元素</vt:lpstr>
      <vt:lpstr>HTML5 新增结构元素</vt:lpstr>
      <vt:lpstr>HTML5 新增结构元素</vt:lpstr>
      <vt:lpstr>HTML5 新增结构元素</vt:lpstr>
      <vt:lpstr>HTML5 新增结构元素</vt:lpstr>
      <vt:lpstr>HTML5 新增结构元素</vt:lpstr>
      <vt:lpstr>HTML5 新增结构元素</vt:lpstr>
      <vt:lpstr>div、section与article</vt:lpstr>
      <vt:lpstr>HTML5 新增结构元素</vt:lpstr>
      <vt:lpstr>HTML5 新增结构元素</vt:lpstr>
      <vt:lpstr>HTML5 新增页面元素</vt:lpstr>
      <vt:lpstr>figure 标记与figcaption 标记</vt:lpstr>
      <vt:lpstr>mark 标记与time 标记</vt:lpstr>
      <vt:lpstr>mark 和time 标记的应用</vt:lpstr>
      <vt:lpstr>details 标记与summary 标记</vt:lpstr>
      <vt:lpstr>details 和summary 标记的应用</vt:lpstr>
      <vt:lpstr>progress 标记与meter 标记</vt:lpstr>
      <vt:lpstr>progress 和meter 标记的应用</vt:lpstr>
      <vt:lpstr>input 标记与datalist 标记</vt:lpstr>
      <vt:lpstr>input和datalist标记的应用</vt:lpstr>
      <vt:lpstr>HTML5 表单</vt:lpstr>
      <vt:lpstr>HTML5 新增的表单属性</vt:lpstr>
      <vt:lpstr>表单属性autocomplete和novalidate的应用</vt:lpstr>
      <vt:lpstr>HTML5 新增的表单属性</vt:lpstr>
      <vt:lpstr>input 标记的新增部分属性的应用</vt:lpstr>
      <vt:lpstr>HTML5 新增的表单属性</vt:lpstr>
      <vt:lpstr>HTML5 新增的表单属性</vt:lpstr>
      <vt:lpstr>input 标记的新增其他属性的应用</vt:lpstr>
      <vt:lpstr>HTML5 新增的表单元素</vt:lpstr>
      <vt:lpstr>新增output 标记的应用</vt:lpstr>
      <vt:lpstr>HTML5 新增的表单元素</vt:lpstr>
      <vt:lpstr>HTML5 新增的input 类型</vt:lpstr>
      <vt:lpstr>表单日期选择器的应用</vt:lpstr>
      <vt:lpstr>HTML5 新增的input 类型</vt:lpstr>
      <vt:lpstr>HTML5 新增的input 类型</vt:lpstr>
      <vt:lpstr>HTML5 新增的input 类型</vt:lpstr>
      <vt:lpstr>其他新增input 类型综合应用</vt:lpstr>
      <vt:lpstr>HTML5 视频与音频</vt:lpstr>
      <vt:lpstr>video 标记及属性</vt:lpstr>
      <vt:lpstr>video 标记及属性</vt:lpstr>
      <vt:lpstr>audio 标记及属性</vt:lpstr>
      <vt:lpstr>CSS3 基础应用</vt:lpstr>
      <vt:lpstr>CSS3 浏览器兼容性</vt:lpstr>
      <vt:lpstr>CSS3 浏览器兼容性</vt:lpstr>
      <vt:lpstr>CSS3 浏览器兼容性</vt:lpstr>
      <vt:lpstr>CSS3 边框</vt:lpstr>
      <vt:lpstr>1.border-radius圆角边框</vt:lpstr>
      <vt:lpstr>CSS3 圆角边框的应用</vt:lpstr>
      <vt:lpstr>2．box-shadow 边框阴影</vt:lpstr>
      <vt:lpstr>CSS3 边框阴影的应用</vt:lpstr>
      <vt:lpstr>3．border-image 边框图像</vt:lpstr>
      <vt:lpstr>3．border-image 边框图像</vt:lpstr>
      <vt:lpstr>3．border-image 边框图像</vt:lpstr>
      <vt:lpstr>3．border-image 边框图像</vt:lpstr>
      <vt:lpstr>CSS3 图像边框的应用</vt:lpstr>
      <vt:lpstr>CSS3 转换transform 属性</vt:lpstr>
      <vt:lpstr>CSS3 转换transform 属性</vt:lpstr>
      <vt:lpstr>CSS3 位移与旋转的应用</vt:lpstr>
      <vt:lpstr>CSS3 转换transform 属性</vt:lpstr>
      <vt:lpstr>CSS3 转换transform 属性</vt:lpstr>
      <vt:lpstr>CSS3 转换transform 属性</vt:lpstr>
      <vt:lpstr>CSS3 缩放、扭曲、矩阵综合应用</vt:lpstr>
      <vt:lpstr>CSS3 转换transform 属性</vt:lpstr>
      <vt:lpstr>CSS3 3D 旋转的应用</vt:lpstr>
      <vt:lpstr>CSS3 过渡transition 属性</vt:lpstr>
      <vt:lpstr>Transition子属性设置语法</vt:lpstr>
      <vt:lpstr>CSS3 过渡与转换综合的应用</vt:lpstr>
      <vt:lpstr>CSS3 动画animation </vt:lpstr>
      <vt:lpstr>CSS3 动画属性及描述表</vt:lpstr>
      <vt:lpstr>CSS3 动画animation </vt:lpstr>
      <vt:lpstr>CSS3 动画animation </vt:lpstr>
      <vt:lpstr>CSS3 动画animation子属性设置</vt:lpstr>
      <vt:lpstr>CSS3 动画的应用</vt:lpstr>
      <vt:lpstr>CSS3 多列属性</vt:lpstr>
      <vt:lpstr>CSS3 多列属性</vt:lpstr>
      <vt:lpstr>CSS3多列属性的应用</vt:lpstr>
      <vt:lpstr>CSS3 文本效果</vt:lpstr>
      <vt:lpstr>CSS3 文本效果</vt:lpstr>
      <vt:lpstr>CSS3 文本效果</vt:lpstr>
      <vt:lpstr>CSS3 文本效果属性的应用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蔡树彬</cp:lastModifiedBy>
  <cp:revision>139</cp:revision>
  <dcterms:created xsi:type="dcterms:W3CDTF">2019-06-19T02:08:00Z</dcterms:created>
  <dcterms:modified xsi:type="dcterms:W3CDTF">2023-04-02T20:45:51Z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79CD7DE64CDF43678E58679EB2034E51</vt:lpwstr>
  </property>
</Properties>
</file>